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91D68ED" w14:textId="68ADFF2A" w:rsidR="00DD4B5A" w:rsidRPr="00DD4B5A" w:rsidRDefault="00CA56D7" w:rsidP="00D44B13">
      <w:pPr>
        <w:rPr>
          <w:rFonts w:ascii="Times New Roman" w:hAnsi="Times New Roman"/>
          <w:b/>
          <w:sz w:val="24"/>
          <w:szCs w:val="24"/>
          <w:lang w:val="ro-RO"/>
        </w:rPr>
      </w:pPr>
      <w:r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t xml:space="preserve">        </w:t>
      </w:r>
      <w:r w:rsidR="00AB12CC" w:rsidRPr="00DD5962"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t xml:space="preserve">    </w:t>
      </w:r>
      <w:r>
        <w:rPr>
          <w:noProof/>
        </w:rPr>
        <w:drawing>
          <wp:inline distT="0" distB="0" distL="0" distR="0" wp14:anchorId="3DB7556D" wp14:editId="08C87BBE">
            <wp:extent cx="685800" cy="769620"/>
            <wp:effectExtent l="0" t="0" r="0" b="0"/>
            <wp:docPr id="1" name="Imagin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6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85800" cy="7696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t xml:space="preserve">  </w:t>
      </w:r>
      <w:r w:rsidR="00AB12CC" w:rsidRPr="00DD5962"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tab/>
      </w:r>
      <w:r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t xml:space="preserve">    </w:t>
      </w:r>
      <w:r w:rsidRPr="00DD5962">
        <w:rPr>
          <w:b/>
          <w:bCs/>
          <w:i/>
          <w:iCs/>
          <w:noProof/>
          <w:color w:val="4472C4"/>
          <w:sz w:val="36"/>
          <w:szCs w:val="36"/>
          <w:bdr w:val="none" w:sz="0" w:space="0" w:color="auto" w:frame="1"/>
          <w:shd w:val="clear" w:color="auto" w:fill="FFFFFF"/>
        </w:rPr>
        <w:drawing>
          <wp:inline distT="0" distB="0" distL="0" distR="0" wp14:anchorId="3D72D988" wp14:editId="7A101556">
            <wp:extent cx="1676400" cy="619125"/>
            <wp:effectExtent l="0" t="0" r="0" b="9525"/>
            <wp:docPr id="1027" name="Imagine 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Imagine 2"/>
                    <pic:cNvPicPr/>
                  </pic:nvPicPr>
                  <pic:blipFill>
                    <a:blip r:embed="rId66" cstate="print"/>
                    <a:srcRect/>
                    <a:stretch/>
                  </pic:blipFill>
                  <pic:spPr>
                    <a:xfrm>
                      <a:off x="0" y="0"/>
                      <a:ext cx="1676400" cy="61912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t xml:space="preserve">               </w:t>
      </w:r>
      <w:r>
        <w:rPr>
          <w:b/>
          <w:bCs/>
          <w:i/>
          <w:iCs/>
          <w:noProof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  <w:drawing>
          <wp:inline distT="0" distB="0" distL="0" distR="0" wp14:anchorId="67B11C13" wp14:editId="79BAB086">
            <wp:extent cx="1414145" cy="585470"/>
            <wp:effectExtent l="0" t="0" r="0" b="5080"/>
            <wp:docPr id="2" name="Imagin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6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414145" cy="58547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p w14:paraId="5DB4CC11" w14:textId="77777777" w:rsidR="00F436FD" w:rsidRPr="00DD5962" w:rsidRDefault="00F436FD" w:rsidP="008D21F9">
      <w:pPr>
        <w:pStyle w:val="NormalWeb"/>
        <w:shd w:val="clear" w:color="auto" w:fill="FFFFFF"/>
        <w:tabs>
          <w:tab w:val="left" w:pos="210"/>
          <w:tab w:val="left" w:pos="2655"/>
        </w:tabs>
        <w:spacing w:after="0" w:line="240" w:lineRule="auto"/>
        <w:textAlignment w:val="baseline"/>
        <w:rPr>
          <w:b/>
          <w:bCs/>
          <w:i/>
          <w:iCs/>
          <w:color w:val="4472C4"/>
          <w:sz w:val="36"/>
          <w:szCs w:val="36"/>
          <w:bdr w:val="none" w:sz="0" w:space="0" w:color="auto" w:frame="1"/>
          <w:shd w:val="clear" w:color="auto" w:fill="FFFFFF"/>
          <w:lang w:val="ro-RO"/>
        </w:rPr>
      </w:pPr>
    </w:p>
    <w:p w14:paraId="39EBD972" w14:textId="253A9199" w:rsidR="00B91D99" w:rsidRPr="001B2B1D" w:rsidRDefault="00AB12CC">
      <w:pPr>
        <w:pStyle w:val="NormalWeb"/>
        <w:shd w:val="clear" w:color="auto" w:fill="FFFFFF"/>
        <w:spacing w:after="0" w:line="240" w:lineRule="auto"/>
        <w:jc w:val="center"/>
        <w:textAlignment w:val="baseline"/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</w:pPr>
      <w:r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REGULAMENT </w:t>
      </w:r>
      <w:r w:rsidR="00622B6A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>CU PRIVIRE</w:t>
      </w:r>
      <w:r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 LA PROGRAMUL</w:t>
      </w:r>
      <w:r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br/>
      </w:r>
      <w:r w:rsidR="0050313E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DE </w:t>
      </w:r>
      <w:r w:rsidR="00C82DA6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SUSȚINERE A </w:t>
      </w:r>
      <w:r w:rsidR="001B6B8E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>ACTIVITĂȚILOR</w:t>
      </w:r>
      <w:r w:rsidR="002F5964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 </w:t>
      </w:r>
      <w:r w:rsidR="00C82DA6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>CULTURALE</w:t>
      </w:r>
      <w:r w:rsidR="00464FFF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 ȘI EDUCAȚIONALE</w:t>
      </w:r>
      <w:r w:rsidR="00C82DA6"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 ÎN DIASPORĂ</w:t>
      </w:r>
      <w:r w:rsidRPr="001B2B1D"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  <w:t xml:space="preserve"> </w:t>
      </w:r>
    </w:p>
    <w:p w14:paraId="536F072A" w14:textId="6572CB72" w:rsidR="00AB12CC" w:rsidRPr="001B2B1D" w:rsidRDefault="00AB12CC">
      <w:pPr>
        <w:pStyle w:val="NormalWeb"/>
        <w:shd w:val="clear" w:color="auto" w:fill="FFFFFF"/>
        <w:spacing w:after="0" w:line="240" w:lineRule="auto"/>
        <w:jc w:val="center"/>
        <w:textAlignment w:val="baseline"/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</w:pPr>
    </w:p>
    <w:p w14:paraId="2801CC6C" w14:textId="77777777" w:rsidR="00B91D99" w:rsidRPr="001B2B1D" w:rsidRDefault="00B91D99">
      <w:pPr>
        <w:pStyle w:val="NormalWeb"/>
        <w:shd w:val="clear" w:color="auto" w:fill="FFFFFF"/>
        <w:spacing w:after="0" w:line="240" w:lineRule="auto"/>
        <w:jc w:val="center"/>
        <w:textAlignment w:val="baseline"/>
        <w:rPr>
          <w:b/>
          <w:bCs/>
          <w:sz w:val="26"/>
          <w:szCs w:val="26"/>
          <w:bdr w:val="none" w:sz="0" w:space="0" w:color="auto" w:frame="1"/>
          <w:shd w:val="clear" w:color="auto" w:fill="FFFFFF"/>
          <w:lang w:val="ro-RO"/>
        </w:rPr>
      </w:pPr>
    </w:p>
    <w:p w14:paraId="3268D34F" w14:textId="039E7E93" w:rsidR="00E1027F" w:rsidRPr="001B2B1D" w:rsidRDefault="00E1027F" w:rsidP="00E1027F">
      <w:pPr>
        <w:spacing w:after="0" w:line="240" w:lineRule="auto"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Capitolul I. Dispoziții generale</w:t>
      </w:r>
    </w:p>
    <w:p w14:paraId="726A8D63" w14:textId="77777777" w:rsidR="002F5964" w:rsidRPr="001B2B1D" w:rsidRDefault="002F5964" w:rsidP="00E1027F">
      <w:pPr>
        <w:spacing w:after="0" w:line="240" w:lineRule="auto"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</w:p>
    <w:p w14:paraId="4BFA9D7F" w14:textId="482FDB13" w:rsidR="002F5964" w:rsidRPr="001B2B1D" w:rsidRDefault="002F5964" w:rsidP="00A30138">
      <w:pPr>
        <w:pStyle w:val="ListParagraph"/>
        <w:numPr>
          <w:ilvl w:val="0"/>
          <w:numId w:val="18"/>
        </w:numPr>
        <w:tabs>
          <w:tab w:val="left" w:pos="142"/>
        </w:tabs>
        <w:spacing w:after="0" w:line="240" w:lineRule="auto"/>
        <w:jc w:val="both"/>
        <w:rPr>
          <w:rFonts w:ascii="Times New Roman" w:hAnsi="Times New Roman"/>
          <w:b/>
          <w:iCs/>
          <w:sz w:val="26"/>
          <w:szCs w:val="26"/>
        </w:rPr>
      </w:pPr>
      <w:r w:rsidRPr="001B2B1D">
        <w:rPr>
          <w:rFonts w:ascii="Times New Roman" w:hAnsi="Times New Roman"/>
          <w:b/>
          <w:iCs/>
          <w:sz w:val="26"/>
          <w:szCs w:val="26"/>
        </w:rPr>
        <w:t xml:space="preserve">Programul de susținere </w:t>
      </w:r>
      <w:bookmarkStart w:id="0" w:name="_Hlk92444513"/>
      <w:r w:rsidRPr="001B2B1D">
        <w:rPr>
          <w:rFonts w:ascii="Times New Roman" w:hAnsi="Times New Roman"/>
          <w:b/>
          <w:iCs/>
          <w:sz w:val="26"/>
          <w:szCs w:val="26"/>
        </w:rPr>
        <w:t xml:space="preserve">a activităților culturale și educaționale în diasporă </w:t>
      </w:r>
      <w:bookmarkEnd w:id="0"/>
      <w:r w:rsidRPr="001B2B1D">
        <w:rPr>
          <w:rFonts w:ascii="Times New Roman" w:hAnsi="Times New Roman"/>
          <w:b/>
          <w:iCs/>
          <w:sz w:val="26"/>
          <w:szCs w:val="26"/>
        </w:rPr>
        <w:t xml:space="preserve">(în continuare „Program”) se desfășoară </w:t>
      </w:r>
      <w:r w:rsidR="005A5F6A" w:rsidRPr="001B2B1D">
        <w:rPr>
          <w:rFonts w:ascii="Times New Roman" w:hAnsi="Times New Roman"/>
          <w:b/>
          <w:iCs/>
          <w:sz w:val="26"/>
          <w:szCs w:val="26"/>
        </w:rPr>
        <w:t>în cadrul</w:t>
      </w:r>
      <w:r w:rsidR="00AA1E12" w:rsidRPr="001B2B1D">
        <w:rPr>
          <w:rFonts w:ascii="Times New Roman" w:hAnsi="Times New Roman"/>
          <w:b/>
          <w:iCs/>
          <w:sz w:val="26"/>
          <w:szCs w:val="26"/>
        </w:rPr>
        <w:t xml:space="preserve"> </w:t>
      </w:r>
      <w:r w:rsidR="00217801" w:rsidRPr="001B2B1D">
        <w:rPr>
          <w:rFonts w:ascii="Times New Roman" w:hAnsi="Times New Roman"/>
          <w:b/>
          <w:iCs/>
          <w:sz w:val="26"/>
          <w:szCs w:val="26"/>
        </w:rPr>
        <w:t xml:space="preserve">Programului </w:t>
      </w:r>
      <w:r w:rsidRPr="001B2B1D">
        <w:rPr>
          <w:rFonts w:ascii="Times New Roman" w:hAnsi="Times New Roman"/>
          <w:b/>
          <w:iCs/>
          <w:sz w:val="26"/>
          <w:szCs w:val="26"/>
        </w:rPr>
        <w:t xml:space="preserve">Diaspora </w:t>
      </w:r>
      <w:proofErr w:type="spellStart"/>
      <w:r w:rsidRPr="001B2B1D">
        <w:rPr>
          <w:rFonts w:ascii="Times New Roman" w:hAnsi="Times New Roman"/>
          <w:b/>
          <w:iCs/>
          <w:sz w:val="26"/>
          <w:szCs w:val="26"/>
        </w:rPr>
        <w:t>Engagement</w:t>
      </w:r>
      <w:proofErr w:type="spellEnd"/>
      <w:r w:rsidRPr="001B2B1D">
        <w:rPr>
          <w:rFonts w:ascii="Times New Roman" w:hAnsi="Times New Roman"/>
          <w:b/>
          <w:iCs/>
          <w:sz w:val="26"/>
          <w:szCs w:val="26"/>
        </w:rPr>
        <w:t xml:space="preserve"> Hub (DEH)</w:t>
      </w:r>
      <w:r w:rsidRPr="001B2B1D">
        <w:rPr>
          <w:rFonts w:ascii="Times New Roman" w:hAnsi="Times New Roman"/>
          <w:bCs/>
          <w:iCs/>
          <w:sz w:val="26"/>
          <w:szCs w:val="26"/>
        </w:rPr>
        <w:t xml:space="preserve"> și reprezintă </w:t>
      </w:r>
      <w:r w:rsidRPr="001B2B1D">
        <w:rPr>
          <w:rFonts w:ascii="Times New Roman" w:hAnsi="Times New Roman"/>
          <w:sz w:val="26"/>
          <w:szCs w:val="26"/>
        </w:rPr>
        <w:t xml:space="preserve">un program guvernamental de granturi destinat </w:t>
      </w:r>
      <w:proofErr w:type="spellStart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Asociaţiilor</w:t>
      </w:r>
      <w:proofErr w:type="spellEnd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(</w:t>
      </w:r>
      <w:proofErr w:type="spellStart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organizaţiile</w:t>
      </w:r>
      <w:proofErr w:type="spellEnd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neguvernamentale), Centre</w:t>
      </w:r>
      <w:r w:rsidR="00066A88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lor</w:t>
      </w:r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Educaționale</w:t>
      </w:r>
      <w:r w:rsidR="00FA5FF2" w:rsidRPr="001B2B1D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 </w:t>
      </w:r>
      <w:r w:rsidR="00FA5FF2" w:rsidRPr="001B2B1D">
        <w:rPr>
          <w:rFonts w:ascii="Times New Roman" w:hAnsi="Times New Roman"/>
          <w:sz w:val="26"/>
          <w:szCs w:val="26"/>
        </w:rPr>
        <w:t>de studiere a limbii române peste hotare,</w:t>
      </w:r>
      <w:r w:rsidR="00C34ADA">
        <w:rPr>
          <w:rFonts w:ascii="Times New Roman" w:hAnsi="Times New Roman"/>
          <w:sz w:val="26"/>
          <w:szCs w:val="26"/>
        </w:rPr>
        <w:t xml:space="preserve"> </w:t>
      </w:r>
      <w:r w:rsidR="00FA5FF2" w:rsidRPr="001B2B1D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din </w:t>
      </w:r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diaspora Republicii Moldova </w:t>
      </w:r>
      <w:r w:rsidR="00CF0F25" w:rsidRPr="001B2B1D">
        <w:rPr>
          <w:rFonts w:ascii="Times New Roman" w:hAnsi="Times New Roman"/>
          <w:sz w:val="26"/>
          <w:szCs w:val="26"/>
        </w:rPr>
        <w:t xml:space="preserve">(în continuare </w:t>
      </w:r>
      <w:proofErr w:type="spellStart"/>
      <w:r w:rsidR="00F436FD">
        <w:rPr>
          <w:rFonts w:ascii="Times New Roman" w:hAnsi="Times New Roman"/>
          <w:sz w:val="26"/>
          <w:szCs w:val="26"/>
        </w:rPr>
        <w:t>a</w:t>
      </w:r>
      <w:r w:rsidR="00CF0F25" w:rsidRPr="001B2B1D">
        <w:rPr>
          <w:rFonts w:ascii="Times New Roman" w:hAnsi="Times New Roman"/>
          <w:sz w:val="26"/>
          <w:szCs w:val="26"/>
        </w:rPr>
        <w:t>plicant</w:t>
      </w:r>
      <w:proofErr w:type="spellEnd"/>
      <w:r w:rsidR="00CF0F25" w:rsidRPr="001B2B1D">
        <w:rPr>
          <w:rFonts w:ascii="Times New Roman" w:hAnsi="Times New Roman"/>
          <w:sz w:val="26"/>
          <w:szCs w:val="26"/>
        </w:rPr>
        <w:t>)</w:t>
      </w:r>
      <w:r w:rsidR="00C34ADA">
        <w:rPr>
          <w:rFonts w:ascii="Times New Roman" w:hAnsi="Times New Roman"/>
          <w:sz w:val="26"/>
          <w:szCs w:val="26"/>
        </w:rPr>
        <w:t>,</w:t>
      </w:r>
      <w:r w:rsidR="00FC6672" w:rsidRPr="001B2B1D">
        <w:rPr>
          <w:rFonts w:ascii="Times New Roman" w:hAnsi="Times New Roman"/>
          <w:sz w:val="26"/>
          <w:szCs w:val="26"/>
        </w:rPr>
        <w:t xml:space="preserve"> </w:t>
      </w:r>
      <w:r w:rsidRPr="001B2B1D">
        <w:rPr>
          <w:rFonts w:ascii="Times New Roman" w:hAnsi="Times New Roman"/>
          <w:sz w:val="26"/>
          <w:szCs w:val="26"/>
        </w:rPr>
        <w:t xml:space="preserve">implementat de către Cancelaria de Stat prin intermediul Biroului relații cu diaspora (BRD), cu finanțare din bugetul de stat.   </w:t>
      </w:r>
    </w:p>
    <w:p w14:paraId="121C6D79" w14:textId="77777777" w:rsidR="00A30138" w:rsidRPr="001B2B1D" w:rsidRDefault="00A30138" w:rsidP="00A30138">
      <w:pPr>
        <w:tabs>
          <w:tab w:val="left" w:pos="142"/>
        </w:tabs>
        <w:spacing w:after="0" w:line="240" w:lineRule="auto"/>
        <w:jc w:val="both"/>
        <w:rPr>
          <w:rFonts w:ascii="Times New Roman" w:hAnsi="Times New Roman"/>
          <w:b/>
          <w:iCs/>
          <w:sz w:val="26"/>
          <w:szCs w:val="26"/>
          <w:lang w:val="ro-RO"/>
        </w:rPr>
      </w:pPr>
    </w:p>
    <w:p w14:paraId="5F465A0C" w14:textId="72EA0810" w:rsidR="00A607E7" w:rsidRPr="001B2B1D" w:rsidRDefault="006E2EB5" w:rsidP="001B2B1D">
      <w:pPr>
        <w:pStyle w:val="ListParagraph"/>
        <w:numPr>
          <w:ilvl w:val="0"/>
          <w:numId w:val="18"/>
        </w:numPr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 xml:space="preserve">Prezentul regulament stabilește scopul </w:t>
      </w:r>
      <w:r w:rsidR="002F5964" w:rsidRPr="001B2B1D">
        <w:rPr>
          <w:rFonts w:ascii="Times New Roman" w:hAnsi="Times New Roman"/>
          <w:sz w:val="26"/>
          <w:szCs w:val="26"/>
        </w:rPr>
        <w:t>Programul</w:t>
      </w:r>
      <w:r w:rsidR="00A607E7" w:rsidRPr="001B2B1D">
        <w:rPr>
          <w:rFonts w:ascii="Times New Roman" w:hAnsi="Times New Roman"/>
          <w:sz w:val="26"/>
          <w:szCs w:val="26"/>
        </w:rPr>
        <w:t>ui</w:t>
      </w:r>
      <w:r w:rsidRPr="001B2B1D">
        <w:rPr>
          <w:rFonts w:ascii="Times New Roman" w:hAnsi="Times New Roman"/>
          <w:sz w:val="26"/>
          <w:szCs w:val="26"/>
        </w:rPr>
        <w:t xml:space="preserve">, obiectivele, </w:t>
      </w:r>
      <w:r w:rsidR="00217801" w:rsidRPr="001B2B1D">
        <w:rPr>
          <w:rFonts w:ascii="Times New Roman" w:hAnsi="Times New Roman"/>
          <w:bCs/>
          <w:color w:val="000000"/>
          <w:sz w:val="26"/>
          <w:szCs w:val="26"/>
        </w:rPr>
        <w:t>domeniile de finanțare și criteriile de eligibilitate,</w:t>
      </w:r>
      <w:r w:rsidR="00A30138" w:rsidRPr="001B2B1D">
        <w:rPr>
          <w:rFonts w:ascii="Times New Roman" w:hAnsi="Times New Roman"/>
          <w:bCs/>
          <w:color w:val="000000"/>
          <w:sz w:val="26"/>
          <w:szCs w:val="26"/>
        </w:rPr>
        <w:t xml:space="preserve"> procedura de organizare a concursului</w:t>
      </w:r>
      <w:r w:rsidR="00066A88">
        <w:rPr>
          <w:rFonts w:ascii="Times New Roman" w:hAnsi="Times New Roman"/>
          <w:bCs/>
          <w:color w:val="000000"/>
          <w:sz w:val="26"/>
          <w:szCs w:val="26"/>
        </w:rPr>
        <w:t xml:space="preserve">, procedura de </w:t>
      </w:r>
      <w:r w:rsidR="00A30138" w:rsidRPr="001B2B1D">
        <w:rPr>
          <w:rFonts w:ascii="Times New Roman" w:hAnsi="Times New Roman"/>
          <w:bCs/>
          <w:color w:val="000000"/>
          <w:sz w:val="26"/>
          <w:szCs w:val="26"/>
        </w:rPr>
        <w:t>aplicare</w:t>
      </w:r>
      <w:r w:rsidRPr="001B2B1D">
        <w:rPr>
          <w:rFonts w:ascii="Times New Roman" w:hAnsi="Times New Roman"/>
          <w:sz w:val="26"/>
          <w:szCs w:val="26"/>
        </w:rPr>
        <w:t xml:space="preserve">, </w:t>
      </w:r>
      <w:r w:rsidR="00A30138" w:rsidRPr="001B2B1D">
        <w:rPr>
          <w:rFonts w:ascii="Times New Roman" w:hAnsi="Times New Roman"/>
          <w:bCs/>
          <w:color w:val="000000"/>
          <w:sz w:val="26"/>
          <w:szCs w:val="26"/>
        </w:rPr>
        <w:t xml:space="preserve">procedura de evaluare a dosarelor </w:t>
      </w:r>
      <w:r w:rsidR="00A30138" w:rsidRPr="001B2B1D">
        <w:rPr>
          <w:rFonts w:ascii="Times New Roman" w:hAnsi="Times New Roman"/>
          <w:sz w:val="26"/>
          <w:szCs w:val="26"/>
        </w:rPr>
        <w:t xml:space="preserve">și </w:t>
      </w:r>
      <w:r w:rsidRPr="001B2B1D">
        <w:rPr>
          <w:rFonts w:ascii="Times New Roman" w:hAnsi="Times New Roman"/>
          <w:sz w:val="26"/>
          <w:szCs w:val="26"/>
        </w:rPr>
        <w:t>de selecție, principiile de bază privind procesul de implementare, raportare, monitorizare și evaluarea implementării activităților din cadrul proiectului propus pentru finanțare.</w:t>
      </w:r>
      <w:bookmarkStart w:id="1" w:name="_Hlk92384488"/>
    </w:p>
    <w:bookmarkEnd w:id="1"/>
    <w:p w14:paraId="796D3B4A" w14:textId="513203F1" w:rsidR="00B91D99" w:rsidRPr="001B2B1D" w:rsidRDefault="00810AE1" w:rsidP="00A30138">
      <w:pPr>
        <w:pStyle w:val="ListParagraph"/>
        <w:numPr>
          <w:ilvl w:val="0"/>
          <w:numId w:val="18"/>
        </w:numPr>
        <w:tabs>
          <w:tab w:val="left" w:pos="142"/>
        </w:tabs>
        <w:spacing w:after="60" w:line="240" w:lineRule="auto"/>
        <w:jc w:val="both"/>
        <w:rPr>
          <w:rFonts w:ascii="Times New Roman" w:hAnsi="Times New Roman"/>
          <w:sz w:val="26"/>
          <w:szCs w:val="26"/>
          <w:lang w:eastAsia="fr-CH"/>
        </w:rPr>
      </w:pPr>
      <w:r w:rsidRPr="001B2B1D">
        <w:rPr>
          <w:rFonts w:ascii="Times New Roman" w:hAnsi="Times New Roman"/>
          <w:color w:val="000000"/>
          <w:sz w:val="26"/>
          <w:szCs w:val="26"/>
          <w:lang w:eastAsia="ru-RU"/>
        </w:rPr>
        <w:t>Finanțare</w:t>
      </w:r>
      <w:r w:rsidR="00C52D33" w:rsidRPr="001B2B1D">
        <w:rPr>
          <w:rFonts w:ascii="Times New Roman" w:hAnsi="Times New Roman"/>
          <w:color w:val="000000"/>
          <w:sz w:val="26"/>
          <w:szCs w:val="26"/>
          <w:lang w:eastAsia="ru-RU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 nerambursabilă</w:t>
      </w:r>
      <w:r w:rsidR="00C52D33"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 (</w:t>
      </w:r>
      <w:r w:rsidR="00AB12CC" w:rsidRPr="001B2B1D">
        <w:rPr>
          <w:rFonts w:ascii="Times New Roman" w:hAnsi="Times New Roman"/>
          <w:color w:val="000000"/>
          <w:sz w:val="26"/>
          <w:szCs w:val="26"/>
          <w:lang w:eastAsia="ru-RU"/>
        </w:rPr>
        <w:t>Grant</w:t>
      </w:r>
      <w:r w:rsidR="00A30138" w:rsidRPr="001B2B1D">
        <w:rPr>
          <w:rFonts w:ascii="Times New Roman" w:hAnsi="Times New Roman"/>
          <w:color w:val="000000"/>
          <w:sz w:val="26"/>
          <w:szCs w:val="26"/>
          <w:lang w:eastAsia="ru-RU"/>
        </w:rPr>
        <w:t>ul</w:t>
      </w:r>
      <w:r w:rsidR="00C52D33" w:rsidRPr="001B2B1D">
        <w:rPr>
          <w:rFonts w:ascii="Times New Roman" w:hAnsi="Times New Roman"/>
          <w:color w:val="000000"/>
          <w:sz w:val="26"/>
          <w:szCs w:val="26"/>
          <w:lang w:eastAsia="ru-RU"/>
        </w:rPr>
        <w:t>)</w:t>
      </w:r>
      <w:r w:rsidR="00AB12CC"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 </w:t>
      </w:r>
      <w:r w:rsidR="00C52D33"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este oferită </w:t>
      </w:r>
      <w:r w:rsidR="00AB12CC" w:rsidRPr="001B2B1D">
        <w:rPr>
          <w:rFonts w:ascii="Times New Roman" w:hAnsi="Times New Roman"/>
          <w:color w:val="000000"/>
          <w:sz w:val="26"/>
          <w:szCs w:val="26"/>
          <w:lang w:eastAsia="ru-RU"/>
        </w:rPr>
        <w:t>pentru susținerea proiectelor</w:t>
      </w:r>
      <w:r w:rsidR="00FC6672"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 </w:t>
      </w:r>
      <w:r w:rsidR="00FC6672" w:rsidRPr="001B2B1D">
        <w:rPr>
          <w:rFonts w:ascii="Times New Roman" w:hAnsi="Times New Roman"/>
          <w:bCs/>
          <w:iCs/>
          <w:sz w:val="26"/>
          <w:szCs w:val="26"/>
        </w:rPr>
        <w:t xml:space="preserve">culturale și educaționale </w:t>
      </w:r>
      <w:r w:rsidR="00822D01" w:rsidRPr="001B2B1D">
        <w:rPr>
          <w:rFonts w:ascii="Times New Roman" w:hAnsi="Times New Roman"/>
          <w:bCs/>
          <w:iCs/>
          <w:sz w:val="26"/>
          <w:szCs w:val="26"/>
        </w:rPr>
        <w:t xml:space="preserve">ale </w:t>
      </w:r>
      <w:r w:rsidR="00FC6672" w:rsidRPr="001B2B1D">
        <w:rPr>
          <w:rFonts w:ascii="Times New Roman" w:hAnsi="Times New Roman"/>
          <w:bCs/>
          <w:iCs/>
          <w:sz w:val="26"/>
          <w:szCs w:val="26"/>
        </w:rPr>
        <w:t>diaspor</w:t>
      </w:r>
      <w:r w:rsidR="00822D01" w:rsidRPr="001B2B1D">
        <w:rPr>
          <w:rFonts w:ascii="Times New Roman" w:hAnsi="Times New Roman"/>
          <w:bCs/>
          <w:iCs/>
          <w:sz w:val="26"/>
          <w:szCs w:val="26"/>
        </w:rPr>
        <w:t>ei în străinătate</w:t>
      </w:r>
      <w:r w:rsidR="008D2B75" w:rsidRPr="001B2B1D">
        <w:rPr>
          <w:rFonts w:ascii="Times New Roman" w:hAnsi="Times New Roman"/>
          <w:bCs/>
          <w:iCs/>
          <w:sz w:val="26"/>
          <w:szCs w:val="26"/>
        </w:rPr>
        <w:t>.</w:t>
      </w:r>
      <w:r w:rsidR="00FC6672"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 </w:t>
      </w:r>
      <w:r w:rsidR="00AB12CC"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 </w:t>
      </w:r>
      <w:bookmarkStart w:id="2" w:name="_Hlk92444040"/>
    </w:p>
    <w:bookmarkEnd w:id="2"/>
    <w:p w14:paraId="6E886FAE" w14:textId="17445343" w:rsidR="00B91D99" w:rsidRPr="001B2B1D" w:rsidRDefault="00AB12CC" w:rsidP="00A30138">
      <w:pPr>
        <w:pStyle w:val="ListParagraph"/>
        <w:numPr>
          <w:ilvl w:val="0"/>
          <w:numId w:val="18"/>
        </w:numPr>
        <w:tabs>
          <w:tab w:val="left" w:pos="142"/>
        </w:tabs>
        <w:spacing w:after="60" w:line="240" w:lineRule="auto"/>
        <w:jc w:val="both"/>
        <w:rPr>
          <w:rFonts w:ascii="Times New Roman" w:hAnsi="Times New Roman"/>
          <w:sz w:val="26"/>
          <w:szCs w:val="26"/>
          <w:lang w:eastAsia="fr-CH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Granturile acordate </w:t>
      </w:r>
      <w:r w:rsidR="00B5735A" w:rsidRPr="001B2B1D">
        <w:rPr>
          <w:rFonts w:ascii="Times New Roman" w:hAnsi="Times New Roman"/>
          <w:color w:val="000000"/>
          <w:sz w:val="26"/>
          <w:szCs w:val="26"/>
        </w:rPr>
        <w:t>s</w:t>
      </w:r>
      <w:r w:rsidR="00E54B2D" w:rsidRPr="001B2B1D">
        <w:rPr>
          <w:rFonts w:ascii="Times New Roman" w:hAnsi="Times New Roman"/>
          <w:color w:val="000000"/>
          <w:sz w:val="26"/>
          <w:szCs w:val="26"/>
        </w:rPr>
        <w:t>u</w:t>
      </w:r>
      <w:r w:rsidR="00B5735A" w:rsidRPr="001B2B1D">
        <w:rPr>
          <w:rFonts w:ascii="Times New Roman" w:hAnsi="Times New Roman"/>
          <w:color w:val="000000"/>
          <w:sz w:val="26"/>
          <w:szCs w:val="26"/>
        </w:rPr>
        <w:t>nt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utilizate pentru proiectele de interes public inițiate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şi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072AC1" w:rsidRPr="001B2B1D">
        <w:rPr>
          <w:rFonts w:ascii="Times New Roman" w:hAnsi="Times New Roman"/>
          <w:color w:val="000000"/>
          <w:sz w:val="26"/>
          <w:szCs w:val="26"/>
        </w:rPr>
        <w:t xml:space="preserve">implementate </w:t>
      </w:r>
      <w:r w:rsidRPr="001B2B1D">
        <w:rPr>
          <w:rFonts w:ascii="Times New Roman" w:hAnsi="Times New Roman"/>
          <w:color w:val="000000"/>
          <w:sz w:val="26"/>
          <w:szCs w:val="26"/>
        </w:rPr>
        <w:t>de către beneficiar.</w:t>
      </w:r>
      <w:r w:rsidR="00330C6D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4D7F43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</w:p>
    <w:p w14:paraId="4C32FCD3" w14:textId="7FCB66B2" w:rsidR="007C106A" w:rsidRPr="001B2B1D" w:rsidRDefault="00AB12CC" w:rsidP="00A30138">
      <w:pPr>
        <w:pStyle w:val="ListParagraph"/>
        <w:numPr>
          <w:ilvl w:val="0"/>
          <w:numId w:val="18"/>
        </w:numPr>
        <w:tabs>
          <w:tab w:val="left" w:pos="142"/>
        </w:tabs>
        <w:spacing w:after="60" w:line="240" w:lineRule="auto"/>
        <w:jc w:val="both"/>
        <w:rPr>
          <w:rFonts w:ascii="Times New Roman" w:hAnsi="Times New Roman"/>
          <w:sz w:val="26"/>
          <w:szCs w:val="26"/>
          <w:lang w:eastAsia="fr-CH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Procedura de organizare a concursului de granturi tematice, desemnarea câștigătorilor, </w:t>
      </w:r>
      <w:r w:rsidR="008D2B75" w:rsidRPr="001B2B1D">
        <w:rPr>
          <w:rFonts w:ascii="Times New Roman" w:hAnsi="Times New Roman"/>
          <w:color w:val="000000"/>
          <w:sz w:val="26"/>
          <w:szCs w:val="26"/>
        </w:rPr>
        <w:t xml:space="preserve">derularea </w:t>
      </w:r>
      <w:r w:rsidRPr="001B2B1D">
        <w:rPr>
          <w:rFonts w:ascii="Times New Roman" w:hAnsi="Times New Roman"/>
          <w:color w:val="000000"/>
          <w:sz w:val="26"/>
          <w:szCs w:val="26"/>
        </w:rPr>
        <w:t>contractelor de granturi, planul de acțiuni privind implementarea proiectului, precum și raportul elaborat în baza planului de acțiuni constituie informații de interes public.</w:t>
      </w:r>
    </w:p>
    <w:p w14:paraId="626048D4" w14:textId="16C9675A" w:rsidR="007C106A" w:rsidRPr="001B2B1D" w:rsidRDefault="00AB12CC" w:rsidP="00A30138">
      <w:pPr>
        <w:pStyle w:val="ListParagraph"/>
        <w:numPr>
          <w:ilvl w:val="0"/>
          <w:numId w:val="18"/>
        </w:numPr>
        <w:tabs>
          <w:tab w:val="left" w:pos="0"/>
        </w:tabs>
        <w:spacing w:after="60" w:line="240" w:lineRule="auto"/>
        <w:jc w:val="both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În sensul prezentului regulament se definesc următoarele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noţiuni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>:</w:t>
      </w:r>
    </w:p>
    <w:p w14:paraId="163064EB" w14:textId="6EF4464F" w:rsidR="00B91D99" w:rsidRPr="001B2B1D" w:rsidRDefault="001E3B46" w:rsidP="006C75BC">
      <w:pPr>
        <w:pStyle w:val="CommentText"/>
        <w:spacing w:after="0"/>
        <w:ind w:right="-90" w:firstLine="270"/>
        <w:jc w:val="both"/>
        <w:rPr>
          <w:rFonts w:ascii="Times New Roman" w:hAnsi="Times New Roman"/>
          <w:sz w:val="26"/>
          <w:szCs w:val="26"/>
          <w:lang w:val="ro-RO"/>
        </w:rPr>
      </w:pPr>
      <w:proofErr w:type="spellStart"/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>A</w:t>
      </w:r>
      <w:r w:rsidR="00AB12CC" w:rsidRPr="001B2B1D">
        <w:rPr>
          <w:rFonts w:ascii="Times New Roman" w:hAnsi="Times New Roman"/>
          <w:i/>
          <w:iCs/>
          <w:sz w:val="26"/>
          <w:szCs w:val="26"/>
          <w:lang w:val="ro-RO"/>
        </w:rPr>
        <w:t>plicant</w:t>
      </w:r>
      <w:proofErr w:type="spellEnd"/>
      <w:r w:rsidR="00AB12CC" w:rsidRPr="001B2B1D">
        <w:rPr>
          <w:rFonts w:ascii="Times New Roman" w:hAnsi="Times New Roman"/>
          <w:i/>
          <w:iCs/>
          <w:sz w:val="26"/>
          <w:szCs w:val="26"/>
          <w:lang w:val="ro-RO"/>
        </w:rPr>
        <w:t> 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–</w:t>
      </w:r>
      <w:r w:rsidR="00EC6216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proofErr w:type="spellStart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>Asociaţie</w:t>
      </w:r>
      <w:proofErr w:type="spellEnd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 xml:space="preserve"> (</w:t>
      </w:r>
      <w:proofErr w:type="spellStart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>organizaţie</w:t>
      </w:r>
      <w:proofErr w:type="spellEnd"/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 xml:space="preserve"> neguvernamentale), Centre Educaționale</w:t>
      </w:r>
      <w:r w:rsidR="00FA5FF2" w:rsidRPr="001B2B1D">
        <w:rPr>
          <w:rFonts w:ascii="Times New Roman" w:hAnsi="Times New Roman"/>
          <w:color w:val="444444"/>
          <w:sz w:val="26"/>
          <w:szCs w:val="26"/>
          <w:shd w:val="clear" w:color="auto" w:fill="FFFFFF"/>
          <w:lang w:val="ro-RO"/>
        </w:rPr>
        <w:t xml:space="preserve"> </w:t>
      </w:r>
      <w:r w:rsidR="00FA5FF2" w:rsidRPr="001B2B1D">
        <w:rPr>
          <w:rFonts w:ascii="Times New Roman" w:hAnsi="Times New Roman"/>
          <w:sz w:val="26"/>
          <w:szCs w:val="26"/>
          <w:lang w:val="ro-RO"/>
        </w:rPr>
        <w:t xml:space="preserve">de studiere a limbii române peste hotare, </w:t>
      </w:r>
      <w:r w:rsidR="00FA5FF2" w:rsidRPr="001B2B1D">
        <w:rPr>
          <w:rFonts w:ascii="Times New Roman" w:hAnsi="Times New Roman"/>
          <w:color w:val="444444"/>
          <w:sz w:val="26"/>
          <w:szCs w:val="26"/>
          <w:shd w:val="clear" w:color="auto" w:fill="FFFFFF"/>
          <w:lang w:val="ro-RO"/>
        </w:rPr>
        <w:t xml:space="preserve">din </w:t>
      </w:r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>diaspora Republicii Moldova</w:t>
      </w:r>
      <w:r w:rsidR="00623F9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>,</w:t>
      </w:r>
      <w:r w:rsidR="00FA5FF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care</w:t>
      </w:r>
      <w:r w:rsidR="00E91272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C34ADA">
        <w:rPr>
          <w:rFonts w:ascii="Times New Roman" w:hAnsi="Times New Roman"/>
          <w:sz w:val="26"/>
          <w:szCs w:val="26"/>
          <w:lang w:val="ro-RO"/>
        </w:rPr>
        <w:t xml:space="preserve">sunt înregistrate oficial în țara de destinație și </w:t>
      </w:r>
      <w:r w:rsidR="00BE546C" w:rsidRPr="001B2B1D">
        <w:rPr>
          <w:rFonts w:ascii="Times New Roman" w:hAnsi="Times New Roman"/>
          <w:sz w:val="26"/>
          <w:szCs w:val="26"/>
          <w:lang w:val="ro-RO"/>
        </w:rPr>
        <w:t xml:space="preserve">transmit </w:t>
      </w:r>
      <w:r w:rsidR="007F0EC2" w:rsidRPr="001B2B1D">
        <w:rPr>
          <w:rFonts w:ascii="Times New Roman" w:hAnsi="Times New Roman"/>
          <w:sz w:val="26"/>
          <w:szCs w:val="26"/>
          <w:lang w:val="ro-RO"/>
        </w:rPr>
        <w:t>dosarul de aplicare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BE546C" w:rsidRPr="001B2B1D">
        <w:rPr>
          <w:rFonts w:ascii="Times New Roman" w:hAnsi="Times New Roman"/>
          <w:sz w:val="26"/>
          <w:szCs w:val="26"/>
          <w:lang w:val="ro-RO"/>
        </w:rPr>
        <w:t xml:space="preserve">pentru </w:t>
      </w:r>
      <w:proofErr w:type="spellStart"/>
      <w:r w:rsidR="00AB12CC" w:rsidRPr="001B2B1D">
        <w:rPr>
          <w:rFonts w:ascii="Times New Roman" w:hAnsi="Times New Roman"/>
          <w:sz w:val="26"/>
          <w:szCs w:val="26"/>
          <w:lang w:val="ro-RO"/>
        </w:rPr>
        <w:t>susţinere</w:t>
      </w:r>
      <w:proofErr w:type="spellEnd"/>
      <w:r w:rsidR="00AB12CC" w:rsidRPr="001B2B1D">
        <w:rPr>
          <w:rFonts w:ascii="Times New Roman" w:hAnsi="Times New Roman"/>
          <w:sz w:val="26"/>
          <w:szCs w:val="26"/>
          <w:lang w:val="ro-RO"/>
        </w:rPr>
        <w:t xml:space="preserve"> financiară</w:t>
      </w:r>
      <w:r w:rsidR="00BE546C" w:rsidRPr="001B2B1D">
        <w:rPr>
          <w:rFonts w:ascii="Times New Roman" w:hAnsi="Times New Roman"/>
          <w:sz w:val="26"/>
          <w:szCs w:val="26"/>
          <w:lang w:val="ro-RO"/>
        </w:rPr>
        <w:t xml:space="preserve"> a</w:t>
      </w:r>
      <w:r w:rsidR="007C106A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proiecte</w:t>
      </w:r>
      <w:r w:rsidR="00BE546C" w:rsidRPr="001B2B1D">
        <w:rPr>
          <w:rFonts w:ascii="Times New Roman" w:hAnsi="Times New Roman"/>
          <w:sz w:val="26"/>
          <w:szCs w:val="26"/>
          <w:lang w:val="ro-RO"/>
        </w:rPr>
        <w:t>lor</w:t>
      </w:r>
      <w:r w:rsidR="007C106A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în cadrul</w:t>
      </w:r>
      <w:r w:rsidR="00C070BC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programului</w:t>
      </w:r>
      <w:r w:rsidR="007C106A" w:rsidRPr="001B2B1D">
        <w:rPr>
          <w:rFonts w:ascii="Times New Roman" w:hAnsi="Times New Roman"/>
          <w:sz w:val="26"/>
          <w:szCs w:val="26"/>
          <w:lang w:val="ro-RO"/>
        </w:rPr>
        <w:t>.</w:t>
      </w:r>
      <w:r w:rsidR="004633C2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</w:p>
    <w:p w14:paraId="72766865" w14:textId="3CBE2132" w:rsidR="009E66A3" w:rsidRPr="001B2B1D" w:rsidRDefault="003774ED" w:rsidP="000E37DA">
      <w:pPr>
        <w:pStyle w:val="ListParagraph"/>
        <w:tabs>
          <w:tab w:val="left" w:pos="142"/>
        </w:tabs>
        <w:spacing w:after="60" w:line="240" w:lineRule="auto"/>
        <w:ind w:left="0" w:firstLine="27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i/>
          <w:iCs/>
          <w:sz w:val="26"/>
          <w:szCs w:val="26"/>
        </w:rPr>
        <w:t>b</w:t>
      </w:r>
      <w:r w:rsidR="00AB12CC" w:rsidRPr="001B2B1D">
        <w:rPr>
          <w:rFonts w:ascii="Times New Roman" w:hAnsi="Times New Roman"/>
          <w:i/>
          <w:iCs/>
          <w:sz w:val="26"/>
          <w:szCs w:val="26"/>
        </w:rPr>
        <w:t>eneficiar</w:t>
      </w:r>
      <w:r w:rsidRPr="001B2B1D">
        <w:rPr>
          <w:rFonts w:ascii="Times New Roman" w:hAnsi="Times New Roman"/>
          <w:i/>
          <w:iCs/>
          <w:sz w:val="26"/>
          <w:szCs w:val="26"/>
        </w:rPr>
        <w:t xml:space="preserve"> de grant</w:t>
      </w:r>
      <w:r w:rsidR="00AB12CC" w:rsidRPr="001B2B1D">
        <w:rPr>
          <w:rFonts w:ascii="Times New Roman" w:hAnsi="Times New Roman"/>
          <w:sz w:val="26"/>
          <w:szCs w:val="26"/>
        </w:rPr>
        <w:t xml:space="preserve"> – </w:t>
      </w:r>
      <w:proofErr w:type="spellStart"/>
      <w:r w:rsidRPr="001B2B1D">
        <w:rPr>
          <w:rFonts w:ascii="Times New Roman" w:hAnsi="Times New Roman"/>
          <w:sz w:val="26"/>
          <w:szCs w:val="26"/>
        </w:rPr>
        <w:t>aplicantul</w:t>
      </w:r>
      <w:proofErr w:type="spellEnd"/>
      <w:r w:rsidR="00AB12CC" w:rsidRPr="001B2B1D">
        <w:rPr>
          <w:rFonts w:ascii="Times New Roman" w:hAnsi="Times New Roman"/>
          <w:sz w:val="26"/>
          <w:szCs w:val="26"/>
        </w:rPr>
        <w:t xml:space="preserve"> </w:t>
      </w:r>
      <w:r w:rsidR="00E91272" w:rsidRPr="001B2B1D">
        <w:rPr>
          <w:rFonts w:ascii="Times New Roman" w:hAnsi="Times New Roman"/>
          <w:sz w:val="26"/>
          <w:szCs w:val="26"/>
        </w:rPr>
        <w:t>desemnat câștigător de către</w:t>
      </w:r>
      <w:r w:rsidR="00D6676E" w:rsidRPr="001B2B1D">
        <w:rPr>
          <w:rFonts w:ascii="Times New Roman" w:hAnsi="Times New Roman"/>
          <w:sz w:val="26"/>
          <w:szCs w:val="26"/>
        </w:rPr>
        <w:t xml:space="preserve"> </w:t>
      </w:r>
      <w:r w:rsidR="00622B6A" w:rsidRPr="001B2B1D">
        <w:rPr>
          <w:rFonts w:ascii="Times New Roman" w:hAnsi="Times New Roman"/>
          <w:sz w:val="26"/>
          <w:szCs w:val="26"/>
        </w:rPr>
        <w:t>Comisia de evaluare și selectare</w:t>
      </w:r>
      <w:r w:rsidR="0001663B" w:rsidRPr="001B2B1D">
        <w:rPr>
          <w:rFonts w:ascii="Times New Roman" w:hAnsi="Times New Roman"/>
          <w:sz w:val="26"/>
          <w:szCs w:val="26"/>
        </w:rPr>
        <w:t>,</w:t>
      </w:r>
      <w:r w:rsidR="00D6676E" w:rsidRPr="001B2B1D">
        <w:rPr>
          <w:rFonts w:ascii="Times New Roman" w:hAnsi="Times New Roman"/>
          <w:sz w:val="26"/>
          <w:szCs w:val="26"/>
        </w:rPr>
        <w:t xml:space="preserve"> </w:t>
      </w:r>
      <w:r w:rsidR="007C106A" w:rsidRPr="001B2B1D">
        <w:rPr>
          <w:rFonts w:ascii="Times New Roman" w:hAnsi="Times New Roman"/>
          <w:sz w:val="26"/>
          <w:szCs w:val="26"/>
        </w:rPr>
        <w:t xml:space="preserve">semnatar </w:t>
      </w:r>
      <w:r w:rsidRPr="001B2B1D">
        <w:rPr>
          <w:rFonts w:ascii="Times New Roman" w:hAnsi="Times New Roman"/>
          <w:sz w:val="26"/>
          <w:szCs w:val="26"/>
        </w:rPr>
        <w:t>al</w:t>
      </w:r>
      <w:r w:rsidR="007C106A" w:rsidRPr="001B2B1D">
        <w:rPr>
          <w:rFonts w:ascii="Times New Roman" w:hAnsi="Times New Roman"/>
          <w:sz w:val="26"/>
          <w:szCs w:val="26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</w:rPr>
        <w:t>contractul</w:t>
      </w:r>
      <w:r w:rsidR="00D6676E" w:rsidRPr="001B2B1D">
        <w:rPr>
          <w:rFonts w:ascii="Times New Roman" w:hAnsi="Times New Roman"/>
          <w:sz w:val="26"/>
          <w:szCs w:val="26"/>
        </w:rPr>
        <w:t>ui</w:t>
      </w:r>
      <w:r w:rsidR="00AB12CC" w:rsidRPr="001B2B1D">
        <w:rPr>
          <w:rFonts w:ascii="Times New Roman" w:hAnsi="Times New Roman"/>
          <w:sz w:val="26"/>
          <w:szCs w:val="26"/>
        </w:rPr>
        <w:t xml:space="preserve"> de grant</w:t>
      </w:r>
      <w:r w:rsidR="00E91272" w:rsidRPr="001B2B1D">
        <w:rPr>
          <w:rFonts w:ascii="Times New Roman" w:hAnsi="Times New Roman"/>
          <w:sz w:val="26"/>
          <w:szCs w:val="26"/>
        </w:rPr>
        <w:t xml:space="preserve">. </w:t>
      </w:r>
    </w:p>
    <w:p w14:paraId="0C1C9E6E" w14:textId="6CAF8C26" w:rsidR="00BC317F" w:rsidRPr="001B2B1D" w:rsidRDefault="00BE546C" w:rsidP="000E37DA">
      <w:pPr>
        <w:pStyle w:val="ListParagraph"/>
        <w:tabs>
          <w:tab w:val="left" w:pos="142"/>
        </w:tabs>
        <w:spacing w:after="60" w:line="240" w:lineRule="auto"/>
        <w:ind w:left="0" w:firstLine="270"/>
        <w:jc w:val="both"/>
        <w:rPr>
          <w:rFonts w:ascii="Times New Roman" w:hAnsi="Times New Roman"/>
          <w:sz w:val="26"/>
          <w:szCs w:val="26"/>
        </w:rPr>
      </w:pPr>
      <w:r w:rsidRPr="001B2B1D">
        <w:rPr>
          <w:rStyle w:val="Emphasis"/>
          <w:rFonts w:ascii="Times New Roman" w:hAnsi="Times New Roman"/>
          <w:sz w:val="26"/>
          <w:szCs w:val="26"/>
          <w:shd w:val="clear" w:color="auto" w:fill="FFFFFF"/>
        </w:rPr>
        <w:t xml:space="preserve">cerere de finanțare </w:t>
      </w:r>
      <w:r w:rsidR="003774ED" w:rsidRPr="001B2B1D">
        <w:rPr>
          <w:rFonts w:ascii="Times New Roman" w:hAnsi="Times New Roman"/>
          <w:sz w:val="26"/>
          <w:szCs w:val="26"/>
        </w:rPr>
        <w:t>–</w:t>
      </w:r>
      <w:r w:rsidRPr="001B2B1D">
        <w:rPr>
          <w:rFonts w:ascii="Times New Roman" w:hAnsi="Times New Roman"/>
          <w:sz w:val="26"/>
          <w:szCs w:val="26"/>
        </w:rPr>
        <w:t xml:space="preserve"> </w:t>
      </w:r>
      <w:r w:rsidR="00974E2A" w:rsidRPr="001B2B1D">
        <w:rPr>
          <w:rFonts w:ascii="Times New Roman" w:hAnsi="Times New Roman"/>
          <w:sz w:val="26"/>
          <w:szCs w:val="26"/>
        </w:rPr>
        <w:t>formular care include descrierea proiectului ce urmează a fi implementat (</w:t>
      </w:r>
      <w:r w:rsidR="00BC317F" w:rsidRPr="001B2B1D">
        <w:rPr>
          <w:rFonts w:ascii="Times New Roman" w:hAnsi="Times New Roman"/>
          <w:sz w:val="26"/>
          <w:szCs w:val="26"/>
        </w:rPr>
        <w:t>cadrul general; scop și obiective; beneficiari/participanți; promovare; rezultate; impact și sustenabilitate; monitorizare și evaluare; buget, ș.a.)</w:t>
      </w:r>
      <w:r w:rsidR="00EF408F" w:rsidRPr="001B2B1D">
        <w:rPr>
          <w:rFonts w:ascii="Times New Roman" w:hAnsi="Times New Roman"/>
          <w:sz w:val="26"/>
          <w:szCs w:val="26"/>
        </w:rPr>
        <w:t>;</w:t>
      </w:r>
    </w:p>
    <w:p w14:paraId="599C3D46" w14:textId="4BA09F06" w:rsidR="00B91D99" w:rsidRPr="001B2B1D" w:rsidRDefault="00AB12CC" w:rsidP="000E37DA">
      <w:pPr>
        <w:pStyle w:val="ListParagraph"/>
        <w:tabs>
          <w:tab w:val="left" w:pos="142"/>
        </w:tabs>
        <w:spacing w:after="60" w:line="240" w:lineRule="auto"/>
        <w:ind w:left="0" w:firstLine="27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i/>
          <w:iCs/>
          <w:sz w:val="26"/>
          <w:szCs w:val="26"/>
        </w:rPr>
        <w:t>contract de grant </w:t>
      </w:r>
      <w:r w:rsidRPr="001B2B1D">
        <w:rPr>
          <w:rFonts w:ascii="Times New Roman" w:hAnsi="Times New Roman"/>
          <w:sz w:val="26"/>
          <w:szCs w:val="26"/>
        </w:rPr>
        <w:t>– contract încheiat</w:t>
      </w:r>
      <w:r w:rsidR="00072AC1" w:rsidRPr="001B2B1D">
        <w:rPr>
          <w:rFonts w:ascii="Times New Roman" w:hAnsi="Times New Roman"/>
          <w:sz w:val="26"/>
          <w:szCs w:val="26"/>
        </w:rPr>
        <w:t>,</w:t>
      </w:r>
      <w:r w:rsidRPr="001B2B1D">
        <w:rPr>
          <w:rFonts w:ascii="Times New Roman" w:hAnsi="Times New Roman"/>
          <w:sz w:val="26"/>
          <w:szCs w:val="26"/>
        </w:rPr>
        <w:t xml:space="preserve"> în condi</w:t>
      </w:r>
      <w:r w:rsidR="00066A88">
        <w:rPr>
          <w:rFonts w:ascii="Times New Roman" w:hAnsi="Times New Roman"/>
          <w:sz w:val="26"/>
          <w:szCs w:val="26"/>
        </w:rPr>
        <w:t>ț</w:t>
      </w:r>
      <w:r w:rsidRPr="001B2B1D">
        <w:rPr>
          <w:rFonts w:ascii="Times New Roman" w:hAnsi="Times New Roman"/>
          <w:sz w:val="26"/>
          <w:szCs w:val="26"/>
        </w:rPr>
        <w:t>iile legii</w:t>
      </w:r>
      <w:r w:rsidR="00072AC1" w:rsidRPr="001B2B1D">
        <w:rPr>
          <w:rFonts w:ascii="Times New Roman" w:hAnsi="Times New Roman"/>
          <w:sz w:val="26"/>
          <w:szCs w:val="26"/>
        </w:rPr>
        <w:t>,</w:t>
      </w:r>
      <w:r w:rsidRPr="001B2B1D">
        <w:rPr>
          <w:rFonts w:ascii="Times New Roman" w:hAnsi="Times New Roman"/>
          <w:sz w:val="26"/>
          <w:szCs w:val="26"/>
        </w:rPr>
        <w:t xml:space="preserve"> între Cancelaria de Stat </w:t>
      </w:r>
      <w:r w:rsidR="00066A88">
        <w:rPr>
          <w:rFonts w:ascii="Times New Roman" w:hAnsi="Times New Roman"/>
          <w:sz w:val="26"/>
          <w:szCs w:val="26"/>
        </w:rPr>
        <w:t>ș</w:t>
      </w:r>
      <w:r w:rsidRPr="001B2B1D">
        <w:rPr>
          <w:rFonts w:ascii="Times New Roman" w:hAnsi="Times New Roman"/>
          <w:sz w:val="26"/>
          <w:szCs w:val="26"/>
        </w:rPr>
        <w:t>i beneficiar</w:t>
      </w:r>
      <w:r w:rsidR="003774ED" w:rsidRPr="001B2B1D">
        <w:rPr>
          <w:rFonts w:ascii="Times New Roman" w:hAnsi="Times New Roman"/>
          <w:sz w:val="26"/>
          <w:szCs w:val="26"/>
        </w:rPr>
        <w:t>ul de grant</w:t>
      </w:r>
      <w:r w:rsidR="00072AC1" w:rsidRPr="001B2B1D">
        <w:rPr>
          <w:rFonts w:ascii="Times New Roman" w:hAnsi="Times New Roman"/>
          <w:sz w:val="26"/>
          <w:szCs w:val="26"/>
        </w:rPr>
        <w:t>,</w:t>
      </w:r>
      <w:r w:rsidRPr="001B2B1D">
        <w:rPr>
          <w:rFonts w:ascii="Times New Roman" w:hAnsi="Times New Roman"/>
          <w:sz w:val="26"/>
          <w:szCs w:val="26"/>
        </w:rPr>
        <w:t xml:space="preserve"> prin care părțile î</w:t>
      </w:r>
      <w:r w:rsidR="00066A88">
        <w:rPr>
          <w:rFonts w:ascii="Times New Roman" w:hAnsi="Times New Roman"/>
          <w:sz w:val="26"/>
          <w:szCs w:val="26"/>
        </w:rPr>
        <w:t>ș</w:t>
      </w:r>
      <w:r w:rsidRPr="001B2B1D">
        <w:rPr>
          <w:rFonts w:ascii="Times New Roman" w:hAnsi="Times New Roman"/>
          <w:sz w:val="26"/>
          <w:szCs w:val="26"/>
        </w:rPr>
        <w:t>i asumă angajamente reciproce orientate spre implementarea proiectului desemnat c</w:t>
      </w:r>
      <w:r w:rsidR="00BC317F" w:rsidRPr="001B2B1D">
        <w:rPr>
          <w:rFonts w:ascii="Times New Roman" w:hAnsi="Times New Roman"/>
          <w:sz w:val="26"/>
          <w:szCs w:val="26"/>
        </w:rPr>
        <w:t>â</w:t>
      </w:r>
      <w:r w:rsidRPr="001B2B1D">
        <w:rPr>
          <w:rFonts w:ascii="Times New Roman" w:hAnsi="Times New Roman"/>
          <w:sz w:val="26"/>
          <w:szCs w:val="26"/>
        </w:rPr>
        <w:t>știgător în cadrul concursului de proiecte</w:t>
      </w:r>
      <w:r w:rsidR="00EF408F" w:rsidRPr="001B2B1D">
        <w:rPr>
          <w:rFonts w:ascii="Times New Roman" w:hAnsi="Times New Roman"/>
          <w:sz w:val="26"/>
          <w:szCs w:val="26"/>
        </w:rPr>
        <w:t>;</w:t>
      </w:r>
    </w:p>
    <w:p w14:paraId="195D6604" w14:textId="34A07115" w:rsidR="00B91D99" w:rsidRPr="001B2B1D" w:rsidRDefault="00AB12CC" w:rsidP="000E37DA">
      <w:pPr>
        <w:pStyle w:val="ListParagraph"/>
        <w:tabs>
          <w:tab w:val="left" w:pos="142"/>
        </w:tabs>
        <w:spacing w:after="0" w:line="240" w:lineRule="auto"/>
        <w:ind w:left="0" w:firstLine="27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i/>
          <w:iCs/>
          <w:sz w:val="26"/>
          <w:szCs w:val="26"/>
        </w:rPr>
        <w:lastRenderedPageBreak/>
        <w:t xml:space="preserve">comisie </w:t>
      </w:r>
      <w:r w:rsidRPr="001B2B1D">
        <w:rPr>
          <w:rFonts w:ascii="Times New Roman" w:hAnsi="Times New Roman"/>
          <w:sz w:val="26"/>
          <w:szCs w:val="26"/>
        </w:rPr>
        <w:t xml:space="preserve">- </w:t>
      </w:r>
      <w:r w:rsidRPr="001B2B1D">
        <w:rPr>
          <w:rFonts w:ascii="Times New Roman" w:hAnsi="Times New Roman"/>
          <w:sz w:val="26"/>
          <w:szCs w:val="26"/>
          <w:lang w:eastAsia="ru-RU"/>
        </w:rPr>
        <w:t xml:space="preserve">Comisia de </w:t>
      </w:r>
      <w:r w:rsidR="00072AC1" w:rsidRPr="001B2B1D">
        <w:rPr>
          <w:rFonts w:ascii="Times New Roman" w:hAnsi="Times New Roman"/>
          <w:sz w:val="26"/>
          <w:szCs w:val="26"/>
          <w:lang w:eastAsia="ru-RU"/>
        </w:rPr>
        <w:t>evaluare și selectare</w:t>
      </w:r>
      <w:r w:rsidR="009E66A3" w:rsidRPr="001B2B1D">
        <w:rPr>
          <w:rFonts w:ascii="Times New Roman" w:hAnsi="Times New Roman"/>
          <w:sz w:val="26"/>
          <w:szCs w:val="26"/>
          <w:lang w:eastAsia="ru-RU"/>
        </w:rPr>
        <w:t>,</w:t>
      </w:r>
      <w:r w:rsidR="00727EC1" w:rsidRPr="001B2B1D">
        <w:rPr>
          <w:rFonts w:ascii="Times New Roman" w:hAnsi="Times New Roman"/>
          <w:sz w:val="26"/>
          <w:szCs w:val="26"/>
          <w:lang w:eastAsia="ru-RU"/>
        </w:rPr>
        <w:t xml:space="preserve"> </w:t>
      </w:r>
      <w:r w:rsidR="00F06107" w:rsidRPr="001B2B1D">
        <w:rPr>
          <w:rFonts w:ascii="Times New Roman" w:hAnsi="Times New Roman"/>
          <w:sz w:val="26"/>
          <w:szCs w:val="26"/>
          <w:lang w:eastAsia="ru-RU"/>
        </w:rPr>
        <w:t>organ consultativ stabilit prin Ordinul Cancelariei de Stat</w:t>
      </w:r>
      <w:r w:rsidR="0001663B" w:rsidRPr="001B2B1D">
        <w:rPr>
          <w:rFonts w:ascii="Times New Roman" w:hAnsi="Times New Roman"/>
          <w:sz w:val="26"/>
          <w:szCs w:val="26"/>
          <w:lang w:eastAsia="ru-RU"/>
        </w:rPr>
        <w:t>, constituit</w:t>
      </w:r>
      <w:r w:rsidRPr="001B2B1D">
        <w:rPr>
          <w:rFonts w:ascii="Times New Roman" w:hAnsi="Times New Roman"/>
          <w:sz w:val="26"/>
          <w:szCs w:val="26"/>
          <w:lang w:eastAsia="ru-RU"/>
        </w:rPr>
        <w:t xml:space="preserve"> </w:t>
      </w:r>
      <w:r w:rsidR="003774ED" w:rsidRPr="001B2B1D">
        <w:rPr>
          <w:rFonts w:ascii="Times New Roman" w:hAnsi="Times New Roman"/>
          <w:sz w:val="26"/>
          <w:szCs w:val="26"/>
          <w:lang w:eastAsia="ru-RU"/>
        </w:rPr>
        <w:t>cu scopul de a</w:t>
      </w:r>
      <w:r w:rsidR="00BC317F" w:rsidRPr="001B2B1D">
        <w:rPr>
          <w:rFonts w:ascii="Times New Roman" w:hAnsi="Times New Roman"/>
          <w:sz w:val="26"/>
          <w:szCs w:val="26"/>
          <w:lang w:eastAsia="ru-RU"/>
        </w:rPr>
        <w:t xml:space="preserve"> </w:t>
      </w:r>
      <w:r w:rsidRPr="001B2B1D">
        <w:rPr>
          <w:rFonts w:ascii="Times New Roman" w:hAnsi="Times New Roman"/>
          <w:sz w:val="26"/>
          <w:szCs w:val="26"/>
          <w:lang w:eastAsia="ru-RU"/>
        </w:rPr>
        <w:t>coordona procesul de evaluare</w:t>
      </w:r>
      <w:r w:rsidR="00072AC1" w:rsidRPr="001B2B1D">
        <w:rPr>
          <w:rFonts w:ascii="Times New Roman" w:hAnsi="Times New Roman"/>
          <w:sz w:val="26"/>
          <w:szCs w:val="26"/>
          <w:lang w:eastAsia="ru-RU"/>
        </w:rPr>
        <w:t>, selectare și aprobare</w:t>
      </w:r>
      <w:r w:rsidRPr="001B2B1D">
        <w:rPr>
          <w:rFonts w:ascii="Times New Roman" w:hAnsi="Times New Roman"/>
          <w:sz w:val="26"/>
          <w:szCs w:val="26"/>
          <w:lang w:eastAsia="ru-RU"/>
        </w:rPr>
        <w:t xml:space="preserve"> a propunerilor de proiecte </w:t>
      </w:r>
      <w:r w:rsidR="00072AC1" w:rsidRPr="001B2B1D">
        <w:rPr>
          <w:rFonts w:ascii="Times New Roman" w:hAnsi="Times New Roman"/>
          <w:sz w:val="26"/>
          <w:szCs w:val="26"/>
          <w:lang w:eastAsia="ru-RU"/>
        </w:rPr>
        <w:t>depuse</w:t>
      </w:r>
      <w:r w:rsidR="00560A59" w:rsidRPr="001B2B1D">
        <w:rPr>
          <w:rFonts w:ascii="Times New Roman" w:hAnsi="Times New Roman"/>
          <w:sz w:val="26"/>
          <w:szCs w:val="26"/>
          <w:lang w:eastAsia="ru-RU"/>
        </w:rPr>
        <w:t>/înaintate</w:t>
      </w:r>
      <w:r w:rsidRPr="001B2B1D">
        <w:rPr>
          <w:rFonts w:ascii="Times New Roman" w:hAnsi="Times New Roman"/>
          <w:sz w:val="26"/>
          <w:szCs w:val="26"/>
          <w:lang w:eastAsia="ru-RU"/>
        </w:rPr>
        <w:t xml:space="preserve"> pentru finanțare în cadrul</w:t>
      </w:r>
      <w:r w:rsidR="00C070BC" w:rsidRPr="001B2B1D">
        <w:rPr>
          <w:rFonts w:ascii="Times New Roman" w:hAnsi="Times New Roman"/>
          <w:sz w:val="26"/>
          <w:szCs w:val="26"/>
          <w:lang w:eastAsia="ru-RU"/>
        </w:rPr>
        <w:t xml:space="preserve"> </w:t>
      </w:r>
      <w:r w:rsidRPr="001B2B1D">
        <w:rPr>
          <w:rFonts w:ascii="Times New Roman" w:hAnsi="Times New Roman"/>
          <w:sz w:val="26"/>
          <w:szCs w:val="26"/>
          <w:lang w:eastAsia="ru-RU"/>
        </w:rPr>
        <w:t>programului</w:t>
      </w:r>
      <w:r w:rsidRPr="001B2B1D">
        <w:rPr>
          <w:rFonts w:ascii="Times New Roman" w:hAnsi="Times New Roman"/>
          <w:bCs/>
          <w:sz w:val="26"/>
          <w:szCs w:val="26"/>
          <w:bdr w:val="none" w:sz="0" w:space="0" w:color="auto" w:frame="1"/>
        </w:rPr>
        <w:t>.</w:t>
      </w:r>
    </w:p>
    <w:p w14:paraId="2A7BC158" w14:textId="6B9DCF0E" w:rsidR="00256FC6" w:rsidRPr="001B2B1D" w:rsidRDefault="00AB12CC" w:rsidP="000E37DA">
      <w:pPr>
        <w:spacing w:after="0" w:line="240" w:lineRule="auto"/>
        <w:ind w:firstLine="27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>contribuți</w:t>
      </w:r>
      <w:r w:rsidR="007C106A" w:rsidRPr="001B2B1D">
        <w:rPr>
          <w:rFonts w:ascii="Times New Roman" w:hAnsi="Times New Roman"/>
          <w:i/>
          <w:iCs/>
          <w:sz w:val="26"/>
          <w:szCs w:val="26"/>
          <w:lang w:val="ro-RO"/>
        </w:rPr>
        <w:t>e</w:t>
      </w: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 xml:space="preserve"> proprie</w:t>
      </w:r>
      <w:r w:rsidRPr="001B2B1D">
        <w:rPr>
          <w:rFonts w:ascii="Times New Roman" w:hAnsi="Times New Roman"/>
          <w:sz w:val="26"/>
          <w:szCs w:val="26"/>
          <w:lang w:val="ro-RO"/>
        </w:rPr>
        <w:t> – aportul financiar/material</w:t>
      </w:r>
      <w:r w:rsidR="003774ED" w:rsidRPr="001B2B1D">
        <w:rPr>
          <w:rFonts w:ascii="Times New Roman" w:hAnsi="Times New Roman"/>
          <w:sz w:val="26"/>
          <w:szCs w:val="26"/>
          <w:lang w:val="ro-RO"/>
        </w:rPr>
        <w:t xml:space="preserve"> voluntar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al beneficiarului de grant</w:t>
      </w:r>
      <w:r w:rsidR="00256FC6" w:rsidRPr="001B2B1D">
        <w:rPr>
          <w:rFonts w:ascii="Times New Roman" w:hAnsi="Times New Roman"/>
          <w:sz w:val="26"/>
          <w:szCs w:val="26"/>
          <w:lang w:val="ro-RO"/>
        </w:rPr>
        <w:t>, pentru acțiunile identificate în cadrul proiectelor finanțate.</w:t>
      </w:r>
      <w:r w:rsidR="00BC317F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</w:p>
    <w:p w14:paraId="7AC5FEBD" w14:textId="7CAD1030" w:rsidR="003D1F65" w:rsidRPr="001B2B1D" w:rsidRDefault="00256FC6" w:rsidP="000E37DA">
      <w:pPr>
        <w:spacing w:after="0" w:line="240" w:lineRule="auto"/>
        <w:ind w:firstLine="27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>contribuți</w:t>
      </w:r>
      <w:r w:rsidR="00BE546C" w:rsidRPr="001B2B1D">
        <w:rPr>
          <w:rFonts w:ascii="Times New Roman" w:hAnsi="Times New Roman"/>
          <w:i/>
          <w:iCs/>
          <w:sz w:val="26"/>
          <w:szCs w:val="26"/>
          <w:lang w:val="ro-RO"/>
        </w:rPr>
        <w:t>e din partea</w:t>
      </w: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i/>
          <w:iCs/>
          <w:sz w:val="26"/>
          <w:szCs w:val="26"/>
          <w:lang w:val="ro-RO"/>
        </w:rPr>
        <w:t>partenerilor</w:t>
      </w:r>
      <w:r w:rsidR="00072AC1" w:rsidRPr="001B2B1D">
        <w:rPr>
          <w:rFonts w:ascii="Times New Roman" w:hAnsi="Times New Roman"/>
          <w:i/>
          <w:iCs/>
          <w:sz w:val="26"/>
          <w:szCs w:val="26"/>
          <w:lang w:val="ro-RO"/>
        </w:rPr>
        <w:t xml:space="preserve"> de dezvoltare/donatori</w:t>
      </w:r>
      <w:r w:rsidR="00175B9F" w:rsidRPr="001B2B1D">
        <w:rPr>
          <w:rFonts w:ascii="Times New Roman" w:hAnsi="Times New Roman"/>
          <w:i/>
          <w:iCs/>
          <w:sz w:val="26"/>
          <w:szCs w:val="26"/>
          <w:lang w:val="ro-RO"/>
        </w:rPr>
        <w:t>lor</w:t>
      </w: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 xml:space="preserve"> </w:t>
      </w:r>
      <w:r w:rsidR="00BE546C" w:rsidRPr="001B2B1D">
        <w:rPr>
          <w:rFonts w:ascii="Times New Roman" w:hAnsi="Times New Roman"/>
          <w:i/>
          <w:iCs/>
          <w:sz w:val="26"/>
          <w:szCs w:val="26"/>
          <w:lang w:val="ro-RO"/>
        </w:rPr>
        <w:t>-</w:t>
      </w: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 xml:space="preserve"> </w:t>
      </w:r>
      <w:r w:rsidRPr="001B2B1D">
        <w:rPr>
          <w:rFonts w:ascii="Times New Roman" w:hAnsi="Times New Roman"/>
          <w:iCs/>
          <w:sz w:val="26"/>
          <w:szCs w:val="26"/>
          <w:lang w:val="ro-RO"/>
        </w:rPr>
        <w:t>aportul  financiar, inclusiv prin resurse umane</w:t>
      </w:r>
      <w:r w:rsidR="00EF408F" w:rsidRPr="001B2B1D">
        <w:rPr>
          <w:rFonts w:ascii="Times New Roman" w:hAnsi="Times New Roman"/>
          <w:iCs/>
          <w:sz w:val="26"/>
          <w:szCs w:val="26"/>
          <w:lang w:val="ro-RO"/>
        </w:rPr>
        <w:t>, alocat</w:t>
      </w:r>
      <w:r w:rsidRPr="001B2B1D">
        <w:rPr>
          <w:rFonts w:ascii="Times New Roman" w:hAnsi="Times New Roman"/>
          <w:iCs/>
          <w:sz w:val="26"/>
          <w:szCs w:val="26"/>
          <w:lang w:val="ro-RO"/>
        </w:rPr>
        <w:t xml:space="preserve"> pentru realizarea proiectelor finanțate în cadrul </w:t>
      </w:r>
      <w:r w:rsidR="000E3F4A" w:rsidRPr="001B2B1D">
        <w:rPr>
          <w:rFonts w:ascii="Times New Roman" w:hAnsi="Times New Roman"/>
          <w:iCs/>
          <w:sz w:val="26"/>
          <w:szCs w:val="26"/>
          <w:lang w:val="ro-RO"/>
        </w:rPr>
        <w:t>p</w:t>
      </w:r>
      <w:r w:rsidRPr="001B2B1D">
        <w:rPr>
          <w:rFonts w:ascii="Times New Roman" w:hAnsi="Times New Roman"/>
          <w:iCs/>
          <w:sz w:val="26"/>
          <w:szCs w:val="26"/>
          <w:lang w:val="ro-RO"/>
        </w:rPr>
        <w:t>rogramului</w:t>
      </w:r>
      <w:r w:rsidR="000E3F4A" w:rsidRPr="001B2B1D">
        <w:rPr>
          <w:rFonts w:ascii="Times New Roman" w:hAnsi="Times New Roman"/>
          <w:iCs/>
          <w:sz w:val="26"/>
          <w:szCs w:val="26"/>
          <w:lang w:val="ro-RO"/>
        </w:rPr>
        <w:t>.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br/>
      </w:r>
      <w:r w:rsidR="000E37DA" w:rsidRPr="001B2B1D">
        <w:rPr>
          <w:rFonts w:ascii="Times New Roman" w:hAnsi="Times New Roman"/>
          <w:i/>
          <w:iCs/>
          <w:sz w:val="26"/>
          <w:szCs w:val="26"/>
          <w:lang w:val="ro-RO"/>
        </w:rPr>
        <w:t xml:space="preserve">     </w:t>
      </w:r>
      <w:r w:rsidR="00AB12CC" w:rsidRPr="001B2B1D">
        <w:rPr>
          <w:rFonts w:ascii="Times New Roman" w:hAnsi="Times New Roman"/>
          <w:i/>
          <w:iCs/>
          <w:sz w:val="26"/>
          <w:szCs w:val="26"/>
          <w:lang w:val="ro-RO"/>
        </w:rPr>
        <w:t>finanțare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 – aloca</w:t>
      </w:r>
      <w:r w:rsidR="00994B4D">
        <w:rPr>
          <w:rFonts w:ascii="Times New Roman" w:hAnsi="Times New Roman"/>
          <w:sz w:val="26"/>
          <w:szCs w:val="26"/>
          <w:lang w:val="ro-RO"/>
        </w:rPr>
        <w:t>ț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ie financiară din bugetul de stat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pentru beneficiarul </w:t>
      </w:r>
      <w:r w:rsidR="003774ED" w:rsidRPr="001B2B1D">
        <w:rPr>
          <w:rFonts w:ascii="Times New Roman" w:hAnsi="Times New Roman"/>
          <w:sz w:val="26"/>
          <w:szCs w:val="26"/>
          <w:lang w:val="ro-RO"/>
        </w:rPr>
        <w:t>de grant</w:t>
      </w:r>
      <w:r w:rsidR="00BE546C" w:rsidRPr="001B2B1D">
        <w:rPr>
          <w:rFonts w:ascii="Times New Roman" w:hAnsi="Times New Roman"/>
          <w:sz w:val="26"/>
          <w:szCs w:val="26"/>
          <w:lang w:val="ro-RO"/>
        </w:rPr>
        <w:t>,</w:t>
      </w:r>
      <w:r w:rsidR="00BC317F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 xml:space="preserve">în vederea acoperirii </w:t>
      </w:r>
      <w:r w:rsidR="00560A59" w:rsidRPr="001B2B1D">
        <w:rPr>
          <w:rFonts w:ascii="Times New Roman" w:hAnsi="Times New Roman"/>
          <w:sz w:val="26"/>
          <w:szCs w:val="26"/>
          <w:lang w:val="ro-RO"/>
        </w:rPr>
        <w:t>integrale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 xml:space="preserve"> sau par</w:t>
      </w:r>
      <w:r w:rsidR="00F436FD">
        <w:rPr>
          <w:rFonts w:ascii="Times New Roman" w:hAnsi="Times New Roman"/>
          <w:sz w:val="26"/>
          <w:szCs w:val="26"/>
          <w:lang w:val="ro-RO"/>
        </w:rPr>
        <w:t>ț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iale a cheltuielilor</w:t>
      </w:r>
      <w:r w:rsidR="00175B9F" w:rsidRPr="001B2B1D">
        <w:rPr>
          <w:rFonts w:ascii="Times New Roman" w:hAnsi="Times New Roman"/>
          <w:sz w:val="26"/>
          <w:szCs w:val="26"/>
          <w:lang w:val="ro-RO"/>
        </w:rPr>
        <w:t xml:space="preserve"> destinate implementării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proiectului în cadrul</w:t>
      </w:r>
      <w:r w:rsidR="00C070BC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programului</w:t>
      </w:r>
      <w:r w:rsidR="00072AC1" w:rsidRPr="001B2B1D">
        <w:rPr>
          <w:rFonts w:ascii="Times New Roman" w:hAnsi="Times New Roman"/>
          <w:sz w:val="26"/>
          <w:szCs w:val="26"/>
          <w:lang w:val="ro-RO"/>
        </w:rPr>
        <w:t>.</w:t>
      </w:r>
    </w:p>
    <w:p w14:paraId="43CFE94E" w14:textId="65E11275" w:rsidR="007C106A" w:rsidRPr="001B2B1D" w:rsidRDefault="007C106A" w:rsidP="000E37DA">
      <w:pPr>
        <w:tabs>
          <w:tab w:val="left" w:pos="142"/>
        </w:tabs>
        <w:spacing w:after="0" w:line="240" w:lineRule="auto"/>
        <w:ind w:firstLine="27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Style w:val="Emphasis"/>
          <w:rFonts w:ascii="Times New Roman" w:hAnsi="Times New Roman"/>
          <w:sz w:val="26"/>
          <w:szCs w:val="26"/>
          <w:shd w:val="clear" w:color="auto" w:fill="FFFFFF"/>
          <w:lang w:val="ro-RO"/>
        </w:rPr>
        <w:t>plan de acțiuni</w:t>
      </w:r>
      <w:r w:rsidR="00D83DB7" w:rsidRPr="001B2B1D">
        <w:rPr>
          <w:rStyle w:val="Emphasis"/>
          <w:rFonts w:ascii="Times New Roman" w:hAnsi="Times New Roman"/>
          <w:sz w:val="26"/>
          <w:szCs w:val="26"/>
          <w:shd w:val="clear" w:color="auto" w:fill="FFFFFF"/>
          <w:lang w:val="ro-RO"/>
        </w:rPr>
        <w:t xml:space="preserve"> </w:t>
      </w:r>
      <w:r w:rsidR="00BC317F" w:rsidRPr="001B2B1D">
        <w:rPr>
          <w:rStyle w:val="Emphasis"/>
          <w:rFonts w:ascii="Times New Roman" w:hAnsi="Times New Roman"/>
          <w:sz w:val="26"/>
          <w:szCs w:val="26"/>
          <w:shd w:val="clear" w:color="auto" w:fill="FFFFFF"/>
          <w:lang w:val="ro-RO"/>
        </w:rPr>
        <w:t xml:space="preserve"> </w:t>
      </w:r>
      <w:r w:rsidR="00BC317F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–</w:t>
      </w:r>
      <w:r w:rsidR="00BC317F" w:rsidRPr="001B2B1D">
        <w:rPr>
          <w:rStyle w:val="Emphasis"/>
          <w:rFonts w:ascii="Times New Roman" w:hAnsi="Times New Roman"/>
          <w:sz w:val="26"/>
          <w:szCs w:val="26"/>
          <w:shd w:val="clear" w:color="auto" w:fill="FFFFFF"/>
          <w:lang w:val="ro-RO"/>
        </w:rPr>
        <w:t xml:space="preserve"> </w:t>
      </w:r>
      <w:r w:rsidR="00BC317F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formular care descrie etapele de realizare a proie</w:t>
      </w:r>
      <w:r w:rsidR="00D112DE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c</w:t>
      </w:r>
      <w:r w:rsidR="00BC317F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 xml:space="preserve">tului (obiective; acțiuni; activități; buget planificat; sursa de finanțare; indicatori de rezultat/produs; </w:t>
      </w:r>
      <w:r w:rsidR="00D112DE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 xml:space="preserve">termen de realizare; </w:t>
      </w:r>
      <w:r w:rsidR="00BC317F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 xml:space="preserve">responsabili și părți implicate; riscuri; măsuri de </w:t>
      </w:r>
      <w:r w:rsidR="00D112DE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diminuare</w:t>
      </w:r>
      <w:r w:rsidR="00BC317F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 xml:space="preserve"> a riscurilor</w:t>
      </w:r>
      <w:r w:rsidR="00D112DE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)</w:t>
      </w:r>
      <w:r w:rsidR="00BC317F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.</w:t>
      </w:r>
    </w:p>
    <w:p w14:paraId="0F407715" w14:textId="255CA4EC" w:rsidR="00142095" w:rsidRPr="001B2B1D" w:rsidRDefault="00142095" w:rsidP="000E37DA">
      <w:pPr>
        <w:spacing w:after="0" w:line="240" w:lineRule="auto"/>
        <w:ind w:firstLine="27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i/>
          <w:iCs/>
          <w:sz w:val="26"/>
          <w:szCs w:val="26"/>
          <w:lang w:val="ro-RO"/>
        </w:rPr>
        <w:t>proiect –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430C05" w:rsidRPr="001B2B1D">
        <w:rPr>
          <w:rFonts w:ascii="Times New Roman" w:hAnsi="Times New Roman"/>
          <w:sz w:val="26"/>
          <w:szCs w:val="26"/>
          <w:lang w:val="ro-RO"/>
        </w:rPr>
        <w:t>un proces unic, constând într-o mulțime de activi</w:t>
      </w:r>
      <w:r w:rsidR="00C412D5" w:rsidRPr="001B2B1D">
        <w:rPr>
          <w:rFonts w:ascii="Times New Roman" w:hAnsi="Times New Roman"/>
          <w:sz w:val="26"/>
          <w:szCs w:val="26"/>
          <w:lang w:val="ro-RO"/>
        </w:rPr>
        <w:t>t</w:t>
      </w:r>
      <w:r w:rsidR="00430C05" w:rsidRPr="001B2B1D">
        <w:rPr>
          <w:rFonts w:ascii="Times New Roman" w:hAnsi="Times New Roman"/>
          <w:sz w:val="26"/>
          <w:szCs w:val="26"/>
          <w:lang w:val="ro-RO"/>
        </w:rPr>
        <w:t>ăți coordonate și controlate, cu termene de începere și de terminare, care garantează realizarea unui obiectiv conform cerințelor specificate incluzând restricții de timp, cost, resurse.</w:t>
      </w:r>
    </w:p>
    <w:p w14:paraId="1D987737" w14:textId="77777777" w:rsidR="00623F9D" w:rsidRDefault="007C106A" w:rsidP="000E37DA">
      <w:pPr>
        <w:spacing w:after="0" w:line="240" w:lineRule="auto"/>
        <w:ind w:firstLine="270"/>
        <w:jc w:val="both"/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</w:pPr>
      <w:r w:rsidRPr="001B2B1D">
        <w:rPr>
          <w:rFonts w:ascii="Times New Roman" w:hAnsi="Times New Roman"/>
          <w:i/>
          <w:sz w:val="26"/>
          <w:szCs w:val="26"/>
          <w:lang w:val="ro-RO"/>
        </w:rPr>
        <w:t>raport final</w:t>
      </w:r>
      <w:r w:rsidR="00BC317F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D112DE" w:rsidRPr="001B2B1D">
        <w:rPr>
          <w:rFonts w:ascii="Times New Roman" w:hAnsi="Times New Roman"/>
          <w:sz w:val="26"/>
          <w:szCs w:val="26"/>
          <w:lang w:val="ro-RO"/>
        </w:rPr>
        <w:t>–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D112DE" w:rsidRPr="001B2B1D">
        <w:rPr>
          <w:rFonts w:ascii="Times New Roman" w:hAnsi="Times New Roman"/>
          <w:sz w:val="26"/>
          <w:szCs w:val="26"/>
          <w:lang w:val="ro-RO"/>
        </w:rPr>
        <w:t>formular elaborat în baza planului de acțiuni (anexa B) care descrie nivelul de realizare a proiectului (</w:t>
      </w:r>
      <w:r w:rsidR="00D112DE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obiective; acțiuni; activități; buget planificat; buget realizat; sursa de finanțare; indicatori de rezultat/produs; termen de realizare; responsabili și părți implicate; riscuri; nivel de realizare a acțiunilor; observații</w:t>
      </w:r>
      <w:r w:rsidR="000B58AF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 xml:space="preserve"> și recomandări</w:t>
      </w:r>
      <w:r w:rsidR="00D112DE" w:rsidRPr="001B2B1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)</w:t>
      </w:r>
      <w:r w:rsidR="00623F9D">
        <w:rPr>
          <w:rStyle w:val="Emphasis"/>
          <w:rFonts w:ascii="Times New Roman" w:hAnsi="Times New Roman"/>
          <w:i w:val="0"/>
          <w:sz w:val="26"/>
          <w:szCs w:val="26"/>
          <w:shd w:val="clear" w:color="auto" w:fill="FFFFFF"/>
          <w:lang w:val="ro-RO"/>
        </w:rPr>
        <w:t>;</w:t>
      </w:r>
    </w:p>
    <w:p w14:paraId="48A64A7E" w14:textId="2C3A3FCF" w:rsidR="007C106A" w:rsidRPr="001B2B1D" w:rsidRDefault="00623F9D" w:rsidP="000E37DA">
      <w:pPr>
        <w:spacing w:after="0" w:line="240" w:lineRule="auto"/>
        <w:ind w:firstLine="270"/>
        <w:jc w:val="both"/>
        <w:rPr>
          <w:rFonts w:ascii="Times New Roman" w:hAnsi="Times New Roman"/>
          <w:sz w:val="26"/>
          <w:szCs w:val="26"/>
          <w:lang w:val="ro-RO"/>
        </w:rPr>
      </w:pPr>
      <w:r w:rsidRPr="00CA56D7">
        <w:rPr>
          <w:rFonts w:ascii="Times New Roman" w:hAnsi="Times New Roman"/>
          <w:i/>
          <w:iCs/>
          <w:sz w:val="26"/>
          <w:szCs w:val="26"/>
          <w:lang w:val="ro-RO"/>
        </w:rPr>
        <w:t xml:space="preserve">reprezentantul legal al </w:t>
      </w:r>
      <w:proofErr w:type="spellStart"/>
      <w:r w:rsidRPr="00CA56D7">
        <w:rPr>
          <w:rFonts w:ascii="Times New Roman" w:hAnsi="Times New Roman"/>
          <w:i/>
          <w:iCs/>
          <w:sz w:val="26"/>
          <w:szCs w:val="26"/>
          <w:lang w:val="ro-RO"/>
        </w:rPr>
        <w:t>aplicantului</w:t>
      </w:r>
      <w:proofErr w:type="spellEnd"/>
      <w:r w:rsidR="00907492" w:rsidRPr="00CA56D7">
        <w:rPr>
          <w:rFonts w:ascii="Times New Roman" w:hAnsi="Times New Roman"/>
          <w:sz w:val="26"/>
          <w:szCs w:val="26"/>
          <w:lang w:val="ro-RO"/>
        </w:rPr>
        <w:t xml:space="preserve"> - </w:t>
      </w:r>
      <w:r w:rsidRPr="00CA56D7">
        <w:rPr>
          <w:rFonts w:ascii="Times New Roman" w:hAnsi="Times New Roman"/>
          <w:sz w:val="26"/>
          <w:szCs w:val="26"/>
          <w:lang w:val="ro-RO"/>
        </w:rPr>
        <w:t xml:space="preserve">președinte/director </w:t>
      </w:r>
      <w:r w:rsidR="00907492" w:rsidRPr="00CA56D7">
        <w:rPr>
          <w:rFonts w:ascii="Times New Roman" w:hAnsi="Times New Roman"/>
          <w:sz w:val="26"/>
          <w:szCs w:val="26"/>
          <w:lang w:val="ro-RO"/>
        </w:rPr>
        <w:t xml:space="preserve">al Asociației / Centrului Educațional din diaspora </w:t>
      </w:r>
      <w:r w:rsidRPr="00CA56D7">
        <w:rPr>
          <w:rFonts w:ascii="Times New Roman" w:hAnsi="Times New Roman"/>
          <w:sz w:val="26"/>
          <w:szCs w:val="26"/>
          <w:lang w:val="ro-RO"/>
        </w:rPr>
        <w:t xml:space="preserve">sau persoana împuternicită </w:t>
      </w:r>
      <w:r w:rsidR="00907492" w:rsidRPr="00CA56D7">
        <w:rPr>
          <w:rFonts w:ascii="Times New Roman" w:hAnsi="Times New Roman"/>
          <w:sz w:val="26"/>
          <w:szCs w:val="26"/>
          <w:lang w:val="ro-RO"/>
        </w:rPr>
        <w:t xml:space="preserve">în numele acestora </w:t>
      </w:r>
      <w:r w:rsidRPr="00CA56D7">
        <w:rPr>
          <w:rFonts w:ascii="Times New Roman" w:hAnsi="Times New Roman"/>
          <w:sz w:val="26"/>
          <w:szCs w:val="26"/>
          <w:lang w:val="ro-RO"/>
        </w:rPr>
        <w:t>în baza unei procuri.</w:t>
      </w:r>
      <w:r w:rsidR="007C106A" w:rsidRPr="001B2B1D">
        <w:rPr>
          <w:rFonts w:ascii="Times New Roman" w:hAnsi="Times New Roman"/>
          <w:sz w:val="26"/>
          <w:szCs w:val="26"/>
          <w:lang w:val="ro-RO"/>
        </w:rPr>
        <w:br/>
      </w:r>
    </w:p>
    <w:p w14:paraId="551544F0" w14:textId="4AFAAA57" w:rsidR="00B91D99" w:rsidRPr="001B2B1D" w:rsidRDefault="00757F98" w:rsidP="00954671">
      <w:pPr>
        <w:pStyle w:val="ListParagraph"/>
        <w:numPr>
          <w:ilvl w:val="0"/>
          <w:numId w:val="5"/>
        </w:numPr>
        <w:tabs>
          <w:tab w:val="left" w:pos="142"/>
        </w:tabs>
        <w:spacing w:after="60" w:line="240" w:lineRule="auto"/>
        <w:ind w:left="284" w:hanging="284"/>
        <w:jc w:val="both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Precondițiile pentru finanțare sunt</w:t>
      </w:r>
      <w:r w:rsidR="00AB12CC" w:rsidRPr="001B2B1D">
        <w:rPr>
          <w:rFonts w:ascii="Times New Roman" w:hAnsi="Times New Roman"/>
          <w:color w:val="000000"/>
          <w:sz w:val="26"/>
          <w:szCs w:val="26"/>
        </w:rPr>
        <w:t>:</w:t>
      </w:r>
    </w:p>
    <w:p w14:paraId="2C027E49" w14:textId="2C5CEEAE" w:rsidR="00B91D99" w:rsidRPr="001B2B1D" w:rsidRDefault="00AB12CC" w:rsidP="000E37DA">
      <w:pPr>
        <w:pStyle w:val="ListParagraph"/>
        <w:spacing w:after="60" w:line="240" w:lineRule="auto"/>
        <w:ind w:left="0" w:firstLine="270"/>
        <w:jc w:val="both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i/>
          <w:iCs/>
          <w:color w:val="000000"/>
          <w:sz w:val="26"/>
          <w:szCs w:val="26"/>
        </w:rPr>
        <w:t>transparența 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– oferirea de către BRD a tuturor informațiilor privind organizarea </w:t>
      </w:r>
      <w:r w:rsidR="0003215A" w:rsidRPr="001B2B1D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i desfășurarea concursului de proiecte, în vederea informării părților interesate în mod deschis </w:t>
      </w:r>
      <w:r w:rsidR="00F436FD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>i explicit.</w:t>
      </w:r>
      <w:r w:rsidRPr="001B2B1D">
        <w:rPr>
          <w:rFonts w:ascii="Times New Roman" w:hAnsi="Times New Roman"/>
          <w:color w:val="000000"/>
          <w:sz w:val="26"/>
          <w:szCs w:val="26"/>
        </w:rPr>
        <w:br/>
      </w:r>
      <w:r w:rsidR="000E37DA" w:rsidRPr="001B2B1D">
        <w:rPr>
          <w:rFonts w:ascii="Times New Roman" w:hAnsi="Times New Roman"/>
          <w:i/>
          <w:iCs/>
          <w:color w:val="000000"/>
          <w:sz w:val="26"/>
          <w:szCs w:val="26"/>
        </w:rPr>
        <w:t xml:space="preserve">    </w:t>
      </w:r>
      <w:r w:rsidRPr="001B2B1D">
        <w:rPr>
          <w:rFonts w:ascii="Times New Roman" w:hAnsi="Times New Roman"/>
          <w:i/>
          <w:iCs/>
          <w:color w:val="000000"/>
          <w:sz w:val="26"/>
          <w:szCs w:val="26"/>
        </w:rPr>
        <w:t>liberul acces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 – asigurarea condițiilor în mod nediscriminatoriu pentru ca oricare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aplicant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să-și exercite dreptul de a aplica </w:t>
      </w:r>
      <w:r w:rsidR="00F436FD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>i de a deveni beneficiar.</w:t>
      </w:r>
      <w:r w:rsidRPr="001B2B1D">
        <w:rPr>
          <w:rFonts w:ascii="Times New Roman" w:hAnsi="Times New Roman"/>
          <w:color w:val="000000"/>
          <w:sz w:val="26"/>
          <w:szCs w:val="26"/>
        </w:rPr>
        <w:br/>
      </w:r>
      <w:r w:rsidR="000E37DA" w:rsidRPr="001B2B1D">
        <w:rPr>
          <w:rFonts w:ascii="Times New Roman" w:hAnsi="Times New Roman"/>
          <w:i/>
          <w:iCs/>
          <w:color w:val="000000"/>
          <w:sz w:val="26"/>
          <w:szCs w:val="26"/>
        </w:rPr>
        <w:t xml:space="preserve">    </w:t>
      </w:r>
      <w:r w:rsidRPr="001B2B1D">
        <w:rPr>
          <w:rFonts w:ascii="Times New Roman" w:hAnsi="Times New Roman"/>
          <w:i/>
          <w:iCs/>
          <w:color w:val="000000"/>
          <w:sz w:val="26"/>
          <w:szCs w:val="26"/>
        </w:rPr>
        <w:t>neretroactivitatea 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– excluderea posibilității </w:t>
      </w:r>
      <w:r w:rsidR="00683394" w:rsidRPr="001B2B1D">
        <w:rPr>
          <w:rFonts w:ascii="Times New Roman" w:hAnsi="Times New Roman"/>
          <w:color w:val="000000"/>
          <w:sz w:val="26"/>
          <w:szCs w:val="26"/>
        </w:rPr>
        <w:t xml:space="preserve">alocării </w:t>
      </w:r>
      <w:r w:rsidRPr="001B2B1D">
        <w:rPr>
          <w:rFonts w:ascii="Times New Roman" w:hAnsi="Times New Roman"/>
          <w:color w:val="000000"/>
          <w:sz w:val="26"/>
          <w:szCs w:val="26"/>
        </w:rPr>
        <w:t>fondurilor nerambursabile unei activități a cărei executare a fost deja începută sau finalizată la data încheierii contractului de grant.</w:t>
      </w:r>
      <w:r w:rsidRPr="001B2B1D">
        <w:rPr>
          <w:rFonts w:ascii="Times New Roman" w:hAnsi="Times New Roman"/>
          <w:color w:val="000000"/>
          <w:sz w:val="26"/>
          <w:szCs w:val="26"/>
        </w:rPr>
        <w:br/>
      </w:r>
      <w:r w:rsidR="000E37DA" w:rsidRPr="001B2B1D">
        <w:rPr>
          <w:rFonts w:ascii="Times New Roman" w:hAnsi="Times New Roman"/>
          <w:i/>
          <w:iCs/>
          <w:color w:val="000000"/>
          <w:sz w:val="26"/>
          <w:szCs w:val="26"/>
        </w:rPr>
        <w:t xml:space="preserve">    </w:t>
      </w:r>
      <w:r w:rsidRPr="001B2B1D">
        <w:rPr>
          <w:rFonts w:ascii="Times New Roman" w:hAnsi="Times New Roman"/>
          <w:i/>
          <w:iCs/>
          <w:color w:val="000000"/>
          <w:sz w:val="26"/>
          <w:szCs w:val="26"/>
        </w:rPr>
        <w:t>finanțarea în limitele bugetului alocat 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– încheierea contractelor de </w:t>
      </w:r>
      <w:r w:rsidR="00487482" w:rsidRPr="001B2B1D">
        <w:rPr>
          <w:rFonts w:ascii="Times New Roman" w:hAnsi="Times New Roman"/>
          <w:color w:val="000000"/>
          <w:sz w:val="26"/>
          <w:szCs w:val="26"/>
        </w:rPr>
        <w:t xml:space="preserve">grant 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în limita mijloacelor financiare aprobate în buget pentru finanțarea proiectelor în cadrul </w:t>
      </w:r>
      <w:r w:rsidR="003774ED" w:rsidRPr="001B2B1D">
        <w:rPr>
          <w:rFonts w:ascii="Times New Roman" w:hAnsi="Times New Roman"/>
          <w:color w:val="000000"/>
          <w:sz w:val="26"/>
          <w:szCs w:val="26"/>
        </w:rPr>
        <w:t>programului</w:t>
      </w:r>
      <w:r w:rsidRPr="001B2B1D">
        <w:rPr>
          <w:rFonts w:ascii="Times New Roman" w:hAnsi="Times New Roman"/>
          <w:color w:val="000000"/>
          <w:sz w:val="26"/>
          <w:szCs w:val="26"/>
        </w:rPr>
        <w:t>.</w:t>
      </w:r>
      <w:r w:rsidRPr="001B2B1D">
        <w:rPr>
          <w:rFonts w:ascii="Times New Roman" w:hAnsi="Times New Roman"/>
          <w:color w:val="000000"/>
          <w:sz w:val="26"/>
          <w:szCs w:val="26"/>
        </w:rPr>
        <w:br/>
      </w:r>
      <w:r w:rsidR="000E37DA" w:rsidRPr="001B2B1D">
        <w:rPr>
          <w:rFonts w:ascii="Times New Roman" w:hAnsi="Times New Roman"/>
          <w:i/>
          <w:iCs/>
          <w:color w:val="000000"/>
          <w:sz w:val="26"/>
          <w:szCs w:val="26"/>
        </w:rPr>
        <w:t xml:space="preserve">     </w:t>
      </w:r>
      <w:r w:rsidRPr="001B2B1D">
        <w:rPr>
          <w:rFonts w:ascii="Times New Roman" w:hAnsi="Times New Roman"/>
          <w:i/>
          <w:iCs/>
          <w:color w:val="000000"/>
          <w:sz w:val="26"/>
          <w:szCs w:val="26"/>
        </w:rPr>
        <w:t>responsabilitatea pentru managementul proiectului</w:t>
      </w:r>
      <w:r w:rsidRPr="001B2B1D">
        <w:rPr>
          <w:rFonts w:ascii="Times New Roman" w:hAnsi="Times New Roman"/>
          <w:color w:val="000000"/>
          <w:sz w:val="26"/>
          <w:szCs w:val="26"/>
        </w:rPr>
        <w:t> – respectarea tuturor procedurilor prestabilite în prezentul regulament.</w:t>
      </w:r>
    </w:p>
    <w:p w14:paraId="39421E11" w14:textId="7D75F0B3" w:rsidR="00A22AC5" w:rsidRPr="001B2B1D" w:rsidRDefault="004D2889" w:rsidP="004D2889">
      <w:pPr>
        <w:pStyle w:val="ListParagraph"/>
        <w:spacing w:after="60" w:line="240" w:lineRule="auto"/>
        <w:ind w:left="284"/>
        <w:jc w:val="both"/>
        <w:rPr>
          <w:rFonts w:ascii="Times New Roman" w:hAnsi="Times New Roman"/>
          <w:color w:val="FF0000"/>
          <w:sz w:val="26"/>
          <w:szCs w:val="26"/>
        </w:rPr>
      </w:pPr>
      <w:r w:rsidRPr="001B2B1D">
        <w:rPr>
          <w:rFonts w:ascii="Times New Roman" w:hAnsi="Times New Roman"/>
          <w:i/>
          <w:iCs/>
          <w:color w:val="000000" w:themeColor="text1"/>
          <w:sz w:val="26"/>
          <w:szCs w:val="26"/>
        </w:rPr>
        <w:t xml:space="preserve">    </w:t>
      </w:r>
      <w:r w:rsidR="009E66A3" w:rsidRPr="001B2B1D">
        <w:rPr>
          <w:rFonts w:ascii="Times New Roman" w:hAnsi="Times New Roman"/>
          <w:i/>
          <w:iCs/>
          <w:color w:val="000000" w:themeColor="text1"/>
          <w:sz w:val="26"/>
          <w:szCs w:val="26"/>
        </w:rPr>
        <w:tab/>
      </w:r>
      <w:r w:rsidR="002E2F29" w:rsidRPr="001B2B1D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 </w:t>
      </w:r>
    </w:p>
    <w:p w14:paraId="41FB5F79" w14:textId="67A54A6F" w:rsidR="00927D95" w:rsidRPr="00F436FD" w:rsidRDefault="00AB12CC" w:rsidP="00954671">
      <w:pPr>
        <w:pStyle w:val="ListParagraph"/>
        <w:numPr>
          <w:ilvl w:val="0"/>
          <w:numId w:val="5"/>
        </w:numPr>
        <w:tabs>
          <w:tab w:val="left" w:pos="142"/>
        </w:tabs>
        <w:spacing w:after="60" w:line="240" w:lineRule="auto"/>
        <w:ind w:left="284" w:hanging="284"/>
        <w:jc w:val="both"/>
        <w:rPr>
          <w:rFonts w:ascii="Times New Roman" w:hAnsi="Times New Roman"/>
          <w:color w:val="000000"/>
          <w:sz w:val="26"/>
          <w:szCs w:val="26"/>
        </w:rPr>
      </w:pPr>
      <w:r w:rsidRPr="00F436FD">
        <w:rPr>
          <w:rFonts w:ascii="Times New Roman" w:hAnsi="Times New Roman"/>
          <w:color w:val="000000"/>
          <w:sz w:val="26"/>
          <w:szCs w:val="26"/>
        </w:rPr>
        <w:t xml:space="preserve">Criteriile de evaluare a dosarelor de aplicare și atribuirea contractelor de granturi vor fi aplicate în mod nediscriminatoriu, astfel încât orice </w:t>
      </w:r>
      <w:proofErr w:type="spellStart"/>
      <w:r w:rsidRPr="00F436FD">
        <w:rPr>
          <w:rFonts w:ascii="Times New Roman" w:hAnsi="Times New Roman"/>
          <w:color w:val="000000"/>
          <w:sz w:val="26"/>
          <w:szCs w:val="26"/>
        </w:rPr>
        <w:t>aplicant</w:t>
      </w:r>
      <w:proofErr w:type="spellEnd"/>
      <w:r w:rsidRPr="00F436FD">
        <w:rPr>
          <w:rFonts w:ascii="Times New Roman" w:hAnsi="Times New Roman"/>
          <w:color w:val="000000"/>
          <w:sz w:val="26"/>
          <w:szCs w:val="26"/>
        </w:rPr>
        <w:t xml:space="preserve"> să aibă șanse egale </w:t>
      </w:r>
      <w:r w:rsidR="00683394" w:rsidRPr="00F436FD">
        <w:rPr>
          <w:rFonts w:ascii="Times New Roman" w:hAnsi="Times New Roman"/>
          <w:color w:val="000000"/>
          <w:sz w:val="26"/>
          <w:szCs w:val="26"/>
        </w:rPr>
        <w:t>de ob</w:t>
      </w:r>
      <w:r w:rsidR="00C541B5" w:rsidRPr="00F436FD">
        <w:rPr>
          <w:rFonts w:ascii="Times New Roman" w:hAnsi="Times New Roman"/>
          <w:color w:val="000000"/>
          <w:sz w:val="26"/>
          <w:szCs w:val="26"/>
        </w:rPr>
        <w:t>ț</w:t>
      </w:r>
      <w:r w:rsidR="00683394" w:rsidRPr="00F436FD">
        <w:rPr>
          <w:rFonts w:ascii="Times New Roman" w:hAnsi="Times New Roman"/>
          <w:color w:val="000000"/>
          <w:sz w:val="26"/>
          <w:szCs w:val="26"/>
        </w:rPr>
        <w:t>inere a finan</w:t>
      </w:r>
      <w:r w:rsidR="0003215A" w:rsidRPr="00F436FD">
        <w:rPr>
          <w:rFonts w:ascii="Times New Roman" w:hAnsi="Times New Roman"/>
          <w:color w:val="000000"/>
          <w:sz w:val="26"/>
          <w:szCs w:val="26"/>
        </w:rPr>
        <w:t>ță</w:t>
      </w:r>
      <w:r w:rsidR="00683394" w:rsidRPr="00F436FD">
        <w:rPr>
          <w:rFonts w:ascii="Times New Roman" w:hAnsi="Times New Roman"/>
          <w:color w:val="000000"/>
          <w:sz w:val="26"/>
          <w:szCs w:val="26"/>
        </w:rPr>
        <w:t>rii</w:t>
      </w:r>
      <w:r w:rsidRPr="00F436FD">
        <w:rPr>
          <w:rFonts w:ascii="Times New Roman" w:hAnsi="Times New Roman"/>
          <w:color w:val="000000"/>
          <w:sz w:val="26"/>
          <w:szCs w:val="26"/>
        </w:rPr>
        <w:t>.</w:t>
      </w:r>
    </w:p>
    <w:p w14:paraId="53462D8D" w14:textId="5AD6167D" w:rsidR="00927D95" w:rsidRPr="00F436FD" w:rsidRDefault="00583B12" w:rsidP="00954671">
      <w:pPr>
        <w:pStyle w:val="ListParagraph"/>
        <w:numPr>
          <w:ilvl w:val="0"/>
          <w:numId w:val="5"/>
        </w:numPr>
        <w:tabs>
          <w:tab w:val="left" w:pos="142"/>
        </w:tabs>
        <w:spacing w:after="60" w:line="240" w:lineRule="auto"/>
        <w:ind w:left="284" w:hanging="284"/>
        <w:jc w:val="both"/>
        <w:rPr>
          <w:rFonts w:ascii="Times New Roman" w:hAnsi="Times New Roman"/>
          <w:color w:val="000000"/>
          <w:sz w:val="26"/>
          <w:szCs w:val="26"/>
        </w:rPr>
      </w:pPr>
      <w:r w:rsidRPr="00F436FD">
        <w:rPr>
          <w:rFonts w:ascii="Times New Roman" w:hAnsi="Times New Roman"/>
          <w:sz w:val="26"/>
          <w:szCs w:val="26"/>
        </w:rPr>
        <w:t xml:space="preserve">Având în vedere </w:t>
      </w:r>
      <w:r w:rsidR="004163B2" w:rsidRPr="00F436FD">
        <w:rPr>
          <w:rFonts w:ascii="Times New Roman" w:hAnsi="Times New Roman"/>
          <w:sz w:val="26"/>
          <w:szCs w:val="26"/>
        </w:rPr>
        <w:t xml:space="preserve">pandemia </w:t>
      </w:r>
      <w:r w:rsidRPr="00F436FD">
        <w:rPr>
          <w:rFonts w:ascii="Times New Roman" w:hAnsi="Times New Roman"/>
          <w:sz w:val="26"/>
          <w:szCs w:val="26"/>
        </w:rPr>
        <w:t xml:space="preserve">SARS-CoV-2 și ținând cont de măsurile luate de autoritățile statelor în care urmează a se derula </w:t>
      </w:r>
      <w:r w:rsidR="00C541B5" w:rsidRPr="00F436FD">
        <w:rPr>
          <w:rFonts w:ascii="Times New Roman" w:hAnsi="Times New Roman"/>
          <w:sz w:val="26"/>
          <w:szCs w:val="26"/>
        </w:rPr>
        <w:t>proiectul beneficiar de finanțare nerambursabilă în cadrul programului</w:t>
      </w:r>
      <w:r w:rsidRPr="00F436FD">
        <w:rPr>
          <w:rFonts w:ascii="Times New Roman" w:hAnsi="Times New Roman"/>
          <w:sz w:val="26"/>
          <w:szCs w:val="26"/>
        </w:rPr>
        <w:t xml:space="preserve">, </w:t>
      </w:r>
      <w:r w:rsidR="00C541B5" w:rsidRPr="00F436FD">
        <w:rPr>
          <w:rFonts w:ascii="Times New Roman" w:hAnsi="Times New Roman"/>
          <w:sz w:val="26"/>
          <w:szCs w:val="26"/>
        </w:rPr>
        <w:t>Cancelaria de Stat (B</w:t>
      </w:r>
      <w:r w:rsidR="00F436FD" w:rsidRPr="00F436FD">
        <w:rPr>
          <w:rFonts w:ascii="Times New Roman" w:hAnsi="Times New Roman"/>
          <w:sz w:val="26"/>
          <w:szCs w:val="26"/>
        </w:rPr>
        <w:t>RD</w:t>
      </w:r>
      <w:r w:rsidR="00C541B5" w:rsidRPr="00F436FD">
        <w:rPr>
          <w:rFonts w:ascii="Times New Roman" w:hAnsi="Times New Roman"/>
          <w:sz w:val="26"/>
          <w:szCs w:val="26"/>
        </w:rPr>
        <w:t>)</w:t>
      </w:r>
      <w:r w:rsidRPr="00F436FD">
        <w:rPr>
          <w:rFonts w:ascii="Times New Roman" w:hAnsi="Times New Roman"/>
          <w:sz w:val="26"/>
          <w:szCs w:val="26"/>
        </w:rPr>
        <w:t xml:space="preserve"> subliniază următoarele:</w:t>
      </w:r>
    </w:p>
    <w:p w14:paraId="0393DA45" w14:textId="061AF788" w:rsidR="00F436FD" w:rsidRPr="00DD4B5A" w:rsidRDefault="00F1137F" w:rsidP="00DD4B5A">
      <w:pPr>
        <w:pStyle w:val="ListParagraph"/>
        <w:tabs>
          <w:tab w:val="left" w:pos="142"/>
        </w:tabs>
        <w:spacing w:after="60" w:line="240" w:lineRule="auto"/>
        <w:ind w:left="284"/>
        <w:jc w:val="both"/>
        <w:rPr>
          <w:rFonts w:ascii="Times New Roman" w:hAnsi="Times New Roman"/>
          <w:color w:val="000000"/>
          <w:sz w:val="26"/>
          <w:szCs w:val="26"/>
        </w:rPr>
      </w:pPr>
      <w:proofErr w:type="spellStart"/>
      <w:r w:rsidRPr="00F436FD">
        <w:rPr>
          <w:rFonts w:ascii="Times New Roman" w:hAnsi="Times New Roman"/>
          <w:sz w:val="26"/>
          <w:szCs w:val="26"/>
        </w:rPr>
        <w:t>Aplicanții</w:t>
      </w:r>
      <w:proofErr w:type="spellEnd"/>
      <w:r w:rsidRPr="00F436FD">
        <w:rPr>
          <w:rFonts w:ascii="Times New Roman" w:hAnsi="Times New Roman"/>
          <w:sz w:val="26"/>
          <w:szCs w:val="26"/>
        </w:rPr>
        <w:t xml:space="preserve"> </w:t>
      </w:r>
      <w:r w:rsidR="00583B12" w:rsidRPr="00F436FD">
        <w:rPr>
          <w:rFonts w:ascii="Times New Roman" w:hAnsi="Times New Roman"/>
          <w:sz w:val="26"/>
          <w:szCs w:val="26"/>
        </w:rPr>
        <w:t>trebuie să urmărească cu atenție deciziile luate de autoritățile statului de reședință în ceea ce privește activitățile permise, numărul de participanți, zonele neafectate și zonele cu focare și să-și adapteze cererile de finanțare în funcție de aceste decizii</w:t>
      </w:r>
      <w:r w:rsidR="006F6FC2" w:rsidRPr="00F436FD">
        <w:rPr>
          <w:rFonts w:ascii="Times New Roman" w:hAnsi="Times New Roman"/>
          <w:sz w:val="26"/>
          <w:szCs w:val="26"/>
        </w:rPr>
        <w:t>, anunțând despre aceste modificări finanțatorul</w:t>
      </w:r>
      <w:r w:rsidR="0098111A" w:rsidRPr="00F436FD">
        <w:rPr>
          <w:rFonts w:ascii="Times New Roman" w:hAnsi="Times New Roman"/>
          <w:sz w:val="26"/>
          <w:szCs w:val="26"/>
        </w:rPr>
        <w:t>,</w:t>
      </w:r>
      <w:r w:rsidR="006F6FC2" w:rsidRPr="00F436FD">
        <w:rPr>
          <w:rFonts w:ascii="Times New Roman" w:hAnsi="Times New Roman"/>
          <w:sz w:val="26"/>
          <w:szCs w:val="26"/>
        </w:rPr>
        <w:t xml:space="preserve"> Cancelaria de Stat</w:t>
      </w:r>
      <w:r w:rsidR="0098111A" w:rsidRPr="00F436FD">
        <w:rPr>
          <w:rFonts w:ascii="Times New Roman" w:hAnsi="Times New Roman"/>
          <w:sz w:val="26"/>
          <w:szCs w:val="26"/>
        </w:rPr>
        <w:t>,</w:t>
      </w:r>
      <w:r w:rsidR="006F6FC2" w:rsidRPr="00F436FD">
        <w:rPr>
          <w:rFonts w:ascii="Times New Roman" w:hAnsi="Times New Roman"/>
          <w:sz w:val="26"/>
          <w:szCs w:val="26"/>
        </w:rPr>
        <w:t xml:space="preserve"> în momentul modificării activităților, urmare a restricțiilor provocate de SARS-CoV-2.</w:t>
      </w:r>
    </w:p>
    <w:p w14:paraId="7C7181BD" w14:textId="77777777" w:rsidR="00F436FD" w:rsidRPr="001B2B1D" w:rsidRDefault="00F436FD">
      <w:pPr>
        <w:pStyle w:val="ListParagraph"/>
        <w:spacing w:after="60" w:line="240" w:lineRule="auto"/>
        <w:ind w:left="700"/>
        <w:jc w:val="both"/>
        <w:rPr>
          <w:rFonts w:ascii="Times New Roman" w:hAnsi="Times New Roman"/>
          <w:sz w:val="26"/>
          <w:szCs w:val="26"/>
          <w:lang w:eastAsia="fr-CH"/>
        </w:rPr>
      </w:pPr>
    </w:p>
    <w:p w14:paraId="7A181A8F" w14:textId="77777777" w:rsidR="00B91D99" w:rsidRPr="001B2B1D" w:rsidRDefault="00AB12CC">
      <w:pPr>
        <w:pStyle w:val="ListParagraph"/>
        <w:spacing w:after="60" w:line="240" w:lineRule="auto"/>
        <w:ind w:left="700"/>
        <w:jc w:val="center"/>
        <w:rPr>
          <w:rFonts w:ascii="Times New Roman" w:hAnsi="Times New Roman"/>
          <w:b/>
          <w:bCs/>
          <w:color w:val="000000"/>
          <w:sz w:val="26"/>
          <w:szCs w:val="26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lastRenderedPageBreak/>
        <w:t xml:space="preserve">Capitolul II. </w:t>
      </w:r>
    </w:p>
    <w:p w14:paraId="12FD0DA8" w14:textId="61099704" w:rsidR="00487482" w:rsidRPr="00F436FD" w:rsidRDefault="00AB12CC" w:rsidP="00F436FD">
      <w:pPr>
        <w:pStyle w:val="ListParagraph"/>
        <w:spacing w:after="60" w:line="240" w:lineRule="auto"/>
        <w:ind w:left="700"/>
        <w:jc w:val="center"/>
        <w:rPr>
          <w:rFonts w:ascii="Times New Roman" w:hAnsi="Times New Roman"/>
          <w:b/>
          <w:bCs/>
          <w:color w:val="000000"/>
          <w:sz w:val="26"/>
          <w:szCs w:val="26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 xml:space="preserve">Organizarea </w:t>
      </w:r>
      <w:r w:rsidR="00F436FD">
        <w:rPr>
          <w:rFonts w:ascii="Times New Roman" w:hAnsi="Times New Roman"/>
          <w:b/>
          <w:bCs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 xml:space="preserve">i desfășurarea programului 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br/>
      </w:r>
    </w:p>
    <w:p w14:paraId="217724F3" w14:textId="63CA2DC0" w:rsidR="00B91D99" w:rsidRPr="001B2B1D" w:rsidRDefault="00AB12CC">
      <w:pPr>
        <w:pStyle w:val="ListParagraph"/>
        <w:spacing w:after="60" w:line="240" w:lineRule="auto"/>
        <w:ind w:left="700"/>
        <w:jc w:val="center"/>
        <w:rPr>
          <w:rFonts w:ascii="Times New Roman" w:hAnsi="Times New Roman"/>
          <w:b/>
          <w:bCs/>
          <w:color w:val="000000"/>
          <w:sz w:val="26"/>
          <w:szCs w:val="26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>Secțiunea 1.</w:t>
      </w:r>
      <w:r w:rsidR="006F70FB" w:rsidRPr="001B2B1D">
        <w:rPr>
          <w:rFonts w:ascii="Times New Roman" w:hAnsi="Times New Roman"/>
          <w:b/>
          <w:bCs/>
          <w:color w:val="000000"/>
          <w:sz w:val="26"/>
          <w:szCs w:val="26"/>
        </w:rPr>
        <w:t xml:space="preserve"> 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>Scop și obiectiv specifice</w:t>
      </w:r>
    </w:p>
    <w:p w14:paraId="72D137F8" w14:textId="77777777" w:rsidR="00B91D99" w:rsidRPr="001B2B1D" w:rsidRDefault="00B91D99">
      <w:pPr>
        <w:pStyle w:val="ListParagraph"/>
        <w:spacing w:after="60" w:line="240" w:lineRule="auto"/>
        <w:ind w:left="700"/>
        <w:jc w:val="center"/>
        <w:rPr>
          <w:rFonts w:ascii="Times New Roman" w:hAnsi="Times New Roman"/>
          <w:b/>
          <w:bCs/>
          <w:color w:val="000000"/>
          <w:sz w:val="26"/>
          <w:szCs w:val="26"/>
        </w:rPr>
      </w:pPr>
    </w:p>
    <w:p w14:paraId="7208B886" w14:textId="40362879" w:rsidR="00A35B38" w:rsidRPr="001B2B1D" w:rsidRDefault="00F53632" w:rsidP="006F6FC2">
      <w:pPr>
        <w:pStyle w:val="ListParagraph"/>
        <w:numPr>
          <w:ilvl w:val="0"/>
          <w:numId w:val="5"/>
        </w:numPr>
        <w:spacing w:after="60" w:line="240" w:lineRule="auto"/>
        <w:ind w:left="36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b/>
          <w:sz w:val="26"/>
          <w:szCs w:val="26"/>
        </w:rPr>
        <w:t>S</w:t>
      </w:r>
      <w:r w:rsidR="00F56C77" w:rsidRPr="001B2B1D">
        <w:rPr>
          <w:rFonts w:ascii="Times New Roman" w:hAnsi="Times New Roman"/>
          <w:b/>
          <w:sz w:val="26"/>
          <w:szCs w:val="26"/>
        </w:rPr>
        <w:t>copul</w:t>
      </w:r>
      <w:r w:rsidRPr="001B2B1D">
        <w:rPr>
          <w:rFonts w:ascii="Times New Roman" w:hAnsi="Times New Roman"/>
          <w:sz w:val="26"/>
          <w:szCs w:val="26"/>
        </w:rPr>
        <w:t xml:space="preserve"> </w:t>
      </w:r>
      <w:r w:rsidR="0098111A" w:rsidRPr="001B2B1D">
        <w:rPr>
          <w:rFonts w:ascii="Times New Roman" w:hAnsi="Times New Roman"/>
          <w:sz w:val="26"/>
          <w:szCs w:val="26"/>
        </w:rPr>
        <w:t xml:space="preserve">programului </w:t>
      </w:r>
      <w:r w:rsidR="00F56C77" w:rsidRPr="001B2B1D">
        <w:rPr>
          <w:rFonts w:ascii="Times New Roman" w:hAnsi="Times New Roman"/>
          <w:sz w:val="26"/>
          <w:szCs w:val="26"/>
        </w:rPr>
        <w:t xml:space="preserve">este </w:t>
      </w:r>
      <w:r w:rsidR="00FA7B77" w:rsidRPr="001B2B1D">
        <w:rPr>
          <w:rFonts w:ascii="Times New Roman" w:hAnsi="Times New Roman"/>
          <w:sz w:val="26"/>
          <w:szCs w:val="26"/>
        </w:rPr>
        <w:t xml:space="preserve">valorificarea </w:t>
      </w:r>
      <w:r w:rsidR="00ED7C3C" w:rsidRPr="001B2B1D">
        <w:rPr>
          <w:rFonts w:ascii="Times New Roman" w:hAnsi="Times New Roman"/>
          <w:sz w:val="26"/>
          <w:szCs w:val="26"/>
        </w:rPr>
        <w:t xml:space="preserve">potențialului și susținerea mediului asociativ al diasporei și Centrelor Educaționale de studiere a limbii române </w:t>
      </w:r>
      <w:r w:rsidR="00F56C77" w:rsidRPr="001B2B1D">
        <w:rPr>
          <w:rFonts w:ascii="Times New Roman" w:hAnsi="Times New Roman"/>
          <w:sz w:val="26"/>
          <w:szCs w:val="26"/>
        </w:rPr>
        <w:t>pentru</w:t>
      </w:r>
      <w:r w:rsidR="00ED7C3C" w:rsidRPr="001B2B1D">
        <w:rPr>
          <w:rFonts w:ascii="Times New Roman" w:hAnsi="Times New Roman"/>
          <w:sz w:val="26"/>
          <w:szCs w:val="26"/>
        </w:rPr>
        <w:t xml:space="preserve"> consolidarea</w:t>
      </w:r>
      <w:r w:rsidR="00405B71" w:rsidRPr="001B2B1D">
        <w:rPr>
          <w:rFonts w:ascii="Times New Roman" w:hAnsi="Times New Roman"/>
          <w:sz w:val="26"/>
          <w:szCs w:val="26"/>
        </w:rPr>
        <w:t>, dezvoltarea</w:t>
      </w:r>
      <w:r w:rsidR="00ED7C3C" w:rsidRPr="001B2B1D">
        <w:rPr>
          <w:rFonts w:ascii="Times New Roman" w:hAnsi="Times New Roman"/>
          <w:sz w:val="26"/>
          <w:szCs w:val="26"/>
        </w:rPr>
        <w:t xml:space="preserve"> acestora</w:t>
      </w:r>
      <w:r w:rsidR="003929B9" w:rsidRPr="001B2B1D">
        <w:rPr>
          <w:rFonts w:ascii="Times New Roman" w:hAnsi="Times New Roman"/>
          <w:sz w:val="26"/>
          <w:szCs w:val="26"/>
        </w:rPr>
        <w:t xml:space="preserve"> și </w:t>
      </w:r>
      <w:r w:rsidR="00405B71" w:rsidRPr="001B2B1D">
        <w:rPr>
          <w:rFonts w:ascii="Times New Roman" w:hAnsi="Times New Roman"/>
          <w:sz w:val="26"/>
          <w:szCs w:val="26"/>
        </w:rPr>
        <w:t>participare</w:t>
      </w:r>
      <w:r w:rsidR="00446DF9" w:rsidRPr="001B2B1D">
        <w:rPr>
          <w:rFonts w:ascii="Times New Roman" w:hAnsi="Times New Roman"/>
          <w:sz w:val="26"/>
          <w:szCs w:val="26"/>
        </w:rPr>
        <w:t>a</w:t>
      </w:r>
      <w:r w:rsidR="006F6FC2" w:rsidRPr="001B2B1D">
        <w:rPr>
          <w:rFonts w:ascii="Times New Roman" w:hAnsi="Times New Roman"/>
          <w:sz w:val="26"/>
          <w:szCs w:val="26"/>
        </w:rPr>
        <w:t xml:space="preserve"> </w:t>
      </w:r>
      <w:r w:rsidR="00405B71" w:rsidRPr="001B2B1D">
        <w:rPr>
          <w:rFonts w:ascii="Times New Roman" w:hAnsi="Times New Roman"/>
          <w:sz w:val="26"/>
          <w:szCs w:val="26"/>
        </w:rPr>
        <w:t xml:space="preserve"> activă la </w:t>
      </w:r>
      <w:r w:rsidR="00ED7C3C" w:rsidRPr="001B2B1D">
        <w:rPr>
          <w:rFonts w:ascii="Times New Roman" w:hAnsi="Times New Roman"/>
          <w:sz w:val="26"/>
          <w:szCs w:val="26"/>
        </w:rPr>
        <w:t xml:space="preserve">promovarea </w:t>
      </w:r>
      <w:r w:rsidR="003929B9" w:rsidRPr="001B2B1D">
        <w:rPr>
          <w:rFonts w:ascii="Times New Roman" w:hAnsi="Times New Roman"/>
          <w:sz w:val="26"/>
          <w:szCs w:val="26"/>
        </w:rPr>
        <w:t xml:space="preserve">identității </w:t>
      </w:r>
      <w:r w:rsidR="00FE1666" w:rsidRPr="001B2B1D">
        <w:rPr>
          <w:rFonts w:ascii="Times New Roman" w:hAnsi="Times New Roman"/>
          <w:sz w:val="26"/>
          <w:szCs w:val="26"/>
        </w:rPr>
        <w:t>naționale</w:t>
      </w:r>
      <w:r w:rsidR="003929B9" w:rsidRPr="001B2B1D">
        <w:rPr>
          <w:rFonts w:ascii="Times New Roman" w:hAnsi="Times New Roman"/>
          <w:sz w:val="26"/>
          <w:szCs w:val="26"/>
        </w:rPr>
        <w:t>, cultur</w:t>
      </w:r>
      <w:r w:rsidR="00FE1666" w:rsidRPr="001B2B1D">
        <w:rPr>
          <w:rFonts w:ascii="Times New Roman" w:hAnsi="Times New Roman"/>
          <w:sz w:val="26"/>
          <w:szCs w:val="26"/>
        </w:rPr>
        <w:t>ii</w:t>
      </w:r>
      <w:r w:rsidR="003929B9" w:rsidRPr="001B2B1D">
        <w:rPr>
          <w:rFonts w:ascii="Times New Roman" w:hAnsi="Times New Roman"/>
          <w:sz w:val="26"/>
          <w:szCs w:val="26"/>
        </w:rPr>
        <w:t>, limb</w:t>
      </w:r>
      <w:r w:rsidR="00FE1666" w:rsidRPr="001B2B1D">
        <w:rPr>
          <w:rFonts w:ascii="Times New Roman" w:hAnsi="Times New Roman"/>
          <w:sz w:val="26"/>
          <w:szCs w:val="26"/>
        </w:rPr>
        <w:t>ii</w:t>
      </w:r>
      <w:r w:rsidR="003929B9" w:rsidRPr="001B2B1D">
        <w:rPr>
          <w:rFonts w:ascii="Times New Roman" w:hAnsi="Times New Roman"/>
          <w:sz w:val="26"/>
          <w:szCs w:val="26"/>
        </w:rPr>
        <w:t xml:space="preserve"> și tradiți</w:t>
      </w:r>
      <w:r w:rsidR="00FE1666" w:rsidRPr="001B2B1D">
        <w:rPr>
          <w:rFonts w:ascii="Times New Roman" w:hAnsi="Times New Roman"/>
          <w:sz w:val="26"/>
          <w:szCs w:val="26"/>
        </w:rPr>
        <w:t>ilor</w:t>
      </w:r>
      <w:r w:rsidR="003929B9" w:rsidRPr="001B2B1D">
        <w:rPr>
          <w:rFonts w:ascii="Times New Roman" w:hAnsi="Times New Roman"/>
          <w:sz w:val="26"/>
          <w:szCs w:val="26"/>
        </w:rPr>
        <w:t xml:space="preserve"> </w:t>
      </w:r>
      <w:r w:rsidR="00ED7C3C" w:rsidRPr="001B2B1D">
        <w:rPr>
          <w:rFonts w:ascii="Times New Roman" w:hAnsi="Times New Roman"/>
          <w:sz w:val="26"/>
          <w:szCs w:val="26"/>
        </w:rPr>
        <w:t>peste hotare</w:t>
      </w:r>
      <w:r w:rsidR="00F56C77" w:rsidRPr="001B2B1D">
        <w:rPr>
          <w:rFonts w:ascii="Times New Roman" w:hAnsi="Times New Roman"/>
          <w:sz w:val="26"/>
          <w:szCs w:val="26"/>
        </w:rPr>
        <w:t>.</w:t>
      </w:r>
    </w:p>
    <w:p w14:paraId="0630505D" w14:textId="2412F35C" w:rsidR="00F56C77" w:rsidRPr="001B2B1D" w:rsidRDefault="00F56C77" w:rsidP="00F56C77">
      <w:pPr>
        <w:pStyle w:val="ListParagraph"/>
        <w:spacing w:after="60" w:line="240" w:lineRule="auto"/>
        <w:ind w:left="284"/>
        <w:jc w:val="both"/>
        <w:rPr>
          <w:rFonts w:ascii="Times New Roman" w:hAnsi="Times New Roman"/>
          <w:b/>
          <w:bCs/>
          <w:color w:val="000000"/>
          <w:sz w:val="26"/>
          <w:szCs w:val="26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>Obiective specifice:</w:t>
      </w:r>
    </w:p>
    <w:p w14:paraId="0687ABFF" w14:textId="58490DDA" w:rsidR="00F56C77" w:rsidRPr="001B2B1D" w:rsidRDefault="00EF408F" w:rsidP="00430C05">
      <w:pPr>
        <w:spacing w:after="0" w:line="240" w:lineRule="auto"/>
        <w:ind w:left="34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OS1 - </w:t>
      </w:r>
      <w:r w:rsidR="00F56C77" w:rsidRPr="001B2B1D">
        <w:rPr>
          <w:rFonts w:ascii="Times New Roman" w:hAnsi="Times New Roman"/>
          <w:sz w:val="26"/>
          <w:szCs w:val="26"/>
          <w:lang w:val="ro-RO"/>
        </w:rPr>
        <w:t xml:space="preserve">Crearea unui mecanism de </w:t>
      </w:r>
      <w:r w:rsidR="00ED7C3C" w:rsidRPr="001B2B1D">
        <w:rPr>
          <w:rFonts w:ascii="Times New Roman" w:hAnsi="Times New Roman"/>
          <w:sz w:val="26"/>
          <w:szCs w:val="26"/>
          <w:lang w:val="ro-RO"/>
        </w:rPr>
        <w:t xml:space="preserve">susținere financiară a </w:t>
      </w:r>
      <w:r w:rsidR="00EC6216" w:rsidRPr="001B2B1D">
        <w:rPr>
          <w:rFonts w:ascii="Times New Roman" w:hAnsi="Times New Roman"/>
          <w:sz w:val="26"/>
          <w:szCs w:val="26"/>
          <w:lang w:val="ro-RO"/>
        </w:rPr>
        <w:t>mediului asociativ din diasporă</w:t>
      </w:r>
      <w:r w:rsidR="00ED7C3C" w:rsidRPr="001B2B1D">
        <w:rPr>
          <w:rFonts w:ascii="Times New Roman" w:hAnsi="Times New Roman"/>
          <w:sz w:val="26"/>
          <w:szCs w:val="26"/>
          <w:lang w:val="ro-RO"/>
        </w:rPr>
        <w:t xml:space="preserve"> și Centrelor Educaționale de studiere a limbii române peste hotare</w:t>
      </w:r>
      <w:r w:rsidR="00F56C77" w:rsidRPr="001B2B1D">
        <w:rPr>
          <w:rFonts w:ascii="Times New Roman" w:hAnsi="Times New Roman"/>
          <w:sz w:val="26"/>
          <w:szCs w:val="26"/>
          <w:lang w:val="ro-RO"/>
        </w:rPr>
        <w:t>;</w:t>
      </w:r>
    </w:p>
    <w:p w14:paraId="1DDE0F8F" w14:textId="6C1396FF" w:rsidR="00F56C77" w:rsidRPr="001B2B1D" w:rsidRDefault="003A1DBF" w:rsidP="00430C05">
      <w:pPr>
        <w:spacing w:after="0" w:line="240" w:lineRule="auto"/>
        <w:ind w:left="360" w:hanging="36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     </w:t>
      </w:r>
      <w:r w:rsidR="00EF408F" w:rsidRPr="001B2B1D">
        <w:rPr>
          <w:rFonts w:ascii="Times New Roman" w:hAnsi="Times New Roman"/>
          <w:sz w:val="26"/>
          <w:szCs w:val="26"/>
          <w:lang w:val="ro-RO"/>
        </w:rPr>
        <w:t xml:space="preserve">OS2 - </w:t>
      </w:r>
      <w:r w:rsidR="00F56C77" w:rsidRPr="001B2B1D">
        <w:rPr>
          <w:rFonts w:ascii="Times New Roman" w:hAnsi="Times New Roman"/>
          <w:sz w:val="26"/>
          <w:szCs w:val="26"/>
          <w:lang w:val="ro-RO"/>
        </w:rPr>
        <w:t xml:space="preserve">Facilitarea </w:t>
      </w:r>
      <w:r w:rsidR="002008EC" w:rsidRPr="001B2B1D">
        <w:rPr>
          <w:rFonts w:ascii="Times New Roman" w:hAnsi="Times New Roman"/>
          <w:sz w:val="26"/>
          <w:szCs w:val="26"/>
          <w:lang w:val="ro-RO"/>
        </w:rPr>
        <w:t>procesului</w:t>
      </w:r>
      <w:r w:rsidR="00F63668" w:rsidRPr="001B2B1D">
        <w:rPr>
          <w:rFonts w:ascii="Times New Roman" w:hAnsi="Times New Roman"/>
          <w:sz w:val="26"/>
          <w:szCs w:val="26"/>
          <w:lang w:val="ro-RO"/>
        </w:rPr>
        <w:t xml:space="preserve"> de predare a limbii române în diasporă</w:t>
      </w:r>
      <w:r w:rsidR="002008EC" w:rsidRPr="001B2B1D">
        <w:rPr>
          <w:rFonts w:ascii="Times New Roman" w:hAnsi="Times New Roman"/>
          <w:sz w:val="26"/>
          <w:szCs w:val="26"/>
          <w:lang w:val="ro-RO"/>
        </w:rPr>
        <w:t xml:space="preserve"> și desfășurare a activităților cultural-educaționale în cadrul </w:t>
      </w:r>
      <w:r w:rsidR="00EC6216" w:rsidRPr="001B2B1D">
        <w:rPr>
          <w:rFonts w:ascii="Times New Roman" w:hAnsi="Times New Roman"/>
          <w:sz w:val="26"/>
          <w:szCs w:val="26"/>
          <w:lang w:val="ro-RO"/>
        </w:rPr>
        <w:t>mediului asociativ din diasporă</w:t>
      </w:r>
      <w:r w:rsidR="002008EC" w:rsidRPr="001B2B1D">
        <w:rPr>
          <w:rFonts w:ascii="Times New Roman" w:hAnsi="Times New Roman"/>
          <w:sz w:val="26"/>
          <w:szCs w:val="26"/>
          <w:lang w:val="ro-RO"/>
        </w:rPr>
        <w:t xml:space="preserve"> și Centrelor Educaționale</w:t>
      </w:r>
      <w:r w:rsidR="00847D84" w:rsidRPr="001B2B1D">
        <w:rPr>
          <w:rFonts w:ascii="Times New Roman" w:hAnsi="Times New Roman"/>
          <w:sz w:val="26"/>
          <w:szCs w:val="26"/>
          <w:lang w:val="ro-RO"/>
        </w:rPr>
        <w:t>;</w:t>
      </w:r>
    </w:p>
    <w:p w14:paraId="3B9CE8C7" w14:textId="298FE2B9" w:rsidR="00847D84" w:rsidRPr="001B2B1D" w:rsidRDefault="00847D84" w:rsidP="00430C05">
      <w:pPr>
        <w:spacing w:after="0" w:line="240" w:lineRule="auto"/>
        <w:ind w:left="360" w:hanging="36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ab/>
        <w:t>OS3 – Consolidarea legăturii dintre Republica Moldova și comunitățile din diasporă</w:t>
      </w:r>
      <w:r w:rsidR="008947C7" w:rsidRPr="001B2B1D">
        <w:rPr>
          <w:rFonts w:ascii="Times New Roman" w:hAnsi="Times New Roman"/>
          <w:sz w:val="26"/>
          <w:szCs w:val="26"/>
          <w:lang w:val="ro-RO"/>
        </w:rPr>
        <w:t>/mediul asociativ</w:t>
      </w:r>
      <w:r w:rsidRPr="001B2B1D">
        <w:rPr>
          <w:rFonts w:ascii="Times New Roman" w:hAnsi="Times New Roman"/>
          <w:sz w:val="26"/>
          <w:szCs w:val="26"/>
          <w:lang w:val="ro-RO"/>
        </w:rPr>
        <w:t>.</w:t>
      </w:r>
    </w:p>
    <w:p w14:paraId="22575B4A" w14:textId="77777777" w:rsidR="00F56C77" w:rsidRPr="00F436FD" w:rsidRDefault="00F56C77" w:rsidP="00F436FD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</w:rPr>
      </w:pPr>
    </w:p>
    <w:p w14:paraId="5645A74E" w14:textId="3B8EC23A" w:rsidR="00B91D99" w:rsidRPr="001B2B1D" w:rsidRDefault="00AB12CC">
      <w:pPr>
        <w:pStyle w:val="ListParagraph"/>
        <w:spacing w:after="60" w:line="240" w:lineRule="auto"/>
        <w:ind w:left="284" w:hanging="284"/>
        <w:jc w:val="center"/>
        <w:rPr>
          <w:rFonts w:ascii="Times New Roman" w:hAnsi="Times New Roman"/>
          <w:color w:val="000000"/>
          <w:sz w:val="26"/>
          <w:szCs w:val="26"/>
          <w:lang w:eastAsia="fr-CH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>Sec</w:t>
      </w:r>
      <w:r w:rsidR="00F436FD">
        <w:rPr>
          <w:rFonts w:ascii="Times New Roman" w:hAnsi="Times New Roman"/>
          <w:b/>
          <w:bCs/>
          <w:color w:val="000000"/>
          <w:sz w:val="26"/>
          <w:szCs w:val="26"/>
        </w:rPr>
        <w:t>ț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>iunea 2. Domenii</w:t>
      </w:r>
      <w:r w:rsidR="001B7B1C" w:rsidRPr="001B2B1D">
        <w:rPr>
          <w:rFonts w:ascii="Times New Roman" w:hAnsi="Times New Roman"/>
          <w:b/>
          <w:bCs/>
          <w:color w:val="000000"/>
          <w:sz w:val="26"/>
          <w:szCs w:val="26"/>
        </w:rPr>
        <w:t xml:space="preserve"> de finanțare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 xml:space="preserve"> și criterii de eligibilitate</w:t>
      </w:r>
    </w:p>
    <w:p w14:paraId="4930310E" w14:textId="77777777" w:rsidR="00B91D99" w:rsidRPr="001B2B1D" w:rsidRDefault="00B91D99">
      <w:pPr>
        <w:spacing w:after="0" w:line="240" w:lineRule="auto"/>
        <w:ind w:left="284" w:hanging="284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665BA440" w14:textId="38672007" w:rsidR="00015E0B" w:rsidRPr="001B2B1D" w:rsidRDefault="00AB12CC" w:rsidP="00F436FD">
      <w:pPr>
        <w:pStyle w:val="ListParagraph"/>
        <w:numPr>
          <w:ilvl w:val="0"/>
          <w:numId w:val="5"/>
        </w:numPr>
        <w:spacing w:after="60" w:line="240" w:lineRule="auto"/>
        <w:ind w:left="360"/>
        <w:jc w:val="both"/>
        <w:rPr>
          <w:rFonts w:ascii="Times New Roman" w:hAnsi="Times New Roman"/>
          <w:iCs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Sunt stabilite următoarele </w:t>
      </w:r>
      <w:r w:rsidRPr="001B2B1D">
        <w:rPr>
          <w:rFonts w:ascii="Times New Roman" w:hAnsi="Times New Roman"/>
          <w:b/>
          <w:color w:val="000000"/>
          <w:sz w:val="26"/>
          <w:szCs w:val="26"/>
        </w:rPr>
        <w:t>domenii</w:t>
      </w:r>
      <w:r w:rsidR="006E5947" w:rsidRPr="001B2B1D">
        <w:rPr>
          <w:rFonts w:ascii="Times New Roman" w:hAnsi="Times New Roman"/>
          <w:b/>
          <w:color w:val="000000"/>
          <w:sz w:val="26"/>
          <w:szCs w:val="26"/>
        </w:rPr>
        <w:t xml:space="preserve"> </w:t>
      </w:r>
      <w:r w:rsidR="001B7B1C" w:rsidRPr="001B2B1D">
        <w:rPr>
          <w:rFonts w:ascii="Times New Roman" w:hAnsi="Times New Roman"/>
          <w:b/>
          <w:color w:val="000000"/>
          <w:sz w:val="26"/>
          <w:szCs w:val="26"/>
        </w:rPr>
        <w:t>de finanțare</w:t>
      </w:r>
      <w:r w:rsidR="001B7B1C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pentru implementarea </w:t>
      </w:r>
      <w:r w:rsidRPr="001B2B1D">
        <w:rPr>
          <w:rFonts w:ascii="Times New Roman" w:hAnsi="Times New Roman"/>
          <w:iCs/>
          <w:color w:val="000000"/>
          <w:sz w:val="26"/>
          <w:szCs w:val="26"/>
        </w:rPr>
        <w:t>proiectelor</w:t>
      </w:r>
      <w:r w:rsidR="00015E0B" w:rsidRPr="001B2B1D">
        <w:rPr>
          <w:rFonts w:ascii="Times New Roman" w:hAnsi="Times New Roman"/>
          <w:iCs/>
          <w:color w:val="000000"/>
          <w:sz w:val="26"/>
          <w:szCs w:val="26"/>
        </w:rPr>
        <w:t>:</w:t>
      </w:r>
    </w:p>
    <w:p w14:paraId="1A63A7A2" w14:textId="3562AD5F" w:rsidR="00A63C71" w:rsidRPr="001B2B1D" w:rsidRDefault="00A63C71" w:rsidP="00954671">
      <w:pPr>
        <w:pStyle w:val="ListParagraph"/>
        <w:numPr>
          <w:ilvl w:val="0"/>
          <w:numId w:val="6"/>
        </w:numPr>
        <w:tabs>
          <w:tab w:val="left" w:pos="426"/>
          <w:tab w:val="left" w:pos="567"/>
          <w:tab w:val="left" w:pos="851"/>
        </w:tabs>
        <w:spacing w:after="60" w:line="240" w:lineRule="auto"/>
        <w:ind w:left="360" w:firstLine="90"/>
        <w:jc w:val="both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Educa</w:t>
      </w:r>
      <w:r w:rsidR="00F436FD">
        <w:rPr>
          <w:rFonts w:ascii="Times New Roman" w:hAnsi="Times New Roman"/>
          <w:color w:val="000000"/>
          <w:sz w:val="26"/>
          <w:szCs w:val="26"/>
        </w:rPr>
        <w:t>ț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ie – sprijinirea procesului de </w:t>
      </w:r>
      <w:r w:rsidR="00847D84" w:rsidRPr="001B2B1D">
        <w:rPr>
          <w:rFonts w:ascii="Times New Roman" w:hAnsi="Times New Roman"/>
          <w:color w:val="000000"/>
          <w:sz w:val="26"/>
          <w:szCs w:val="26"/>
        </w:rPr>
        <w:t xml:space="preserve">studiere a limbii române </w:t>
      </w:r>
      <w:r w:rsidR="00F436FD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>i formarea noii genera</w:t>
      </w:r>
      <w:r w:rsidR="00F436FD">
        <w:rPr>
          <w:rFonts w:ascii="Times New Roman" w:hAnsi="Times New Roman"/>
          <w:color w:val="000000"/>
          <w:sz w:val="26"/>
          <w:szCs w:val="26"/>
        </w:rPr>
        <w:t>ț</w:t>
      </w:r>
      <w:r w:rsidRPr="001B2B1D">
        <w:rPr>
          <w:rFonts w:ascii="Times New Roman" w:hAnsi="Times New Roman"/>
          <w:color w:val="000000"/>
          <w:sz w:val="26"/>
          <w:szCs w:val="26"/>
        </w:rPr>
        <w:t>ii</w:t>
      </w:r>
      <w:r w:rsidR="00847D84" w:rsidRPr="001B2B1D">
        <w:rPr>
          <w:rFonts w:ascii="Times New Roman" w:hAnsi="Times New Roman"/>
          <w:color w:val="000000"/>
          <w:sz w:val="26"/>
          <w:szCs w:val="26"/>
        </w:rPr>
        <w:t xml:space="preserve"> de tineri în diasporă </w:t>
      </w:r>
      <w:r w:rsidRPr="001B2B1D">
        <w:rPr>
          <w:rFonts w:ascii="Times New Roman" w:hAnsi="Times New Roman"/>
          <w:color w:val="000000"/>
          <w:sz w:val="26"/>
          <w:szCs w:val="26"/>
        </w:rPr>
        <w:t>care să</w:t>
      </w:r>
      <w:r w:rsidR="00847D84" w:rsidRPr="001B2B1D">
        <w:rPr>
          <w:rFonts w:ascii="Times New Roman" w:hAnsi="Times New Roman"/>
          <w:color w:val="000000"/>
          <w:sz w:val="26"/>
          <w:szCs w:val="26"/>
        </w:rPr>
        <w:t xml:space="preserve"> cunoască Republica Moldova și să o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reprezinte</w:t>
      </w:r>
      <w:r w:rsidR="00847D84" w:rsidRPr="001B2B1D">
        <w:rPr>
          <w:rFonts w:ascii="Times New Roman" w:hAnsi="Times New Roman"/>
          <w:color w:val="000000"/>
          <w:sz w:val="26"/>
          <w:szCs w:val="26"/>
        </w:rPr>
        <w:t>;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</w:p>
    <w:p w14:paraId="6D6757AE" w14:textId="4CEB0957" w:rsidR="00A63C71" w:rsidRPr="001B2B1D" w:rsidRDefault="00A63C71" w:rsidP="00954671">
      <w:pPr>
        <w:pStyle w:val="ListParagraph"/>
        <w:numPr>
          <w:ilvl w:val="0"/>
          <w:numId w:val="6"/>
        </w:numPr>
        <w:tabs>
          <w:tab w:val="left" w:pos="426"/>
          <w:tab w:val="left" w:pos="567"/>
          <w:tab w:val="left" w:pos="851"/>
        </w:tabs>
        <w:spacing w:after="60" w:line="240" w:lineRule="auto"/>
        <w:ind w:left="450" w:firstLine="0"/>
        <w:jc w:val="both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Cultură – </w:t>
      </w:r>
      <w:r w:rsidR="00847D84" w:rsidRPr="001B2B1D">
        <w:rPr>
          <w:rFonts w:ascii="Times New Roman" w:hAnsi="Times New Roman"/>
          <w:color w:val="000000"/>
          <w:sz w:val="26"/>
          <w:szCs w:val="26"/>
        </w:rPr>
        <w:t xml:space="preserve">implementarea activităților </w:t>
      </w:r>
      <w:r w:rsidR="00872DC0" w:rsidRPr="001B2B1D">
        <w:rPr>
          <w:rFonts w:ascii="Times New Roman" w:hAnsi="Times New Roman"/>
          <w:color w:val="000000"/>
          <w:sz w:val="26"/>
          <w:szCs w:val="26"/>
        </w:rPr>
        <w:t xml:space="preserve">pentru </w:t>
      </w:r>
      <w:r w:rsidR="004D548C" w:rsidRPr="001B2B1D">
        <w:rPr>
          <w:rFonts w:ascii="Times New Roman" w:hAnsi="Times New Roman"/>
          <w:color w:val="000000"/>
          <w:sz w:val="26"/>
          <w:szCs w:val="26"/>
        </w:rPr>
        <w:t>dezvoltarea, ex</w:t>
      </w:r>
      <w:r w:rsidR="00FB052A" w:rsidRPr="001B2B1D">
        <w:rPr>
          <w:rFonts w:ascii="Times New Roman" w:hAnsi="Times New Roman"/>
          <w:color w:val="000000"/>
          <w:sz w:val="26"/>
          <w:szCs w:val="26"/>
        </w:rPr>
        <w:t>t</w:t>
      </w:r>
      <w:r w:rsidR="004D548C" w:rsidRPr="001B2B1D">
        <w:rPr>
          <w:rFonts w:ascii="Times New Roman" w:hAnsi="Times New Roman"/>
          <w:color w:val="000000"/>
          <w:sz w:val="26"/>
          <w:szCs w:val="26"/>
        </w:rPr>
        <w:t>inderea și promovarea</w:t>
      </w:r>
      <w:r w:rsidR="00872DC0" w:rsidRPr="001B2B1D">
        <w:rPr>
          <w:rFonts w:ascii="Times New Roman" w:hAnsi="Times New Roman"/>
          <w:color w:val="000000"/>
          <w:sz w:val="26"/>
          <w:szCs w:val="26"/>
        </w:rPr>
        <w:t>,</w:t>
      </w:r>
      <w:r w:rsidR="004D548C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872DC0" w:rsidRPr="001B2B1D">
        <w:rPr>
          <w:rFonts w:ascii="Times New Roman" w:hAnsi="Times New Roman"/>
          <w:color w:val="000000"/>
          <w:sz w:val="26"/>
          <w:szCs w:val="26"/>
        </w:rPr>
        <w:t>tradiți</w:t>
      </w:r>
      <w:r w:rsidR="00012D05" w:rsidRPr="001B2B1D">
        <w:rPr>
          <w:rFonts w:ascii="Times New Roman" w:hAnsi="Times New Roman"/>
          <w:color w:val="000000"/>
          <w:sz w:val="26"/>
          <w:szCs w:val="26"/>
        </w:rPr>
        <w:t>i</w:t>
      </w:r>
      <w:r w:rsidR="00872DC0" w:rsidRPr="001B2B1D">
        <w:rPr>
          <w:rFonts w:ascii="Times New Roman" w:hAnsi="Times New Roman"/>
          <w:color w:val="000000"/>
          <w:sz w:val="26"/>
          <w:szCs w:val="26"/>
        </w:rPr>
        <w:t>lor</w:t>
      </w:r>
      <w:r w:rsidR="004D548C" w:rsidRPr="001B2B1D">
        <w:rPr>
          <w:rFonts w:ascii="Times New Roman" w:hAnsi="Times New Roman"/>
          <w:color w:val="000000"/>
          <w:sz w:val="26"/>
          <w:szCs w:val="26"/>
        </w:rPr>
        <w:t>, valori</w:t>
      </w:r>
      <w:r w:rsidR="00872DC0" w:rsidRPr="001B2B1D">
        <w:rPr>
          <w:rFonts w:ascii="Times New Roman" w:hAnsi="Times New Roman"/>
          <w:color w:val="000000"/>
          <w:sz w:val="26"/>
          <w:szCs w:val="26"/>
        </w:rPr>
        <w:t>lor și</w:t>
      </w:r>
      <w:r w:rsidR="004D548C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872DC0" w:rsidRPr="001B2B1D">
        <w:rPr>
          <w:rFonts w:ascii="Times New Roman" w:hAnsi="Times New Roman"/>
          <w:color w:val="000000"/>
          <w:sz w:val="26"/>
          <w:szCs w:val="26"/>
        </w:rPr>
        <w:t xml:space="preserve">imaginii </w:t>
      </w:r>
      <w:r w:rsidR="004D548C" w:rsidRPr="001B2B1D">
        <w:rPr>
          <w:rFonts w:ascii="Times New Roman" w:hAnsi="Times New Roman"/>
          <w:color w:val="000000"/>
          <w:sz w:val="26"/>
          <w:szCs w:val="26"/>
        </w:rPr>
        <w:t>Republicii Moldova peste hotare;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 </w:t>
      </w:r>
    </w:p>
    <w:p w14:paraId="0F71FDF3" w14:textId="570730D8" w:rsidR="00AE02E2" w:rsidRPr="00E013F6" w:rsidRDefault="004D760F" w:rsidP="00954671">
      <w:pPr>
        <w:pStyle w:val="ListParagraph"/>
        <w:numPr>
          <w:ilvl w:val="0"/>
          <w:numId w:val="6"/>
        </w:numPr>
        <w:tabs>
          <w:tab w:val="left" w:pos="426"/>
          <w:tab w:val="left" w:pos="567"/>
          <w:tab w:val="left" w:pos="851"/>
        </w:tabs>
        <w:spacing w:after="60" w:line="240" w:lineRule="auto"/>
        <w:jc w:val="both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    </w:t>
      </w:r>
      <w:r w:rsidRPr="00E013F6">
        <w:rPr>
          <w:rFonts w:ascii="Times New Roman" w:hAnsi="Times New Roman"/>
          <w:color w:val="000000"/>
          <w:sz w:val="26"/>
          <w:szCs w:val="26"/>
        </w:rPr>
        <w:t>S</w:t>
      </w:r>
      <w:r w:rsidR="00AE02E2" w:rsidRPr="00E013F6">
        <w:rPr>
          <w:rFonts w:ascii="Times New Roman" w:hAnsi="Times New Roman"/>
          <w:color w:val="000000"/>
          <w:sz w:val="26"/>
          <w:szCs w:val="26"/>
        </w:rPr>
        <w:t xml:space="preserve">prijinirea, consolidarea </w:t>
      </w:r>
      <w:r w:rsidR="00E013F6">
        <w:rPr>
          <w:rFonts w:ascii="Times New Roman" w:hAnsi="Times New Roman"/>
          <w:color w:val="000000"/>
          <w:sz w:val="26"/>
          <w:szCs w:val="26"/>
        </w:rPr>
        <w:t>ș</w:t>
      </w:r>
      <w:r w:rsidR="00AE02E2" w:rsidRPr="00E013F6">
        <w:rPr>
          <w:rFonts w:ascii="Times New Roman" w:hAnsi="Times New Roman"/>
          <w:color w:val="000000"/>
          <w:sz w:val="26"/>
          <w:szCs w:val="26"/>
        </w:rPr>
        <w:t xml:space="preserve">i extinderea mediului asociativ </w:t>
      </w:r>
      <w:r w:rsidR="00E8609C" w:rsidRPr="00E013F6">
        <w:rPr>
          <w:rFonts w:ascii="Times New Roman" w:hAnsi="Times New Roman"/>
          <w:color w:val="000000"/>
          <w:sz w:val="26"/>
          <w:szCs w:val="26"/>
        </w:rPr>
        <w:t>a</w:t>
      </w:r>
      <w:r w:rsidR="00FB052A" w:rsidRPr="00E013F6">
        <w:rPr>
          <w:rFonts w:ascii="Times New Roman" w:hAnsi="Times New Roman"/>
          <w:color w:val="000000"/>
          <w:sz w:val="26"/>
          <w:szCs w:val="26"/>
        </w:rPr>
        <w:t>l</w:t>
      </w:r>
      <w:r w:rsidR="00E8609C" w:rsidRPr="00E013F6">
        <w:rPr>
          <w:rFonts w:ascii="Times New Roman" w:hAnsi="Times New Roman"/>
          <w:color w:val="000000"/>
          <w:sz w:val="26"/>
          <w:szCs w:val="26"/>
        </w:rPr>
        <w:t xml:space="preserve"> diasporei Republicii Moldova</w:t>
      </w:r>
      <w:r w:rsidR="00AE02E2" w:rsidRPr="00E013F6">
        <w:rPr>
          <w:rFonts w:ascii="Times New Roman" w:hAnsi="Times New Roman"/>
          <w:color w:val="000000"/>
          <w:sz w:val="26"/>
          <w:szCs w:val="26"/>
        </w:rPr>
        <w:t>.</w:t>
      </w:r>
    </w:p>
    <w:p w14:paraId="23016D18" w14:textId="77777777" w:rsidR="00015E0B" w:rsidRPr="001B2B1D" w:rsidRDefault="00015E0B" w:rsidP="00B56CF0">
      <w:pPr>
        <w:pStyle w:val="ListParagraph"/>
        <w:tabs>
          <w:tab w:val="left" w:pos="426"/>
          <w:tab w:val="left" w:pos="567"/>
          <w:tab w:val="left" w:pos="851"/>
        </w:tabs>
        <w:spacing w:after="0" w:line="240" w:lineRule="auto"/>
        <w:ind w:left="786"/>
        <w:jc w:val="both"/>
        <w:rPr>
          <w:rFonts w:ascii="Times New Roman" w:hAnsi="Times New Roman"/>
          <w:color w:val="000000"/>
          <w:sz w:val="26"/>
          <w:szCs w:val="26"/>
        </w:rPr>
      </w:pPr>
    </w:p>
    <w:p w14:paraId="2046AEEC" w14:textId="77777777" w:rsidR="00A569DC" w:rsidRPr="001B2B1D" w:rsidRDefault="00640B63" w:rsidP="00B56CF0">
      <w:pPr>
        <w:pStyle w:val="NormalWeb"/>
        <w:shd w:val="clear" w:color="auto" w:fill="FFFFFF"/>
        <w:spacing w:after="0"/>
        <w:jc w:val="both"/>
        <w:textAlignment w:val="baseline"/>
        <w:rPr>
          <w:color w:val="000000"/>
          <w:sz w:val="26"/>
          <w:szCs w:val="26"/>
          <w:lang w:val="ro-RO"/>
        </w:rPr>
      </w:pPr>
      <w:r w:rsidRPr="001B2B1D">
        <w:rPr>
          <w:color w:val="000000"/>
          <w:sz w:val="26"/>
          <w:szCs w:val="26"/>
          <w:lang w:val="ro-RO"/>
        </w:rPr>
        <w:t>A</w:t>
      </w:r>
      <w:r w:rsidR="008F3CA5" w:rsidRPr="001B2B1D">
        <w:rPr>
          <w:color w:val="000000"/>
          <w:sz w:val="26"/>
          <w:szCs w:val="26"/>
          <w:lang w:val="ro-RO"/>
        </w:rPr>
        <w:t xml:space="preserve">ctivități </w:t>
      </w:r>
      <w:r w:rsidR="00AB12CC" w:rsidRPr="001B2B1D">
        <w:rPr>
          <w:color w:val="000000"/>
          <w:sz w:val="26"/>
          <w:szCs w:val="26"/>
          <w:lang w:val="ro-RO"/>
        </w:rPr>
        <w:t xml:space="preserve">eligibile: </w:t>
      </w:r>
    </w:p>
    <w:p w14:paraId="1035B7DC" w14:textId="34AE418E" w:rsidR="00A569DC" w:rsidRPr="001B2B1D" w:rsidRDefault="006F6FC2" w:rsidP="001B2B1D">
      <w:pPr>
        <w:pStyle w:val="NormalWeb"/>
        <w:numPr>
          <w:ilvl w:val="0"/>
          <w:numId w:val="15"/>
        </w:numPr>
        <w:shd w:val="clear" w:color="auto" w:fill="FFFFFF"/>
        <w:spacing w:after="0"/>
        <w:jc w:val="both"/>
        <w:textAlignment w:val="baseline"/>
        <w:rPr>
          <w:color w:val="000000"/>
          <w:sz w:val="26"/>
          <w:szCs w:val="26"/>
          <w:lang w:val="ro-RO"/>
        </w:rPr>
      </w:pPr>
      <w:r w:rsidRPr="001B2B1D">
        <w:rPr>
          <w:color w:val="000000"/>
          <w:sz w:val="26"/>
          <w:szCs w:val="26"/>
          <w:lang w:val="ro-RO"/>
        </w:rPr>
        <w:t xml:space="preserve">dotarea </w:t>
      </w:r>
      <w:r w:rsidR="00106E2D" w:rsidRPr="001B2B1D">
        <w:rPr>
          <w:color w:val="000000"/>
          <w:sz w:val="26"/>
          <w:szCs w:val="26"/>
          <w:lang w:val="ro-RO"/>
        </w:rPr>
        <w:t>Centrelor Educaționale de studiere a limbii române peste hotare</w:t>
      </w:r>
      <w:r w:rsidRPr="001B2B1D">
        <w:rPr>
          <w:color w:val="000000"/>
          <w:sz w:val="26"/>
          <w:szCs w:val="26"/>
          <w:lang w:val="ro-RO"/>
        </w:rPr>
        <w:t xml:space="preserve"> cu materiale didactice ce pot contribui la desfășurarea activităților</w:t>
      </w:r>
      <w:r w:rsidR="00106E2D" w:rsidRPr="001B2B1D">
        <w:rPr>
          <w:color w:val="000000"/>
          <w:sz w:val="26"/>
          <w:szCs w:val="26"/>
          <w:lang w:val="ro-RO"/>
        </w:rPr>
        <w:t xml:space="preserve">; </w:t>
      </w:r>
    </w:p>
    <w:p w14:paraId="3FC1990E" w14:textId="78BD9E18" w:rsidR="00BC79F1" w:rsidRPr="001B2B1D" w:rsidRDefault="006F6FC2" w:rsidP="00BC79F1">
      <w:pPr>
        <w:pStyle w:val="NormalWeb"/>
        <w:numPr>
          <w:ilvl w:val="0"/>
          <w:numId w:val="15"/>
        </w:numPr>
        <w:shd w:val="clear" w:color="auto" w:fill="FFFFFF"/>
        <w:spacing w:after="0"/>
        <w:jc w:val="both"/>
        <w:textAlignment w:val="baseline"/>
        <w:rPr>
          <w:color w:val="000000"/>
          <w:sz w:val="26"/>
          <w:szCs w:val="26"/>
          <w:lang w:val="ro-RO"/>
        </w:rPr>
      </w:pPr>
      <w:r w:rsidRPr="001B2B1D">
        <w:rPr>
          <w:color w:val="000000"/>
          <w:sz w:val="26"/>
          <w:szCs w:val="26"/>
          <w:lang w:val="ro-RO"/>
        </w:rPr>
        <w:t>achiziționarea</w:t>
      </w:r>
      <w:r w:rsidR="0096394D" w:rsidRPr="001B2B1D">
        <w:rPr>
          <w:color w:val="000000"/>
          <w:sz w:val="26"/>
          <w:szCs w:val="26"/>
          <w:lang w:val="ro-RO"/>
        </w:rPr>
        <w:t xml:space="preserve"> </w:t>
      </w:r>
      <w:r w:rsidRPr="001B2B1D">
        <w:rPr>
          <w:color w:val="000000"/>
          <w:sz w:val="26"/>
          <w:szCs w:val="26"/>
          <w:lang w:val="ro-RO"/>
        </w:rPr>
        <w:t xml:space="preserve">de către </w:t>
      </w:r>
      <w:proofErr w:type="spellStart"/>
      <w:r w:rsidRPr="001B2B1D">
        <w:rPr>
          <w:color w:val="000000"/>
          <w:sz w:val="26"/>
          <w:szCs w:val="26"/>
          <w:lang w:val="ro-RO"/>
        </w:rPr>
        <w:t>aplicant</w:t>
      </w:r>
      <w:proofErr w:type="spellEnd"/>
      <w:r w:rsidRPr="001B2B1D">
        <w:rPr>
          <w:color w:val="000000"/>
          <w:sz w:val="26"/>
          <w:szCs w:val="26"/>
          <w:lang w:val="ro-RO"/>
        </w:rPr>
        <w:t xml:space="preserve">/beneficiarul de grant a </w:t>
      </w:r>
      <w:r w:rsidR="00BC79F1" w:rsidRPr="001B2B1D">
        <w:rPr>
          <w:sz w:val="26"/>
          <w:szCs w:val="26"/>
          <w:lang w:val="ro-RO"/>
        </w:rPr>
        <w:t xml:space="preserve">obiectelor de artizanat, simbolisticii naționale, costumelor populare; susținere în organizare de </w:t>
      </w:r>
      <w:r w:rsidR="00BC79F1" w:rsidRPr="001B2B1D">
        <w:rPr>
          <w:color w:val="000000"/>
          <w:sz w:val="26"/>
          <w:szCs w:val="26"/>
          <w:lang w:val="ro-RO"/>
        </w:rPr>
        <w:t>expoziții</w:t>
      </w:r>
      <w:r w:rsidR="00BC79F1" w:rsidRPr="001B2B1D">
        <w:rPr>
          <w:color w:val="000000"/>
          <w:sz w:val="26"/>
          <w:szCs w:val="26"/>
          <w:bdr w:val="none" w:sz="0" w:space="0" w:color="auto" w:frame="1"/>
          <w:lang w:val="ro-RO"/>
        </w:rPr>
        <w:t xml:space="preserve">, crearea de site-uri </w:t>
      </w:r>
      <w:r w:rsidR="00E013F6">
        <w:rPr>
          <w:color w:val="000000"/>
          <w:sz w:val="26"/>
          <w:szCs w:val="26"/>
          <w:bdr w:val="none" w:sz="0" w:space="0" w:color="auto" w:frame="1"/>
          <w:lang w:val="ro-RO"/>
        </w:rPr>
        <w:t>ș</w:t>
      </w:r>
      <w:r w:rsidR="00BC79F1" w:rsidRPr="001B2B1D">
        <w:rPr>
          <w:color w:val="000000"/>
          <w:sz w:val="26"/>
          <w:szCs w:val="26"/>
          <w:bdr w:val="none" w:sz="0" w:space="0" w:color="auto" w:frame="1"/>
          <w:lang w:val="ro-RO"/>
        </w:rPr>
        <w:t>i re</w:t>
      </w:r>
      <w:r w:rsidR="00E013F6">
        <w:rPr>
          <w:color w:val="000000"/>
          <w:sz w:val="26"/>
          <w:szCs w:val="26"/>
          <w:bdr w:val="none" w:sz="0" w:space="0" w:color="auto" w:frame="1"/>
          <w:lang w:val="ro-RO"/>
        </w:rPr>
        <w:t>ț</w:t>
      </w:r>
      <w:r w:rsidR="00BC79F1" w:rsidRPr="001B2B1D">
        <w:rPr>
          <w:color w:val="000000"/>
          <w:sz w:val="26"/>
          <w:szCs w:val="26"/>
          <w:bdr w:val="none" w:sz="0" w:space="0" w:color="auto" w:frame="1"/>
          <w:lang w:val="ro-RO"/>
        </w:rPr>
        <w:t>ele de comunicare, ban</w:t>
      </w:r>
      <w:r w:rsidR="00E013F6">
        <w:rPr>
          <w:color w:val="000000"/>
          <w:sz w:val="26"/>
          <w:szCs w:val="26"/>
          <w:bdr w:val="none" w:sz="0" w:space="0" w:color="auto" w:frame="1"/>
          <w:lang w:val="ro-RO"/>
        </w:rPr>
        <w:t>n</w:t>
      </w:r>
      <w:r w:rsidR="00BC79F1" w:rsidRPr="001B2B1D">
        <w:rPr>
          <w:color w:val="000000"/>
          <w:sz w:val="26"/>
          <w:szCs w:val="26"/>
          <w:bdr w:val="none" w:sz="0" w:space="0" w:color="auto" w:frame="1"/>
          <w:lang w:val="ro-RO"/>
        </w:rPr>
        <w:t xml:space="preserve">ere, postere, achiziționarea </w:t>
      </w:r>
      <w:r w:rsidR="00BC79F1" w:rsidRPr="001B2B1D">
        <w:rPr>
          <w:color w:val="000000"/>
          <w:sz w:val="26"/>
          <w:szCs w:val="26"/>
          <w:lang w:val="ro-RO"/>
        </w:rPr>
        <w:t>instrumentelor muzicale</w:t>
      </w:r>
      <w:r w:rsidR="00C34ADA">
        <w:rPr>
          <w:color w:val="000000"/>
          <w:sz w:val="26"/>
          <w:szCs w:val="26"/>
          <w:lang w:val="ro-RO"/>
        </w:rPr>
        <w:t>, contractarea artiștilor</w:t>
      </w:r>
      <w:r w:rsidR="00DA78D0">
        <w:rPr>
          <w:color w:val="000000"/>
          <w:sz w:val="26"/>
          <w:szCs w:val="26"/>
          <w:lang w:val="ro-RO"/>
        </w:rPr>
        <w:t>/</w:t>
      </w:r>
      <w:r w:rsidR="00C34ADA">
        <w:rPr>
          <w:color w:val="000000"/>
          <w:sz w:val="26"/>
          <w:szCs w:val="26"/>
          <w:lang w:val="ro-RO"/>
        </w:rPr>
        <w:t>trupelor de teatru,</w:t>
      </w:r>
      <w:r w:rsidR="00BC79F1" w:rsidRPr="001B2B1D">
        <w:rPr>
          <w:color w:val="000000"/>
          <w:sz w:val="26"/>
          <w:szCs w:val="26"/>
          <w:lang w:val="ro-RO"/>
        </w:rPr>
        <w:t xml:space="preserve"> etc., achiziții care asigură buna desfășurare a evenimentului organizat;</w:t>
      </w:r>
    </w:p>
    <w:p w14:paraId="65B6AD50" w14:textId="4A9B2A45" w:rsidR="00BC79F1" w:rsidRPr="001B2B1D" w:rsidRDefault="00860538" w:rsidP="001B2B1D">
      <w:pPr>
        <w:pStyle w:val="NormalWeb"/>
        <w:numPr>
          <w:ilvl w:val="0"/>
          <w:numId w:val="15"/>
        </w:numPr>
        <w:shd w:val="clear" w:color="auto" w:fill="FFFFFF"/>
        <w:spacing w:after="0"/>
        <w:jc w:val="both"/>
        <w:textAlignment w:val="baseline"/>
        <w:rPr>
          <w:color w:val="000000"/>
          <w:sz w:val="26"/>
          <w:szCs w:val="26"/>
          <w:bdr w:val="none" w:sz="0" w:space="0" w:color="auto" w:frame="1"/>
          <w:lang w:val="ro-RO"/>
        </w:rPr>
      </w:pPr>
      <w:r w:rsidRPr="001B2B1D">
        <w:rPr>
          <w:color w:val="000000"/>
          <w:sz w:val="26"/>
          <w:szCs w:val="26"/>
          <w:lang w:val="ro-RO"/>
        </w:rPr>
        <w:t>dezvoltarea capacităților Asociațiilor diasporei</w:t>
      </w:r>
      <w:r w:rsidR="00BC79F1" w:rsidRPr="001B2B1D">
        <w:rPr>
          <w:sz w:val="26"/>
          <w:szCs w:val="26"/>
          <w:lang w:val="ro-RO"/>
        </w:rPr>
        <w:t>.</w:t>
      </w:r>
    </w:p>
    <w:p w14:paraId="672D8613" w14:textId="6FD23DF2" w:rsidR="004023C9" w:rsidRPr="001B2B1D" w:rsidRDefault="00BC79F1">
      <w:pPr>
        <w:pStyle w:val="NormalWeb"/>
        <w:shd w:val="clear" w:color="auto" w:fill="FFFFFF"/>
        <w:spacing w:after="0"/>
        <w:ind w:left="720"/>
        <w:jc w:val="both"/>
        <w:textAlignment w:val="baseline"/>
        <w:rPr>
          <w:i/>
          <w:iCs/>
          <w:color w:val="000000"/>
          <w:sz w:val="26"/>
          <w:szCs w:val="26"/>
          <w:bdr w:val="none" w:sz="0" w:space="0" w:color="auto" w:frame="1"/>
          <w:lang w:val="ro-RO"/>
        </w:rPr>
      </w:pPr>
      <w:r w:rsidRPr="001B2B1D">
        <w:rPr>
          <w:i/>
          <w:iCs/>
          <w:color w:val="000000"/>
          <w:sz w:val="26"/>
          <w:szCs w:val="26"/>
          <w:bdr w:val="none" w:sz="0" w:space="0" w:color="auto" w:frame="1"/>
          <w:lang w:val="ro-RO"/>
        </w:rPr>
        <w:t>*Notă: Toate achizițiile urmează a fi efectuate în Republica Moldova.</w:t>
      </w:r>
    </w:p>
    <w:p w14:paraId="6F9F69F8" w14:textId="77777777" w:rsidR="00012D05" w:rsidRPr="00B47404" w:rsidRDefault="00012D05" w:rsidP="00012D05">
      <w:pPr>
        <w:pStyle w:val="NormalWeb"/>
        <w:shd w:val="clear" w:color="auto" w:fill="FFFFFF"/>
        <w:spacing w:after="0"/>
        <w:ind w:left="720"/>
        <w:jc w:val="both"/>
        <w:textAlignment w:val="baseline"/>
        <w:rPr>
          <w:i/>
          <w:iCs/>
          <w:color w:val="000000" w:themeColor="text1"/>
          <w:sz w:val="26"/>
          <w:szCs w:val="26"/>
          <w:bdr w:val="none" w:sz="0" w:space="0" w:color="auto" w:frame="1"/>
          <w:lang w:val="ro-RO"/>
        </w:rPr>
      </w:pPr>
    </w:p>
    <w:p w14:paraId="3C624520" w14:textId="4242FB0C" w:rsidR="004023C9" w:rsidRPr="00B47404" w:rsidRDefault="004023C9" w:rsidP="00124BAD">
      <w:pPr>
        <w:pStyle w:val="NormalWeb"/>
        <w:numPr>
          <w:ilvl w:val="0"/>
          <w:numId w:val="5"/>
        </w:numPr>
        <w:shd w:val="clear" w:color="auto" w:fill="FFFFFF"/>
        <w:spacing w:after="0"/>
        <w:ind w:left="360"/>
        <w:jc w:val="both"/>
        <w:textAlignment w:val="baseline"/>
        <w:rPr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  <w:r w:rsidRPr="00B47404">
        <w:rPr>
          <w:b/>
          <w:color w:val="000000" w:themeColor="text1"/>
          <w:sz w:val="26"/>
          <w:szCs w:val="26"/>
          <w:lang w:val="ro-RO"/>
        </w:rPr>
        <w:t>Perioada</w:t>
      </w:r>
      <w:r w:rsidR="008F3CA5" w:rsidRPr="00B47404">
        <w:rPr>
          <w:b/>
          <w:color w:val="000000" w:themeColor="text1"/>
          <w:sz w:val="26"/>
          <w:szCs w:val="26"/>
          <w:lang w:val="ro-RO"/>
        </w:rPr>
        <w:t xml:space="preserve"> de implementare a </w:t>
      </w:r>
      <w:r w:rsidR="00E75CD8" w:rsidRPr="00B47404">
        <w:rPr>
          <w:b/>
          <w:color w:val="000000" w:themeColor="text1"/>
          <w:sz w:val="26"/>
          <w:szCs w:val="26"/>
          <w:lang w:val="ro-RO"/>
        </w:rPr>
        <w:t>proiectelor</w:t>
      </w:r>
      <w:r w:rsidR="00E75CD8" w:rsidRPr="00B47404">
        <w:rPr>
          <w:color w:val="000000" w:themeColor="text1"/>
          <w:sz w:val="26"/>
          <w:szCs w:val="26"/>
          <w:lang w:val="ro-RO"/>
        </w:rPr>
        <w:t xml:space="preserve"> </w:t>
      </w:r>
      <w:r w:rsidRPr="00B47404">
        <w:rPr>
          <w:color w:val="000000" w:themeColor="text1"/>
          <w:sz w:val="26"/>
          <w:szCs w:val="26"/>
          <w:lang w:val="ro-RO"/>
        </w:rPr>
        <w:t>este</w:t>
      </w:r>
      <w:r w:rsidR="00124BAD" w:rsidRPr="00B47404">
        <w:rPr>
          <w:color w:val="000000" w:themeColor="text1"/>
          <w:sz w:val="26"/>
          <w:szCs w:val="26"/>
          <w:lang w:val="ro-RO"/>
        </w:rPr>
        <w:t xml:space="preserve"> </w:t>
      </w:r>
      <w:r w:rsidR="00F435E7" w:rsidRPr="00B47404">
        <w:rPr>
          <w:color w:val="000000" w:themeColor="text1"/>
          <w:sz w:val="26"/>
          <w:szCs w:val="26"/>
          <w:lang w:val="ro-RO"/>
        </w:rPr>
        <w:t>ma</w:t>
      </w:r>
      <w:r w:rsidR="00B47404" w:rsidRPr="00B47404">
        <w:rPr>
          <w:color w:val="000000" w:themeColor="text1"/>
          <w:sz w:val="26"/>
          <w:szCs w:val="26"/>
          <w:lang w:val="ro-RO"/>
        </w:rPr>
        <w:t>i</w:t>
      </w:r>
      <w:r w:rsidR="00F435E7" w:rsidRPr="00B47404">
        <w:rPr>
          <w:color w:val="000000" w:themeColor="text1"/>
          <w:sz w:val="26"/>
          <w:szCs w:val="26"/>
          <w:lang w:val="ro-RO"/>
        </w:rPr>
        <w:t xml:space="preserve"> - </w:t>
      </w:r>
      <w:r w:rsidR="00121631" w:rsidRPr="00B47404">
        <w:rPr>
          <w:color w:val="000000" w:themeColor="text1"/>
          <w:sz w:val="26"/>
          <w:szCs w:val="26"/>
          <w:lang w:val="ro-RO"/>
        </w:rPr>
        <w:t xml:space="preserve">octombrie </w:t>
      </w:r>
      <w:r w:rsidR="00124BAD" w:rsidRPr="00B47404">
        <w:rPr>
          <w:color w:val="000000" w:themeColor="text1"/>
          <w:sz w:val="26"/>
          <w:szCs w:val="26"/>
          <w:lang w:val="ro-RO"/>
        </w:rPr>
        <w:t>202</w:t>
      </w:r>
      <w:r w:rsidR="00F435E7" w:rsidRPr="00B47404">
        <w:rPr>
          <w:color w:val="000000" w:themeColor="text1"/>
          <w:sz w:val="26"/>
          <w:szCs w:val="26"/>
          <w:lang w:val="ro-RO"/>
        </w:rPr>
        <w:t>3.</w:t>
      </w:r>
    </w:p>
    <w:p w14:paraId="2F6A7308" w14:textId="7ECE1EFF" w:rsidR="00124BAD" w:rsidRPr="00B47404" w:rsidRDefault="00124BAD" w:rsidP="00124BAD">
      <w:pPr>
        <w:pStyle w:val="NormalWeb"/>
        <w:shd w:val="clear" w:color="auto" w:fill="FFFFFF"/>
        <w:spacing w:after="0"/>
        <w:ind w:left="360"/>
        <w:jc w:val="both"/>
        <w:textAlignment w:val="baseline"/>
        <w:rPr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  <w:r w:rsidRPr="00B47404">
        <w:rPr>
          <w:b/>
          <w:bCs/>
          <w:color w:val="000000" w:themeColor="text1"/>
          <w:sz w:val="26"/>
          <w:szCs w:val="26"/>
          <w:shd w:val="clear" w:color="auto" w:fill="FFFFFF"/>
          <w:lang w:val="ro-RO"/>
        </w:rPr>
        <w:t xml:space="preserve">Durata de implementare a </w:t>
      </w:r>
      <w:r w:rsidRPr="00B47404">
        <w:rPr>
          <w:b/>
          <w:color w:val="000000" w:themeColor="text1"/>
          <w:sz w:val="26"/>
          <w:szCs w:val="26"/>
          <w:lang w:val="ro-RO"/>
        </w:rPr>
        <w:t>proiectelor</w:t>
      </w:r>
      <w:r w:rsidRPr="00B47404">
        <w:rPr>
          <w:color w:val="000000" w:themeColor="text1"/>
          <w:sz w:val="26"/>
          <w:szCs w:val="26"/>
          <w:lang w:val="ro-RO"/>
        </w:rPr>
        <w:t xml:space="preserve"> poate fi de la 2 săptămâni până </w:t>
      </w:r>
      <w:r w:rsidRPr="00B47404">
        <w:rPr>
          <w:bCs/>
          <w:color w:val="000000" w:themeColor="text1"/>
          <w:sz w:val="26"/>
          <w:szCs w:val="26"/>
          <w:bdr w:val="none" w:sz="0" w:space="0" w:color="auto" w:frame="1"/>
          <w:lang w:val="ro-RO"/>
        </w:rPr>
        <w:t xml:space="preserve">la 3 luni. </w:t>
      </w:r>
    </w:p>
    <w:p w14:paraId="71029C99" w14:textId="127C012D" w:rsidR="00B91D99" w:rsidRPr="00B47404" w:rsidRDefault="00AB12CC" w:rsidP="000B58AF">
      <w:pPr>
        <w:pStyle w:val="NormalWeb"/>
        <w:shd w:val="clear" w:color="auto" w:fill="FFFFFF"/>
        <w:spacing w:after="0"/>
        <w:ind w:left="360"/>
        <w:jc w:val="both"/>
        <w:textAlignment w:val="baseline"/>
        <w:rPr>
          <w:color w:val="000000" w:themeColor="text1"/>
          <w:sz w:val="26"/>
          <w:szCs w:val="26"/>
          <w:shd w:val="clear" w:color="auto" w:fill="FFFFFF"/>
          <w:lang w:val="ro-RO"/>
        </w:rPr>
      </w:pPr>
      <w:r w:rsidRPr="00B47404">
        <w:rPr>
          <w:b/>
          <w:bCs/>
          <w:color w:val="000000" w:themeColor="text1"/>
          <w:sz w:val="26"/>
          <w:szCs w:val="26"/>
          <w:shd w:val="clear" w:color="auto" w:fill="FFFFFF"/>
          <w:lang w:val="ro-RO"/>
        </w:rPr>
        <w:t>T</w:t>
      </w:r>
      <w:bookmarkStart w:id="3" w:name="_Hlk4745857"/>
      <w:r w:rsidRPr="00B47404">
        <w:rPr>
          <w:b/>
          <w:bCs/>
          <w:color w:val="000000" w:themeColor="text1"/>
          <w:sz w:val="26"/>
          <w:szCs w:val="26"/>
          <w:shd w:val="clear" w:color="auto" w:fill="FFFFFF"/>
          <w:lang w:val="ro-RO"/>
        </w:rPr>
        <w:t xml:space="preserve">ermenul de </w:t>
      </w:r>
      <w:r w:rsidR="008F3CA5" w:rsidRPr="00B47404">
        <w:rPr>
          <w:b/>
          <w:bCs/>
          <w:color w:val="000000" w:themeColor="text1"/>
          <w:sz w:val="26"/>
          <w:szCs w:val="26"/>
          <w:shd w:val="clear" w:color="auto" w:fill="FFFFFF"/>
          <w:lang w:val="ro-RO"/>
        </w:rPr>
        <w:t>prezentare a raportării finale</w:t>
      </w:r>
      <w:r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 xml:space="preserve"> -  </w:t>
      </w:r>
      <w:r w:rsidR="003E5223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>1</w:t>
      </w:r>
      <w:r w:rsidR="00232179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>5</w:t>
      </w:r>
      <w:r w:rsidR="003E5223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 xml:space="preserve"> </w:t>
      </w:r>
      <w:r w:rsidR="00121631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>noiembrie 202</w:t>
      </w:r>
      <w:r w:rsidR="00E92104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>3</w:t>
      </w:r>
      <w:r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>.</w:t>
      </w:r>
      <w:bookmarkEnd w:id="3"/>
      <w:r w:rsidR="00F72CE1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 xml:space="preserve"> </w:t>
      </w:r>
      <w:r w:rsidR="004023C9" w:rsidRPr="00B47404">
        <w:rPr>
          <w:color w:val="000000" w:themeColor="text1"/>
          <w:sz w:val="26"/>
          <w:szCs w:val="26"/>
          <w:shd w:val="clear" w:color="auto" w:fill="FFFFFF"/>
          <w:lang w:val="ro-RO"/>
        </w:rPr>
        <w:t xml:space="preserve">  </w:t>
      </w:r>
    </w:p>
    <w:p w14:paraId="4E912E30" w14:textId="28313E65" w:rsidR="001B7B1C" w:rsidRDefault="001B7B1C">
      <w:pPr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</w:p>
    <w:p w14:paraId="04335ECB" w14:textId="41C84AC4" w:rsidR="00B47404" w:rsidRDefault="00B47404">
      <w:pPr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</w:p>
    <w:p w14:paraId="3BE923CF" w14:textId="7A0F9789" w:rsidR="00B47404" w:rsidRDefault="00B47404">
      <w:pPr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</w:p>
    <w:p w14:paraId="43354CB8" w14:textId="6ECD02B0" w:rsidR="00B47404" w:rsidRDefault="00B47404">
      <w:pPr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</w:p>
    <w:p w14:paraId="49ECFD98" w14:textId="77777777" w:rsidR="00B47404" w:rsidRPr="00B47404" w:rsidRDefault="00B47404">
      <w:pPr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bCs/>
          <w:color w:val="000000" w:themeColor="text1"/>
          <w:sz w:val="26"/>
          <w:szCs w:val="26"/>
          <w:bdr w:val="none" w:sz="0" w:space="0" w:color="auto" w:frame="1"/>
          <w:lang w:val="ro-RO"/>
        </w:rPr>
      </w:pPr>
    </w:p>
    <w:p w14:paraId="0C3E8DB9" w14:textId="5545835F" w:rsidR="00B91D99" w:rsidRPr="001B2B1D" w:rsidRDefault="00AB12CC" w:rsidP="001B2B1D">
      <w:pPr>
        <w:pStyle w:val="ListParagraph"/>
        <w:numPr>
          <w:ilvl w:val="0"/>
          <w:numId w:val="5"/>
        </w:numPr>
        <w:spacing w:after="0" w:line="240" w:lineRule="auto"/>
        <w:ind w:left="360"/>
        <w:jc w:val="both"/>
        <w:textAlignment w:val="baseline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lastRenderedPageBreak/>
        <w:t>Pentru a putea participa</w:t>
      </w:r>
      <w:r w:rsidR="00AB1EDA" w:rsidRPr="001B2B1D">
        <w:rPr>
          <w:rFonts w:ascii="Times New Roman" w:hAnsi="Times New Roman"/>
          <w:color w:val="000000"/>
          <w:sz w:val="26"/>
          <w:szCs w:val="26"/>
        </w:rPr>
        <w:t xml:space="preserve"> la concurs/apel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, proiectul propus trebuie să îndeplinească următoarele 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</w:rPr>
        <w:t>criterii de eligibilitate</w:t>
      </w:r>
      <w:r w:rsidRPr="001B2B1D">
        <w:rPr>
          <w:rFonts w:ascii="Times New Roman" w:hAnsi="Times New Roman"/>
          <w:color w:val="000000"/>
          <w:sz w:val="26"/>
          <w:szCs w:val="26"/>
        </w:rPr>
        <w:t>:</w:t>
      </w:r>
    </w:p>
    <w:p w14:paraId="1AB79D97" w14:textId="77777777" w:rsidR="00A2320B" w:rsidRPr="001B2B1D" w:rsidRDefault="00A2320B" w:rsidP="005E02AE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</w:pPr>
    </w:p>
    <w:p w14:paraId="7A70A742" w14:textId="61F2FA6E" w:rsidR="00A2320B" w:rsidRPr="001B2B1D" w:rsidRDefault="00D90D8E" w:rsidP="001B2B1D">
      <w:pPr>
        <w:spacing w:after="0" w:line="240" w:lineRule="auto"/>
        <w:jc w:val="both"/>
        <w:textAlignment w:val="baseline"/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</w:pPr>
      <w:r w:rsidRPr="001B2B1D"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  <w:t xml:space="preserve">       </w:t>
      </w:r>
      <w:r w:rsidR="00DD04E0" w:rsidRPr="001B2B1D"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  <w:t>Pentru</w:t>
      </w:r>
      <w:r w:rsidR="00A2320B" w:rsidRPr="001B2B1D"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  <w:t xml:space="preserve"> </w:t>
      </w:r>
      <w:proofErr w:type="spellStart"/>
      <w:r w:rsidR="00730164" w:rsidRPr="001B2B1D"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  <w:t>aplican</w:t>
      </w:r>
      <w:r w:rsidR="00DD04E0" w:rsidRPr="001B2B1D"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  <w:t>ți</w:t>
      </w:r>
      <w:proofErr w:type="spellEnd"/>
      <w:r w:rsidR="00DD04E0" w:rsidRPr="001B2B1D">
        <w:rPr>
          <w:rFonts w:ascii="Times New Roman" w:hAnsi="Times New Roman"/>
          <w:b/>
          <w:color w:val="000000"/>
          <w:sz w:val="26"/>
          <w:szCs w:val="26"/>
          <w:bdr w:val="none" w:sz="0" w:space="0" w:color="auto" w:frame="1"/>
          <w:lang w:val="ro-RO"/>
        </w:rPr>
        <w:t>:</w:t>
      </w:r>
    </w:p>
    <w:p w14:paraId="770F6A34" w14:textId="2297B3B8" w:rsidR="005E02AE" w:rsidRPr="000B58AF" w:rsidRDefault="00B47404" w:rsidP="00DD4B5A">
      <w:pPr>
        <w:spacing w:after="0" w:line="240" w:lineRule="auto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</w:pPr>
      <w:r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 xml:space="preserve">     </w:t>
      </w:r>
      <w:r w:rsidR="005E02AE" w:rsidRPr="000B58AF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>Pot obține finan</w:t>
      </w:r>
      <w:r w:rsidR="00E013F6" w:rsidRPr="000B58AF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>ț</w:t>
      </w:r>
      <w:r w:rsidR="005E02AE" w:rsidRPr="000B58AF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  <w:lang w:val="ro-RO"/>
        </w:rPr>
        <w:t xml:space="preserve">are nerambursabilă: </w:t>
      </w:r>
    </w:p>
    <w:p w14:paraId="256A3CFC" w14:textId="01AC3D2C" w:rsidR="005E02AE" w:rsidRPr="001B2B1D" w:rsidRDefault="005E02AE" w:rsidP="005E02AE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</w:pP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- </w:t>
      </w:r>
      <w:r w:rsidR="00E9110A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socia</w:t>
      </w:r>
      <w:r w:rsidR="00E013F6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ț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iile</w:t>
      </w:r>
      <w:r w:rsidR="002C314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</w:t>
      </w:r>
      <w:r w:rsidR="00DC1C45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(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organiza</w:t>
      </w:r>
      <w:r w:rsidR="00E013F6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ț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iile neguvernamentale</w:t>
      </w:r>
      <w:r w:rsidR="00DC1C45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), </w:t>
      </w:r>
      <w:r w:rsidR="002201E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Centre Educaționale</w:t>
      </w:r>
      <w:r w:rsidR="002C314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din diaspora Republicii Moldova</w:t>
      </w:r>
      <w:r w:rsidR="00D014F2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 </w:t>
      </w:r>
      <w:r w:rsidR="00D014F2" w:rsidRPr="00D44B13">
        <w:rPr>
          <w:rFonts w:ascii="Times New Roman" w:hAnsi="Times New Roman"/>
          <w:b/>
          <w:bCs/>
          <w:sz w:val="26"/>
          <w:szCs w:val="26"/>
          <w:shd w:val="clear" w:color="auto" w:fill="FFFFFF"/>
        </w:rPr>
        <w:t>înregistrate oficial în țara de destinație</w:t>
      </w:r>
      <w:r w:rsidR="00D014F2" w:rsidRPr="00D44B13">
        <w:rPr>
          <w:rFonts w:ascii="Times New Roman" w:hAnsi="Times New Roman"/>
          <w:sz w:val="26"/>
          <w:szCs w:val="26"/>
          <w:shd w:val="clear" w:color="auto" w:fill="FFFFFF"/>
        </w:rPr>
        <w:t xml:space="preserve"> </w:t>
      </w:r>
      <w:r w:rsidR="00D014F2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și </w:t>
      </w:r>
      <w:r w:rsidR="00BC79F1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cu o perioadă de activitate de </w:t>
      </w:r>
      <w:r w:rsidR="008E1810" w:rsidRPr="001B2B1D">
        <w:rPr>
          <w:rFonts w:ascii="Times New Roman" w:hAnsi="Times New Roman"/>
          <w:sz w:val="26"/>
          <w:szCs w:val="26"/>
        </w:rPr>
        <w:t>minim 3 ani în desfășurarea activităților cu caracter</w:t>
      </w:r>
      <w:r w:rsidR="00B07E3A" w:rsidRPr="001B2B1D">
        <w:rPr>
          <w:rFonts w:ascii="Times New Roman" w:hAnsi="Times New Roman"/>
          <w:sz w:val="26"/>
          <w:szCs w:val="26"/>
        </w:rPr>
        <w:t xml:space="preserve"> cultural și educațional</w:t>
      </w:r>
      <w:r w:rsidR="00CA2848" w:rsidRPr="001B2B1D">
        <w:rPr>
          <w:rFonts w:ascii="Times New Roman" w:hAnsi="Times New Roman"/>
          <w:sz w:val="26"/>
          <w:szCs w:val="26"/>
        </w:rPr>
        <w:t xml:space="preserve"> în scopul promovării identității naționale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; </w:t>
      </w:r>
    </w:p>
    <w:p w14:paraId="1567DFF8" w14:textId="77777777" w:rsidR="00012D05" w:rsidRPr="001B2B1D" w:rsidRDefault="00012D05" w:rsidP="005E02AE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</w:pPr>
    </w:p>
    <w:p w14:paraId="10FADE3A" w14:textId="62F6F5CB" w:rsidR="005E02AE" w:rsidRPr="001B2B1D" w:rsidRDefault="005E02AE" w:rsidP="005E02AE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</w:pP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Nu pot beneficia de finanțare nerambursabilă </w:t>
      </w:r>
      <w:proofErr w:type="spellStart"/>
      <w:r w:rsidR="00B511C5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aplicanții</w:t>
      </w:r>
      <w:proofErr w:type="spellEnd"/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aflați în una dintre situațiile de mai jos:</w:t>
      </w:r>
    </w:p>
    <w:p w14:paraId="1E5D9720" w14:textId="5F129BD3" w:rsidR="005E02AE" w:rsidRPr="001B2B1D" w:rsidRDefault="005E02AE" w:rsidP="005E02AE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</w:pP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- desfășoară sau au desfășurat, sub orice formă, activități împotriva </w:t>
      </w:r>
      <w:r w:rsidR="00726CB0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Republicii Moldova și/sau comunității cetățenilor RM peste hotare, 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acțiuni de defăimare</w:t>
      </w:r>
      <w:r w:rsidR="00726CB0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sau 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orice act</w:t>
      </w:r>
      <w:r w:rsidR="00726CB0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/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acțiune de natură să aducă atingere</w:t>
      </w:r>
      <w:r w:rsidR="00726CB0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reputației sau imaginii</w:t>
      </w:r>
      <w:r w:rsidR="00726CB0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RM și/sau comunității cetățenilor</w:t>
      </w:r>
      <w:r w:rsidR="00C90D6A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RM peste hotare</w:t>
      </w: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;</w:t>
      </w:r>
    </w:p>
    <w:p w14:paraId="01A234D6" w14:textId="0F20CED6" w:rsidR="00BC79F1" w:rsidRPr="001B2B1D" w:rsidRDefault="00BC79F1" w:rsidP="005E02AE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</w:pP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- activitățile cu tentă politică;</w:t>
      </w:r>
    </w:p>
    <w:p w14:paraId="56B63C7B" w14:textId="0C900763" w:rsidR="005E02AE" w:rsidRPr="001B2B1D" w:rsidRDefault="00856B5B" w:rsidP="00CA2848">
      <w:pPr>
        <w:pStyle w:val="ListParagraph"/>
        <w:spacing w:after="0" w:line="240" w:lineRule="auto"/>
        <w:ind w:left="700"/>
        <w:jc w:val="both"/>
        <w:textAlignment w:val="baseline"/>
        <w:rPr>
          <w:rFonts w:ascii="Times New Roman" w:hAnsi="Times New Roman"/>
          <w:sz w:val="26"/>
          <w:szCs w:val="26"/>
          <w:bdr w:val="none" w:sz="0" w:space="0" w:color="auto" w:frame="1"/>
        </w:rPr>
      </w:pPr>
      <w:r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- </w:t>
      </w:r>
      <w:r w:rsidR="005E02AE" w:rsidRPr="001B2B1D">
        <w:rPr>
          <w:rFonts w:ascii="Times New Roman" w:hAnsi="Times New Roman"/>
          <w:sz w:val="26"/>
          <w:szCs w:val="26"/>
          <w:bdr w:val="none" w:sz="0" w:space="0" w:color="auto" w:frame="1"/>
        </w:rPr>
        <w:t xml:space="preserve">fac obiectul unei proceduri de insolvență, dizolvare sau de lichidare în conformitate cu prevederile legale. </w:t>
      </w:r>
    </w:p>
    <w:p w14:paraId="63FFF5B0" w14:textId="35B4FC3D" w:rsidR="004023C9" w:rsidRPr="001B2B1D" w:rsidRDefault="004023C9" w:rsidP="00E9110A">
      <w:pPr>
        <w:spacing w:after="0" w:line="240" w:lineRule="auto"/>
        <w:jc w:val="both"/>
        <w:textAlignment w:val="baseline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4F6F986B" w14:textId="065BDFDA" w:rsidR="00A2320B" w:rsidRPr="001B2B1D" w:rsidRDefault="00DD04E0" w:rsidP="001B2B1D">
      <w:pPr>
        <w:pStyle w:val="ListParagraph"/>
        <w:numPr>
          <w:ilvl w:val="0"/>
          <w:numId w:val="5"/>
        </w:numPr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b/>
          <w:bCs/>
          <w:sz w:val="26"/>
          <w:szCs w:val="26"/>
        </w:rPr>
        <w:t>Pentru proiecte</w:t>
      </w:r>
      <w:r w:rsidR="00A2320B" w:rsidRPr="001B2B1D">
        <w:rPr>
          <w:rFonts w:ascii="Times New Roman" w:hAnsi="Times New Roman"/>
          <w:b/>
          <w:bCs/>
          <w:sz w:val="26"/>
          <w:szCs w:val="26"/>
        </w:rPr>
        <w:t xml:space="preserve">: </w:t>
      </w:r>
    </w:p>
    <w:p w14:paraId="0AA2D0F2" w14:textId="2F96C6E7" w:rsidR="00D82DCB" w:rsidRPr="001B2B1D" w:rsidRDefault="00A2320B" w:rsidP="00D82DCB">
      <w:pPr>
        <w:spacing w:before="120" w:after="0" w:line="257" w:lineRule="auto"/>
        <w:ind w:firstLine="72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Pentru a fi eligibil, un proiect trebuie să îndeplinească cumulativ următoarele condiții: </w:t>
      </w:r>
    </w:p>
    <w:p w14:paraId="69175EE8" w14:textId="69D62D2F" w:rsidR="004C2007" w:rsidRPr="00E013F6" w:rsidRDefault="004C2007" w:rsidP="005E254D">
      <w:pPr>
        <w:spacing w:after="0" w:line="257" w:lineRule="auto"/>
        <w:ind w:left="720"/>
        <w:jc w:val="both"/>
        <w:rPr>
          <w:rFonts w:ascii="Times New Roman" w:hAnsi="Times New Roman"/>
          <w:sz w:val="26"/>
          <w:szCs w:val="26"/>
          <w:lang w:val="ro-RO"/>
        </w:rPr>
      </w:pPr>
      <w:r w:rsidRPr="00E013F6">
        <w:rPr>
          <w:rFonts w:ascii="Times New Roman" w:hAnsi="Times New Roman"/>
          <w:sz w:val="26"/>
          <w:szCs w:val="26"/>
          <w:lang w:val="ro-RO"/>
        </w:rPr>
        <w:t xml:space="preserve">- activitățile </w:t>
      </w:r>
      <w:r w:rsidR="00966714" w:rsidRPr="00E013F6">
        <w:rPr>
          <w:rFonts w:ascii="Times New Roman" w:hAnsi="Times New Roman"/>
          <w:sz w:val="26"/>
          <w:szCs w:val="26"/>
          <w:lang w:val="ro-RO"/>
        </w:rPr>
        <w:t xml:space="preserve">urmează </w:t>
      </w:r>
      <w:r w:rsidRPr="00E013F6">
        <w:rPr>
          <w:rFonts w:ascii="Times New Roman" w:hAnsi="Times New Roman"/>
          <w:sz w:val="26"/>
          <w:szCs w:val="26"/>
          <w:lang w:val="ro-RO"/>
        </w:rPr>
        <w:t>să fie implementate peste hotare;</w:t>
      </w:r>
    </w:p>
    <w:p w14:paraId="0DB2E5F6" w14:textId="0C780CF4" w:rsidR="009C1DE4" w:rsidRPr="001B2B1D" w:rsidRDefault="00D82DCB" w:rsidP="005E254D">
      <w:pPr>
        <w:spacing w:after="0" w:line="257" w:lineRule="auto"/>
        <w:ind w:left="72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- </w:t>
      </w:r>
      <w:r w:rsidR="001B1EF6" w:rsidRPr="001B2B1D">
        <w:rPr>
          <w:rFonts w:ascii="Times New Roman" w:hAnsi="Times New Roman"/>
          <w:sz w:val="26"/>
          <w:szCs w:val="26"/>
          <w:lang w:val="ro-RO"/>
        </w:rPr>
        <w:t xml:space="preserve">activitățile să </w:t>
      </w:r>
      <w:r w:rsidR="009C1DE4" w:rsidRPr="001B2B1D">
        <w:rPr>
          <w:rFonts w:ascii="Times New Roman" w:hAnsi="Times New Roman"/>
          <w:sz w:val="26"/>
          <w:szCs w:val="26"/>
          <w:lang w:val="ro-RO"/>
        </w:rPr>
        <w:t>corespundă scopului și obiectivelor programului;</w:t>
      </w:r>
    </w:p>
    <w:p w14:paraId="0DF1DC92" w14:textId="540A529F" w:rsidR="00562DD9" w:rsidRPr="001B2B1D" w:rsidRDefault="00A2320B" w:rsidP="00087B9C">
      <w:pPr>
        <w:spacing w:after="0" w:line="257" w:lineRule="auto"/>
        <w:ind w:left="72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- să aibă legătură cu activitățile/acțiunile prevăzute în statutul </w:t>
      </w:r>
      <w:proofErr w:type="spellStart"/>
      <w:r w:rsidR="00C822F5" w:rsidRPr="001B2B1D">
        <w:rPr>
          <w:rFonts w:ascii="Times New Roman" w:hAnsi="Times New Roman"/>
          <w:sz w:val="26"/>
          <w:szCs w:val="26"/>
          <w:lang w:val="ro-RO"/>
        </w:rPr>
        <w:t>aplicantului</w:t>
      </w:r>
      <w:proofErr w:type="spellEnd"/>
      <w:r w:rsidRPr="001B2B1D">
        <w:rPr>
          <w:rFonts w:ascii="Times New Roman" w:hAnsi="Times New Roman"/>
          <w:sz w:val="26"/>
          <w:szCs w:val="26"/>
          <w:lang w:val="ro-RO"/>
        </w:rPr>
        <w:t xml:space="preserve">; </w:t>
      </w:r>
    </w:p>
    <w:p w14:paraId="2ABA00E1" w14:textId="3F7A42DA" w:rsidR="00A2320B" w:rsidRPr="001B2B1D" w:rsidRDefault="00A2320B" w:rsidP="005E254D">
      <w:pPr>
        <w:spacing w:after="0" w:line="257" w:lineRule="auto"/>
        <w:ind w:left="72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- implementarea proiectului să nu genereze un conflict de interese; </w:t>
      </w:r>
    </w:p>
    <w:p w14:paraId="3CC093FA" w14:textId="2DF6242B" w:rsidR="00A2320B" w:rsidRPr="001B2B1D" w:rsidRDefault="00A2320B" w:rsidP="005E254D">
      <w:pPr>
        <w:spacing w:after="0" w:line="257" w:lineRule="auto"/>
        <w:ind w:left="72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- să nu urmărească ob</w:t>
      </w:r>
      <w:r w:rsidR="00E013F6">
        <w:rPr>
          <w:rFonts w:ascii="Times New Roman" w:hAnsi="Times New Roman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sz w:val="26"/>
          <w:szCs w:val="26"/>
          <w:lang w:val="ro-RO"/>
        </w:rPr>
        <w:t>inerea de profit</w:t>
      </w:r>
      <w:r w:rsidR="00C822F5" w:rsidRPr="001B2B1D">
        <w:rPr>
          <w:rFonts w:ascii="Times New Roman" w:hAnsi="Times New Roman"/>
          <w:sz w:val="26"/>
          <w:szCs w:val="26"/>
          <w:lang w:val="ro-RO"/>
        </w:rPr>
        <w:t>;</w:t>
      </w:r>
    </w:p>
    <w:p w14:paraId="19E746E3" w14:textId="33C2FC03" w:rsidR="00C822F5" w:rsidRPr="001B2B1D" w:rsidRDefault="00C822F5" w:rsidP="005E254D">
      <w:pPr>
        <w:spacing w:after="0" w:line="240" w:lineRule="auto"/>
        <w:ind w:left="720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- să nu includă activități de: 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intermediere financiară și asigurări, </w:t>
      </w:r>
      <w:r w:rsidRPr="001B2B1D">
        <w:rPr>
          <w:rFonts w:ascii="Times New Roman" w:hAnsi="Times New Roman"/>
          <w:sz w:val="26"/>
          <w:szCs w:val="26"/>
          <w:lang w:val="ro-RO"/>
        </w:rPr>
        <w:t>tranzacții imobiliare, consultanță juridică, jocuri de noroc și pariuri.</w:t>
      </w:r>
    </w:p>
    <w:p w14:paraId="36C0F3A1" w14:textId="77777777" w:rsidR="00B91D99" w:rsidRPr="001B2B1D" w:rsidRDefault="00B91D99">
      <w:pPr>
        <w:spacing w:after="60" w:line="240" w:lineRule="auto"/>
        <w:jc w:val="both"/>
        <w:rPr>
          <w:rFonts w:ascii="Times New Roman" w:hAnsi="Times New Roman"/>
          <w:b/>
          <w:sz w:val="26"/>
          <w:szCs w:val="26"/>
          <w:lang w:val="ro-RO"/>
        </w:rPr>
      </w:pPr>
    </w:p>
    <w:p w14:paraId="234F2DFF" w14:textId="7504228C" w:rsidR="00B91D99" w:rsidRPr="001B2B1D" w:rsidRDefault="00AB12CC">
      <w:pPr>
        <w:spacing w:after="60" w:line="240" w:lineRule="auto"/>
        <w:jc w:val="center"/>
        <w:rPr>
          <w:rFonts w:ascii="Times New Roman" w:hAnsi="Times New Roman"/>
          <w:b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Sec</w:t>
      </w:r>
      <w:r w:rsidR="00E013F6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iunea 3. Procedura de</w:t>
      </w:r>
      <w:r w:rsidR="00933456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organizare a concursului </w:t>
      </w:r>
    </w:p>
    <w:p w14:paraId="2FA4668E" w14:textId="77777777" w:rsidR="00B91D99" w:rsidRPr="001B2B1D" w:rsidRDefault="00B91D99">
      <w:pPr>
        <w:spacing w:after="6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</w:p>
    <w:p w14:paraId="50FF2409" w14:textId="51DF1FE3" w:rsidR="00B91D99" w:rsidRDefault="00AB12CC">
      <w:pPr>
        <w:spacing w:after="0" w:line="240" w:lineRule="auto"/>
        <w:ind w:left="284" w:hanging="284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1</w:t>
      </w:r>
      <w:r w:rsidR="000466A3" w:rsidRPr="001B2B1D">
        <w:rPr>
          <w:rFonts w:ascii="Times New Roman" w:hAnsi="Times New Roman"/>
          <w:color w:val="000000"/>
          <w:sz w:val="26"/>
          <w:szCs w:val="26"/>
          <w:lang w:val="ro-RO"/>
        </w:rPr>
        <w:t>6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. BRD stabile</w:t>
      </w:r>
      <w:r w:rsidR="00E013F6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te calendarul de organizare a concursurilor de selec</w:t>
      </w:r>
      <w:r w:rsidR="00E013F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ie, </w:t>
      </w:r>
      <w:r w:rsidR="00EB3111" w:rsidRPr="001B2B1D">
        <w:rPr>
          <w:rFonts w:ascii="Times New Roman" w:hAnsi="Times New Roman"/>
          <w:color w:val="000000"/>
          <w:sz w:val="26"/>
          <w:szCs w:val="26"/>
          <w:lang w:val="ro-RO"/>
        </w:rPr>
        <w:t>informa</w:t>
      </w:r>
      <w:r w:rsidR="00E013F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="00EB3111" w:rsidRPr="001B2B1D">
        <w:rPr>
          <w:rFonts w:ascii="Times New Roman" w:hAnsi="Times New Roman"/>
          <w:color w:val="000000"/>
          <w:sz w:val="26"/>
          <w:szCs w:val="26"/>
          <w:lang w:val="ro-RO"/>
        </w:rPr>
        <w:t>ia</w:t>
      </w:r>
      <w:r w:rsidR="00012D05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(anun</w:t>
      </w:r>
      <w:r w:rsidR="00E013F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="00012D05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ul) </w:t>
      </w:r>
      <w:r w:rsidR="00EB3111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este publicata </w:t>
      </w:r>
      <w:r w:rsidR="007032DA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pe pagina oficială BRD (</w:t>
      </w:r>
      <w:hyperlink r:id="rId68" w:history="1">
        <w:r w:rsidR="007032DA" w:rsidRPr="001B2B1D">
          <w:rPr>
            <w:rStyle w:val="Hyperlink"/>
            <w:rFonts w:ascii="Times New Roman" w:hAnsi="Times New Roman"/>
            <w:color w:val="auto"/>
            <w:sz w:val="26"/>
            <w:szCs w:val="26"/>
            <w:lang w:val="ro-RO" w:eastAsia="ru-RU"/>
          </w:rPr>
          <w:t>www.brd.gov.md</w:t>
        </w:r>
      </w:hyperlink>
      <w:r w:rsidR="007032DA" w:rsidRPr="001B2B1D">
        <w:rPr>
          <w:rStyle w:val="Hyperlink"/>
          <w:rFonts w:ascii="Times New Roman" w:hAnsi="Times New Roman"/>
          <w:color w:val="auto"/>
          <w:sz w:val="26"/>
          <w:szCs w:val="26"/>
          <w:lang w:val="ro-RO" w:eastAsia="ru-RU"/>
        </w:rPr>
        <w:t>) si platformele utilizate</w:t>
      </w:r>
      <w:r w:rsidR="008479C4" w:rsidRPr="001B2B1D">
        <w:rPr>
          <w:rFonts w:ascii="Times New Roman" w:hAnsi="Times New Roman"/>
          <w:sz w:val="26"/>
          <w:szCs w:val="26"/>
          <w:lang w:val="ro-RO" w:eastAsia="ru-RU"/>
        </w:rPr>
        <w:t xml:space="preserve">, </w:t>
      </w:r>
      <w:r w:rsidR="007032DA" w:rsidRPr="001B2B1D">
        <w:rPr>
          <w:rFonts w:ascii="Times New Roman" w:hAnsi="Times New Roman"/>
          <w:sz w:val="26"/>
          <w:szCs w:val="26"/>
          <w:lang w:val="ro-RO" w:eastAsia="ru-RU"/>
        </w:rPr>
        <w:t>rețele de socializare</w:t>
      </w:r>
      <w:r w:rsidRPr="001B2B1D">
        <w:rPr>
          <w:rFonts w:ascii="Times New Roman" w:hAnsi="Times New Roman"/>
          <w:sz w:val="26"/>
          <w:szCs w:val="26"/>
          <w:lang w:val="ro-RO"/>
        </w:rPr>
        <w:t>.</w:t>
      </w:r>
    </w:p>
    <w:p w14:paraId="77D72187" w14:textId="77777777" w:rsidR="00892043" w:rsidRPr="001B2B1D" w:rsidRDefault="00892043">
      <w:pPr>
        <w:spacing w:after="0" w:line="240" w:lineRule="auto"/>
        <w:ind w:left="284" w:hanging="284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67164DED" w14:textId="6016585A" w:rsidR="00B91D99" w:rsidRPr="001B2B1D" w:rsidRDefault="00AB12CC">
      <w:pPr>
        <w:spacing w:after="0" w:line="240" w:lineRule="auto"/>
        <w:ind w:left="284" w:hanging="284"/>
        <w:jc w:val="both"/>
        <w:rPr>
          <w:rFonts w:ascii="Times New Roman" w:hAnsi="Times New Roman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1</w:t>
      </w:r>
      <w:r w:rsidR="000466A3" w:rsidRPr="001B2B1D">
        <w:rPr>
          <w:rFonts w:ascii="Times New Roman" w:hAnsi="Times New Roman"/>
          <w:color w:val="000000"/>
          <w:sz w:val="26"/>
          <w:szCs w:val="26"/>
          <w:lang w:val="ro-RO"/>
        </w:rPr>
        <w:t>7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. Concursul se desfă</w:t>
      </w:r>
      <w:r w:rsidR="00E013F6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oară în următoarele etape: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br/>
        <w:t>a)</w:t>
      </w:r>
      <w:r w:rsidR="00414B83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   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Publicarea anun</w:t>
      </w:r>
      <w:r w:rsidR="00E013F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ului </w:t>
      </w:r>
      <w:r w:rsidR="004D2889" w:rsidRPr="001B2B1D">
        <w:rPr>
          <w:rFonts w:ascii="Times New Roman" w:hAnsi="Times New Roman"/>
          <w:color w:val="000000"/>
          <w:sz w:val="26"/>
          <w:szCs w:val="26"/>
          <w:lang w:val="ro-RO"/>
        </w:rPr>
        <w:t>de concurs</w:t>
      </w:r>
      <w:r w:rsidR="00414B83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de către BRD</w:t>
      </w:r>
      <w:r w:rsidRPr="001B2B1D">
        <w:rPr>
          <w:rFonts w:ascii="Times New Roman" w:hAnsi="Times New Roman"/>
          <w:sz w:val="26"/>
          <w:szCs w:val="26"/>
          <w:lang w:val="ro-RO" w:eastAsia="ru-RU"/>
        </w:rPr>
        <w:t>;</w:t>
      </w:r>
    </w:p>
    <w:p w14:paraId="5DB86313" w14:textId="54FEEA91" w:rsidR="00B91D99" w:rsidRPr="001B2B1D" w:rsidRDefault="00AB12CC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sz w:val="26"/>
          <w:szCs w:val="26"/>
          <w:lang w:eastAsia="ru-RU"/>
        </w:rPr>
        <w:t xml:space="preserve">Completarea </w:t>
      </w:r>
      <w:r w:rsidR="002E2039" w:rsidRPr="001B2B1D">
        <w:rPr>
          <w:rFonts w:ascii="Times New Roman" w:hAnsi="Times New Roman"/>
          <w:sz w:val="26"/>
          <w:szCs w:val="26"/>
          <w:lang w:eastAsia="ru-RU"/>
        </w:rPr>
        <w:t xml:space="preserve">dosarului de concurs </w:t>
      </w:r>
      <w:r w:rsidRPr="001B2B1D">
        <w:rPr>
          <w:rFonts w:ascii="Times New Roman" w:hAnsi="Times New Roman"/>
          <w:sz w:val="26"/>
          <w:szCs w:val="26"/>
          <w:lang w:eastAsia="ru-RU"/>
        </w:rPr>
        <w:t xml:space="preserve">de către </w:t>
      </w:r>
      <w:proofErr w:type="spellStart"/>
      <w:r w:rsidRPr="001B2B1D">
        <w:rPr>
          <w:rFonts w:ascii="Times New Roman" w:hAnsi="Times New Roman"/>
          <w:sz w:val="26"/>
          <w:szCs w:val="26"/>
          <w:lang w:eastAsia="ru-RU"/>
        </w:rPr>
        <w:t>aplicanți</w:t>
      </w:r>
      <w:proofErr w:type="spellEnd"/>
      <w:r w:rsidRPr="001B2B1D">
        <w:rPr>
          <w:rFonts w:ascii="Times New Roman" w:hAnsi="Times New Roman"/>
          <w:sz w:val="26"/>
          <w:szCs w:val="26"/>
          <w:lang w:eastAsia="ru-RU"/>
        </w:rPr>
        <w:t>;</w:t>
      </w:r>
    </w:p>
    <w:p w14:paraId="531471CC" w14:textId="25558946" w:rsidR="00414B83" w:rsidRPr="001B2B1D" w:rsidRDefault="00414B83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sz w:val="26"/>
          <w:szCs w:val="26"/>
          <w:lang w:eastAsia="ru-RU"/>
        </w:rPr>
        <w:t xml:space="preserve">Transmiterea dosarului de concurs la adresa </w:t>
      </w:r>
      <w:r w:rsidRPr="001B2B1D">
        <w:rPr>
          <w:rFonts w:ascii="Times New Roman" w:hAnsi="Times New Roman"/>
          <w:color w:val="000000"/>
          <w:sz w:val="26"/>
          <w:szCs w:val="26"/>
          <w:lang w:eastAsia="ru-RU"/>
        </w:rPr>
        <w:t xml:space="preserve">electronică: </w:t>
      </w:r>
      <w:hyperlink r:id="rId69" w:history="1">
        <w:r w:rsidRPr="001B2B1D">
          <w:rPr>
            <w:rStyle w:val="Hyperlink"/>
            <w:rFonts w:ascii="Times New Roman" w:hAnsi="Times New Roman"/>
            <w:sz w:val="26"/>
            <w:szCs w:val="26"/>
            <w:lang w:eastAsia="ru-RU"/>
          </w:rPr>
          <w:t>brd@gov.md</w:t>
        </w:r>
      </w:hyperlink>
      <w:r w:rsidR="0013343F" w:rsidRPr="001B2B1D">
        <w:rPr>
          <w:rStyle w:val="Hyperlink"/>
          <w:rFonts w:ascii="Times New Roman" w:hAnsi="Times New Roman"/>
          <w:sz w:val="26"/>
          <w:szCs w:val="26"/>
          <w:lang w:eastAsia="ru-RU"/>
        </w:rPr>
        <w:t>;</w:t>
      </w:r>
    </w:p>
    <w:p w14:paraId="595F0199" w14:textId="77DF4E12" w:rsidR="00B91D99" w:rsidRPr="001B2B1D" w:rsidRDefault="00AB12CC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Verificarea</w:t>
      </w:r>
      <w:r w:rsidR="00E30BCD" w:rsidRPr="001B2B1D">
        <w:rPr>
          <w:rFonts w:ascii="Times New Roman" w:hAnsi="Times New Roman"/>
          <w:color w:val="000000"/>
          <w:sz w:val="26"/>
          <w:szCs w:val="26"/>
        </w:rPr>
        <w:t xml:space="preserve"> de către BRD a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îndeplinirii condi</w:t>
      </w:r>
      <w:r w:rsidR="00E013F6">
        <w:rPr>
          <w:rFonts w:ascii="Times New Roman" w:hAnsi="Times New Roman"/>
          <w:color w:val="000000"/>
          <w:sz w:val="26"/>
          <w:szCs w:val="26"/>
        </w:rPr>
        <w:t>ț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iilor de </w:t>
      </w:r>
      <w:r w:rsidR="001C2CFA" w:rsidRPr="001B2B1D">
        <w:rPr>
          <w:rFonts w:ascii="Times New Roman" w:hAnsi="Times New Roman"/>
          <w:color w:val="000000"/>
          <w:sz w:val="26"/>
          <w:szCs w:val="26"/>
        </w:rPr>
        <w:t xml:space="preserve">eligibilitate </w:t>
      </w:r>
      <w:r w:rsidR="00232636" w:rsidRPr="001B2B1D">
        <w:rPr>
          <w:rFonts w:ascii="Times New Roman" w:hAnsi="Times New Roman"/>
          <w:color w:val="000000"/>
          <w:sz w:val="26"/>
          <w:szCs w:val="26"/>
        </w:rPr>
        <w:t>stabilite în prezentul Regulament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; </w:t>
      </w:r>
    </w:p>
    <w:p w14:paraId="6F324291" w14:textId="22D5F31F" w:rsidR="00232636" w:rsidRPr="001B2B1D" w:rsidRDefault="00232636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Solicitarea clarificărilor</w:t>
      </w:r>
      <w:r w:rsidR="002E2039" w:rsidRPr="001B2B1D">
        <w:rPr>
          <w:rFonts w:ascii="Times New Roman" w:hAnsi="Times New Roman"/>
          <w:color w:val="000000"/>
          <w:sz w:val="26"/>
          <w:szCs w:val="26"/>
        </w:rPr>
        <w:t xml:space="preserve"> (în cazul necesității)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; </w:t>
      </w:r>
    </w:p>
    <w:p w14:paraId="67481EB4" w14:textId="4B9DDFE0" w:rsidR="00B91D99" w:rsidRPr="001B2B1D" w:rsidRDefault="002E2039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sz w:val="26"/>
          <w:szCs w:val="26"/>
        </w:rPr>
        <w:t xml:space="preserve">Prezentarea </w:t>
      </w:r>
      <w:r w:rsidR="001C2CFA" w:rsidRPr="001B2B1D">
        <w:rPr>
          <w:rFonts w:ascii="Times New Roman" w:hAnsi="Times New Roman"/>
          <w:sz w:val="26"/>
          <w:szCs w:val="26"/>
        </w:rPr>
        <w:t>dosarelor spre examinare</w:t>
      </w:r>
      <w:r w:rsidR="004269A5" w:rsidRPr="001B2B1D">
        <w:rPr>
          <w:rFonts w:ascii="Times New Roman" w:hAnsi="Times New Roman"/>
          <w:sz w:val="26"/>
          <w:szCs w:val="26"/>
        </w:rPr>
        <w:t xml:space="preserve"> membrilor Comisiei</w:t>
      </w:r>
      <w:r w:rsidR="00AB12CC" w:rsidRPr="001B2B1D">
        <w:rPr>
          <w:rFonts w:ascii="Times New Roman" w:hAnsi="Times New Roman"/>
          <w:sz w:val="26"/>
          <w:szCs w:val="26"/>
        </w:rPr>
        <w:t>;</w:t>
      </w:r>
    </w:p>
    <w:p w14:paraId="1C8D5C9D" w14:textId="663E9C18" w:rsidR="00B91D99" w:rsidRPr="001B2B1D" w:rsidRDefault="00E30BCD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E</w:t>
      </w:r>
      <w:r w:rsidR="0013343F" w:rsidRPr="001B2B1D">
        <w:rPr>
          <w:rFonts w:ascii="Times New Roman" w:hAnsi="Times New Roman"/>
          <w:color w:val="000000"/>
          <w:sz w:val="26"/>
          <w:szCs w:val="26"/>
        </w:rPr>
        <w:t>valuarea</w:t>
      </w:r>
      <w:r w:rsidRPr="001B2B1D">
        <w:rPr>
          <w:rFonts w:ascii="Times New Roman" w:hAnsi="Times New Roman"/>
          <w:color w:val="000000"/>
          <w:sz w:val="26"/>
          <w:szCs w:val="26"/>
        </w:rPr>
        <w:t>/s</w:t>
      </w:r>
      <w:r w:rsidR="00AB12CC" w:rsidRPr="001B2B1D">
        <w:rPr>
          <w:rFonts w:ascii="Times New Roman" w:hAnsi="Times New Roman"/>
          <w:color w:val="000000"/>
          <w:sz w:val="26"/>
          <w:szCs w:val="26"/>
        </w:rPr>
        <w:t>elec</w:t>
      </w:r>
      <w:r w:rsidR="00232636" w:rsidRPr="001B2B1D">
        <w:rPr>
          <w:rFonts w:ascii="Times New Roman" w:hAnsi="Times New Roman"/>
          <w:color w:val="000000"/>
          <w:sz w:val="26"/>
          <w:szCs w:val="26"/>
        </w:rPr>
        <w:t>tarea și aprobarea proiectelor</w:t>
      </w:r>
      <w:r w:rsidR="00AB12CC" w:rsidRPr="001B2B1D">
        <w:rPr>
          <w:rFonts w:ascii="Times New Roman" w:hAnsi="Times New Roman"/>
          <w:color w:val="000000"/>
          <w:sz w:val="26"/>
          <w:szCs w:val="26"/>
        </w:rPr>
        <w:t xml:space="preserve"> de către Comisie</w:t>
      </w:r>
      <w:r w:rsidR="002E2039" w:rsidRPr="001B2B1D">
        <w:rPr>
          <w:rFonts w:ascii="Times New Roman" w:hAnsi="Times New Roman"/>
          <w:color w:val="000000"/>
          <w:sz w:val="26"/>
          <w:szCs w:val="26"/>
        </w:rPr>
        <w:t xml:space="preserve"> (ședințe sau la distanță)</w:t>
      </w:r>
      <w:r w:rsidR="00AB12CC" w:rsidRPr="001B2B1D">
        <w:rPr>
          <w:rFonts w:ascii="Times New Roman" w:hAnsi="Times New Roman"/>
          <w:color w:val="000000"/>
          <w:sz w:val="26"/>
          <w:szCs w:val="26"/>
        </w:rPr>
        <w:t xml:space="preserve">; </w:t>
      </w:r>
    </w:p>
    <w:p w14:paraId="0B3A2984" w14:textId="3FD1959B" w:rsidR="00B91D99" w:rsidRPr="001B2B1D" w:rsidRDefault="0013343F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Comunicarea </w:t>
      </w:r>
      <w:r w:rsidR="00AB12CC" w:rsidRPr="001B2B1D">
        <w:rPr>
          <w:rFonts w:ascii="Times New Roman" w:hAnsi="Times New Roman"/>
          <w:color w:val="000000"/>
          <w:sz w:val="26"/>
          <w:szCs w:val="26"/>
        </w:rPr>
        <w:t>publică a rezultatelor</w:t>
      </w:r>
      <w:r w:rsidR="004269A5" w:rsidRPr="001B2B1D">
        <w:rPr>
          <w:rFonts w:ascii="Times New Roman" w:hAnsi="Times New Roman"/>
          <w:color w:val="000000"/>
          <w:sz w:val="26"/>
          <w:szCs w:val="26"/>
        </w:rPr>
        <w:t xml:space="preserve"> concursului</w:t>
      </w:r>
      <w:r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1EB6D789" w14:textId="132E1E9F" w:rsidR="00B91D99" w:rsidRPr="00892043" w:rsidRDefault="00AB12CC" w:rsidP="00954671">
      <w:pPr>
        <w:pStyle w:val="ListParagraph"/>
        <w:numPr>
          <w:ilvl w:val="0"/>
          <w:numId w:val="7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  <w:lang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Încheierea contractelor de granturi</w:t>
      </w:r>
      <w:r w:rsidR="00AB1EDA" w:rsidRPr="001B2B1D">
        <w:rPr>
          <w:rFonts w:ascii="Times New Roman" w:hAnsi="Times New Roman"/>
          <w:color w:val="000000"/>
          <w:sz w:val="26"/>
          <w:szCs w:val="26"/>
        </w:rPr>
        <w:t>/</w:t>
      </w:r>
      <w:proofErr w:type="spellStart"/>
      <w:r w:rsidR="00AB1EDA" w:rsidRPr="001B2B1D">
        <w:rPr>
          <w:rFonts w:ascii="Times New Roman" w:hAnsi="Times New Roman"/>
          <w:color w:val="000000"/>
          <w:sz w:val="26"/>
          <w:szCs w:val="26"/>
        </w:rPr>
        <w:t>finantare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>.</w:t>
      </w:r>
    </w:p>
    <w:p w14:paraId="6B5986DC" w14:textId="77777777" w:rsidR="00892043" w:rsidRPr="001B2B1D" w:rsidRDefault="00892043" w:rsidP="00892043">
      <w:pPr>
        <w:pStyle w:val="ListParagraph"/>
        <w:spacing w:after="0" w:line="240" w:lineRule="auto"/>
        <w:ind w:left="284"/>
        <w:jc w:val="both"/>
        <w:rPr>
          <w:rFonts w:ascii="Times New Roman" w:hAnsi="Times New Roman"/>
          <w:sz w:val="26"/>
          <w:szCs w:val="26"/>
          <w:lang w:eastAsia="ru-RU"/>
        </w:rPr>
      </w:pPr>
    </w:p>
    <w:p w14:paraId="67775F89" w14:textId="435E1147" w:rsidR="00B91D99" w:rsidRPr="001B2B1D" w:rsidRDefault="00AB12CC">
      <w:pPr>
        <w:spacing w:after="0" w:line="240" w:lineRule="auto"/>
        <w:ind w:left="284" w:hanging="284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1</w:t>
      </w:r>
      <w:r w:rsidR="000466A3" w:rsidRPr="001B2B1D">
        <w:rPr>
          <w:rFonts w:ascii="Times New Roman" w:hAnsi="Times New Roman"/>
          <w:sz w:val="26"/>
          <w:szCs w:val="26"/>
          <w:lang w:val="ro-RO"/>
        </w:rPr>
        <w:t>8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. BRD va informa </w:t>
      </w:r>
      <w:proofErr w:type="spellStart"/>
      <w:r w:rsidRPr="001B2B1D">
        <w:rPr>
          <w:rFonts w:ascii="Times New Roman" w:hAnsi="Times New Roman"/>
          <w:sz w:val="26"/>
          <w:szCs w:val="26"/>
          <w:lang w:val="ro-RO"/>
        </w:rPr>
        <w:t>aplicanții</w:t>
      </w:r>
      <w:proofErr w:type="spellEnd"/>
      <w:r w:rsidRPr="001B2B1D">
        <w:rPr>
          <w:rFonts w:ascii="Times New Roman" w:hAnsi="Times New Roman"/>
          <w:sz w:val="26"/>
          <w:szCs w:val="26"/>
          <w:lang w:val="ro-RO"/>
        </w:rPr>
        <w:t xml:space="preserve"> despre: </w:t>
      </w:r>
    </w:p>
    <w:p w14:paraId="6998F085" w14:textId="6B67D3EF" w:rsidR="00B91D99" w:rsidRPr="001B2B1D" w:rsidRDefault="00AB12CC" w:rsidP="00954671">
      <w:pPr>
        <w:pStyle w:val="ListParagraph"/>
        <w:numPr>
          <w:ilvl w:val="0"/>
          <w:numId w:val="4"/>
        </w:numPr>
        <w:spacing w:after="0" w:line="240" w:lineRule="auto"/>
        <w:ind w:left="284" w:firstLine="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 xml:space="preserve">acceptarea dosarelor și transmiterea lor spre examinare </w:t>
      </w:r>
      <w:r w:rsidR="004269A5" w:rsidRPr="001B2B1D">
        <w:rPr>
          <w:rFonts w:ascii="Times New Roman" w:hAnsi="Times New Roman"/>
          <w:sz w:val="26"/>
          <w:szCs w:val="26"/>
        </w:rPr>
        <w:t xml:space="preserve"> membrilor </w:t>
      </w:r>
      <w:r w:rsidRPr="001B2B1D">
        <w:rPr>
          <w:rFonts w:ascii="Times New Roman" w:hAnsi="Times New Roman"/>
          <w:sz w:val="26"/>
          <w:szCs w:val="26"/>
        </w:rPr>
        <w:t>Comisiei;</w:t>
      </w:r>
    </w:p>
    <w:p w14:paraId="2B5011C8" w14:textId="77000519" w:rsidR="00B91D99" w:rsidRPr="001B2B1D" w:rsidRDefault="00AB12CC" w:rsidP="00954671">
      <w:pPr>
        <w:pStyle w:val="ListParagraph"/>
        <w:numPr>
          <w:ilvl w:val="0"/>
          <w:numId w:val="4"/>
        </w:numPr>
        <w:spacing w:after="60" w:line="240" w:lineRule="auto"/>
        <w:ind w:left="284" w:firstLine="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solicitarea clarificărilor</w:t>
      </w:r>
      <w:r w:rsidR="004269A5" w:rsidRPr="001B2B1D">
        <w:rPr>
          <w:rFonts w:ascii="Times New Roman" w:hAnsi="Times New Roman"/>
          <w:sz w:val="26"/>
          <w:szCs w:val="26"/>
        </w:rPr>
        <w:t xml:space="preserve"> (în caz de necesitate)</w:t>
      </w:r>
      <w:r w:rsidRPr="001B2B1D">
        <w:rPr>
          <w:rFonts w:ascii="Times New Roman" w:hAnsi="Times New Roman"/>
          <w:sz w:val="26"/>
          <w:szCs w:val="26"/>
        </w:rPr>
        <w:t>;</w:t>
      </w:r>
    </w:p>
    <w:p w14:paraId="274E84B0" w14:textId="3C05D5C6" w:rsidR="00C563FB" w:rsidRPr="001B2B1D" w:rsidRDefault="00AB12CC" w:rsidP="00954671">
      <w:pPr>
        <w:pStyle w:val="ListParagraph"/>
        <w:numPr>
          <w:ilvl w:val="0"/>
          <w:numId w:val="4"/>
        </w:numPr>
        <w:spacing w:after="60" w:line="240" w:lineRule="auto"/>
        <w:ind w:left="284" w:firstLine="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respingerea dosarelor, cu indicarea</w:t>
      </w:r>
      <w:r w:rsidR="00E30BCD" w:rsidRPr="001B2B1D">
        <w:rPr>
          <w:rFonts w:ascii="Times New Roman" w:hAnsi="Times New Roman"/>
          <w:sz w:val="26"/>
          <w:szCs w:val="26"/>
        </w:rPr>
        <w:t xml:space="preserve"> </w:t>
      </w:r>
      <w:r w:rsidRPr="001B2B1D">
        <w:rPr>
          <w:rFonts w:ascii="Times New Roman" w:hAnsi="Times New Roman"/>
          <w:sz w:val="26"/>
          <w:szCs w:val="26"/>
        </w:rPr>
        <w:t>motivului neacceptării finanțării</w:t>
      </w:r>
      <w:r w:rsidR="00C563FB" w:rsidRPr="001B2B1D">
        <w:rPr>
          <w:rFonts w:ascii="Times New Roman" w:hAnsi="Times New Roman"/>
          <w:sz w:val="26"/>
          <w:szCs w:val="26"/>
        </w:rPr>
        <w:t>;</w:t>
      </w:r>
    </w:p>
    <w:p w14:paraId="39C6FBF9" w14:textId="6AF1AD86" w:rsidR="00B91D99" w:rsidRDefault="00C563FB" w:rsidP="00954671">
      <w:pPr>
        <w:pStyle w:val="ListParagraph"/>
        <w:numPr>
          <w:ilvl w:val="0"/>
          <w:numId w:val="4"/>
        </w:numPr>
        <w:spacing w:after="60" w:line="240" w:lineRule="auto"/>
        <w:ind w:left="284" w:firstLine="0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aprobarea finanțării.</w:t>
      </w:r>
    </w:p>
    <w:p w14:paraId="549ACE09" w14:textId="77777777" w:rsidR="00892043" w:rsidRPr="001B2B1D" w:rsidRDefault="00892043" w:rsidP="00892043">
      <w:pPr>
        <w:pStyle w:val="ListParagraph"/>
        <w:spacing w:after="60" w:line="240" w:lineRule="auto"/>
        <w:ind w:left="284"/>
        <w:jc w:val="both"/>
        <w:rPr>
          <w:rFonts w:ascii="Times New Roman" w:hAnsi="Times New Roman"/>
          <w:sz w:val="26"/>
          <w:szCs w:val="26"/>
        </w:rPr>
      </w:pPr>
    </w:p>
    <w:p w14:paraId="3E1A240E" w14:textId="36E8795E" w:rsidR="00475136" w:rsidRPr="001B2B1D" w:rsidRDefault="00475136" w:rsidP="00285E91">
      <w:pPr>
        <w:spacing w:after="0" w:line="240" w:lineRule="auto"/>
        <w:ind w:left="284" w:hanging="284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 xml:space="preserve">19. </w:t>
      </w:r>
      <w:r w:rsidRPr="001B2B1D">
        <w:rPr>
          <w:rFonts w:ascii="Times New Roman" w:hAnsi="Times New Roman"/>
          <w:b/>
          <w:bCs/>
          <w:sz w:val="26"/>
          <w:szCs w:val="26"/>
          <w:lang w:val="ro-RO"/>
        </w:rPr>
        <w:t>Reguli de aplicare</w:t>
      </w:r>
      <w:r w:rsidRPr="001B2B1D">
        <w:rPr>
          <w:rFonts w:ascii="Times New Roman" w:hAnsi="Times New Roman"/>
          <w:sz w:val="26"/>
          <w:szCs w:val="26"/>
          <w:lang w:val="ro-RO"/>
        </w:rPr>
        <w:t>:</w:t>
      </w:r>
    </w:p>
    <w:p w14:paraId="5C29A668" w14:textId="77777777" w:rsidR="00475136" w:rsidRPr="001B2B1D" w:rsidRDefault="00475136" w:rsidP="00C05B2F">
      <w:pPr>
        <w:spacing w:after="0" w:line="240" w:lineRule="auto"/>
        <w:ind w:firstLine="360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În procesul de depunere a dosarului de participare vor fi respectate următoarele reguli:</w:t>
      </w:r>
    </w:p>
    <w:p w14:paraId="7CEC3747" w14:textId="0B20C364" w:rsidR="00FC6A86" w:rsidRPr="001B2B1D" w:rsidRDefault="00FC6A86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 xml:space="preserve">dosarul va fi depus de către </w:t>
      </w:r>
      <w:r w:rsidRPr="00D44B13">
        <w:rPr>
          <w:rFonts w:ascii="Times New Roman" w:hAnsi="Times New Roman"/>
          <w:i/>
          <w:iCs/>
          <w:sz w:val="26"/>
          <w:szCs w:val="26"/>
        </w:rPr>
        <w:t xml:space="preserve">reprezentantul legal al </w:t>
      </w:r>
      <w:proofErr w:type="spellStart"/>
      <w:r w:rsidRPr="00D44B13">
        <w:rPr>
          <w:rFonts w:ascii="Times New Roman" w:hAnsi="Times New Roman"/>
          <w:i/>
          <w:iCs/>
          <w:sz w:val="26"/>
          <w:szCs w:val="26"/>
        </w:rPr>
        <w:t>aplicantului</w:t>
      </w:r>
      <w:proofErr w:type="spellEnd"/>
      <w:r w:rsidR="0085316F" w:rsidRPr="001B2B1D">
        <w:rPr>
          <w:rFonts w:ascii="Times New Roman" w:hAnsi="Times New Roman"/>
          <w:sz w:val="26"/>
          <w:szCs w:val="26"/>
        </w:rPr>
        <w:t xml:space="preserve"> (președinte/director</w:t>
      </w:r>
      <w:r w:rsidR="00604238" w:rsidRPr="001B2B1D">
        <w:rPr>
          <w:rFonts w:ascii="Times New Roman" w:hAnsi="Times New Roman"/>
          <w:sz w:val="26"/>
          <w:szCs w:val="26"/>
        </w:rPr>
        <w:t xml:space="preserve"> sau persoana împuternicită</w:t>
      </w:r>
      <w:r w:rsidR="009315F1" w:rsidRPr="001B2B1D">
        <w:rPr>
          <w:rFonts w:ascii="Times New Roman" w:hAnsi="Times New Roman"/>
          <w:sz w:val="26"/>
          <w:szCs w:val="26"/>
        </w:rPr>
        <w:t xml:space="preserve"> în baza unei procuri</w:t>
      </w:r>
      <w:r w:rsidR="0085316F" w:rsidRPr="001B2B1D">
        <w:rPr>
          <w:rFonts w:ascii="Times New Roman" w:hAnsi="Times New Roman"/>
          <w:sz w:val="26"/>
          <w:szCs w:val="26"/>
        </w:rPr>
        <w:t>)</w:t>
      </w:r>
      <w:r w:rsidR="00604238" w:rsidRPr="001B2B1D">
        <w:rPr>
          <w:rFonts w:ascii="Times New Roman" w:hAnsi="Times New Roman"/>
          <w:sz w:val="26"/>
          <w:szCs w:val="26"/>
        </w:rPr>
        <w:t>;</w:t>
      </w:r>
    </w:p>
    <w:p w14:paraId="23344E70" w14:textId="0AF89156" w:rsidR="00475136" w:rsidRPr="001B2B1D" w:rsidRDefault="00475136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proofErr w:type="spellStart"/>
      <w:r w:rsidRPr="001B2B1D">
        <w:rPr>
          <w:rFonts w:ascii="Times New Roman" w:hAnsi="Times New Roman"/>
          <w:sz w:val="26"/>
          <w:szCs w:val="26"/>
        </w:rPr>
        <w:t>aplicantul</w:t>
      </w:r>
      <w:proofErr w:type="spellEnd"/>
      <w:r w:rsidRPr="001B2B1D">
        <w:rPr>
          <w:rFonts w:ascii="Times New Roman" w:hAnsi="Times New Roman"/>
          <w:sz w:val="26"/>
          <w:szCs w:val="26"/>
        </w:rPr>
        <w:t xml:space="preserve"> poate beneficia de un singur grant în cadrul Programului</w:t>
      </w:r>
      <w:r w:rsidR="00A86784" w:rsidRPr="001B2B1D">
        <w:rPr>
          <w:rFonts w:ascii="Times New Roman" w:hAnsi="Times New Roman"/>
          <w:sz w:val="26"/>
          <w:szCs w:val="26"/>
        </w:rPr>
        <w:t xml:space="preserve"> pe parcursul unui an</w:t>
      </w:r>
      <w:r w:rsidRPr="001B2B1D">
        <w:rPr>
          <w:rFonts w:ascii="Times New Roman" w:hAnsi="Times New Roman"/>
          <w:sz w:val="26"/>
          <w:szCs w:val="26"/>
        </w:rPr>
        <w:t>;</w:t>
      </w:r>
    </w:p>
    <w:p w14:paraId="48C727B5" w14:textId="43227AEF" w:rsidR="00475136" w:rsidRPr="001B2B1D" w:rsidRDefault="00475136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este admisibilă modificarea sau actualizarea dosarelor înainte de data expirării termenului de aplicare indicat în Apel. După expirarea acestui termen nu vor mai fi admise depuneri repetate;</w:t>
      </w:r>
    </w:p>
    <w:p w14:paraId="1B4B1682" w14:textId="71DFB4D1" w:rsidR="00475136" w:rsidRPr="001B2B1D" w:rsidRDefault="00475136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proiectele vor fi transmise pe formularele standarde de aplicare (</w:t>
      </w:r>
      <w:r w:rsidR="00A86784" w:rsidRPr="001B2B1D">
        <w:rPr>
          <w:rFonts w:ascii="Times New Roman" w:hAnsi="Times New Roman"/>
          <w:sz w:val="26"/>
          <w:szCs w:val="26"/>
        </w:rPr>
        <w:t>anexate prezentului Regulament</w:t>
      </w:r>
      <w:r w:rsidRPr="001B2B1D">
        <w:rPr>
          <w:rFonts w:ascii="Times New Roman" w:hAnsi="Times New Roman"/>
          <w:sz w:val="26"/>
          <w:szCs w:val="26"/>
        </w:rPr>
        <w:t>);</w:t>
      </w:r>
    </w:p>
    <w:p w14:paraId="2AAB4535" w14:textId="666534EC" w:rsidR="00475136" w:rsidRPr="001B2B1D" w:rsidRDefault="00497873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 xml:space="preserve">dosarul de concurs va fi depus </w:t>
      </w:r>
      <w:r w:rsidR="00475136" w:rsidRPr="001B2B1D">
        <w:rPr>
          <w:rFonts w:ascii="Times New Roman" w:hAnsi="Times New Roman"/>
          <w:sz w:val="26"/>
          <w:szCs w:val="26"/>
        </w:rPr>
        <w:t xml:space="preserve">în limba </w:t>
      </w:r>
      <w:r w:rsidR="00A86784" w:rsidRPr="001B2B1D">
        <w:rPr>
          <w:rFonts w:ascii="Times New Roman" w:hAnsi="Times New Roman"/>
          <w:sz w:val="26"/>
          <w:szCs w:val="26"/>
        </w:rPr>
        <w:t>română</w:t>
      </w:r>
      <w:r w:rsidR="00475136" w:rsidRPr="001B2B1D">
        <w:rPr>
          <w:rFonts w:ascii="Times New Roman" w:hAnsi="Times New Roman"/>
          <w:sz w:val="26"/>
          <w:szCs w:val="26"/>
        </w:rPr>
        <w:t>;</w:t>
      </w:r>
    </w:p>
    <w:p w14:paraId="44F6DB22" w14:textId="47B3816C" w:rsidR="00FC6A86" w:rsidRPr="001B2B1D" w:rsidRDefault="00475136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bugetul proiectului se va estima în valută națională</w:t>
      </w:r>
      <w:r w:rsidR="008479C4" w:rsidRPr="001B2B1D">
        <w:rPr>
          <w:rFonts w:ascii="Times New Roman" w:hAnsi="Times New Roman"/>
          <w:sz w:val="26"/>
          <w:szCs w:val="26"/>
        </w:rPr>
        <w:t xml:space="preserve">, </w:t>
      </w:r>
      <w:r w:rsidR="008479C4" w:rsidRPr="001B2B1D">
        <w:rPr>
          <w:rFonts w:ascii="Times New Roman" w:hAnsi="Times New Roman"/>
          <w:color w:val="000000"/>
          <w:sz w:val="26"/>
          <w:szCs w:val="26"/>
        </w:rPr>
        <w:t>s</w:t>
      </w:r>
      <w:r w:rsidR="00FD116C" w:rsidRPr="001B2B1D">
        <w:rPr>
          <w:rFonts w:ascii="Times New Roman" w:hAnsi="Times New Roman"/>
          <w:color w:val="000000"/>
          <w:sz w:val="26"/>
          <w:szCs w:val="26"/>
        </w:rPr>
        <w:t xml:space="preserve">uma solicitată nu va depăși </w:t>
      </w:r>
      <w:r w:rsidR="008479C4" w:rsidRPr="001B2B1D">
        <w:rPr>
          <w:rFonts w:ascii="Times New Roman" w:hAnsi="Times New Roman"/>
          <w:color w:val="000000"/>
          <w:sz w:val="26"/>
          <w:szCs w:val="26"/>
        </w:rPr>
        <w:t xml:space="preserve">100.000 </w:t>
      </w:r>
      <w:r w:rsidR="006D750D">
        <w:rPr>
          <w:rFonts w:ascii="Times New Roman" w:hAnsi="Times New Roman"/>
          <w:color w:val="000000"/>
          <w:sz w:val="26"/>
          <w:szCs w:val="26"/>
        </w:rPr>
        <w:t>MDL</w:t>
      </w:r>
      <w:r w:rsidR="00FD116C" w:rsidRPr="001B2B1D">
        <w:rPr>
          <w:rFonts w:ascii="Times New Roman" w:hAnsi="Times New Roman"/>
          <w:color w:val="000000"/>
          <w:sz w:val="26"/>
          <w:szCs w:val="26"/>
        </w:rPr>
        <w:t>.</w:t>
      </w:r>
    </w:p>
    <w:p w14:paraId="083FAC6E" w14:textId="0D21C8A6" w:rsidR="00EC409A" w:rsidRPr="001B2B1D" w:rsidRDefault="00EC409A" w:rsidP="00954671">
      <w:pPr>
        <w:pStyle w:val="ListParagraph"/>
        <w:numPr>
          <w:ilvl w:val="0"/>
          <w:numId w:val="14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iCs/>
          <w:sz w:val="26"/>
          <w:szCs w:val="26"/>
        </w:rPr>
        <w:t>beneficiarii de grant ai apelurilor anterioare pot depune repetat aceleași propuneri de proiect doar dacă demonstrează că acestea rezidă pe activități și rezultate concrete anterior realizate/atinse și nu le repetă.</w:t>
      </w:r>
    </w:p>
    <w:p w14:paraId="1B494AE8" w14:textId="77777777" w:rsidR="00475136" w:rsidRPr="001B2B1D" w:rsidRDefault="00475136" w:rsidP="00C05B2F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2E48DD6C" w14:textId="378B871F" w:rsidR="00872750" w:rsidRPr="001B2B1D" w:rsidRDefault="00FD116C" w:rsidP="00285E91">
      <w:pPr>
        <w:spacing w:after="0" w:line="240" w:lineRule="auto"/>
        <w:ind w:left="284" w:hanging="284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20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 xml:space="preserve">. </w:t>
      </w:r>
      <w:r w:rsidR="00C563FB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Dosarul de concurs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3D2880" w:rsidRPr="001B2B1D">
        <w:rPr>
          <w:rFonts w:ascii="Times New Roman" w:hAnsi="Times New Roman"/>
          <w:color w:val="000000"/>
          <w:sz w:val="26"/>
          <w:szCs w:val="26"/>
          <w:lang w:val="ro-RO"/>
        </w:rPr>
        <w:t>va</w:t>
      </w:r>
      <w:r w:rsidR="00C05B2F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con</w:t>
      </w:r>
      <w:r w:rsidR="001A5294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ine </w:t>
      </w:r>
      <w:r w:rsidR="00C563FB" w:rsidRPr="001B2B1D">
        <w:rPr>
          <w:rFonts w:ascii="Times New Roman" w:hAnsi="Times New Roman"/>
          <w:color w:val="000000"/>
          <w:sz w:val="26"/>
          <w:szCs w:val="26"/>
          <w:lang w:val="ro-RO"/>
        </w:rPr>
        <w:t>următoarele documente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:</w:t>
      </w:r>
    </w:p>
    <w:p w14:paraId="2D39CB62" w14:textId="4CA1E18C" w:rsidR="00A30FD7" w:rsidRPr="001B2B1D" w:rsidRDefault="00872750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Cererea de finanțare (Anexa</w:t>
      </w:r>
      <w:r w:rsidR="00130730" w:rsidRPr="001B2B1D">
        <w:rPr>
          <w:rFonts w:ascii="Times New Roman" w:hAnsi="Times New Roman"/>
          <w:color w:val="000000"/>
          <w:sz w:val="26"/>
          <w:szCs w:val="26"/>
        </w:rPr>
        <w:t xml:space="preserve"> A</w:t>
      </w:r>
      <w:r w:rsidRPr="001B2B1D">
        <w:rPr>
          <w:rFonts w:ascii="Times New Roman" w:hAnsi="Times New Roman"/>
          <w:color w:val="000000"/>
          <w:sz w:val="26"/>
          <w:szCs w:val="26"/>
        </w:rPr>
        <w:t>)</w:t>
      </w:r>
      <w:r w:rsidR="00604238"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41A00384" w14:textId="73BD62D9" w:rsidR="00604238" w:rsidRPr="001B2B1D" w:rsidRDefault="00604238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Planul de acțiuni al proiectului (Anexa</w:t>
      </w:r>
      <w:r w:rsidR="00130730" w:rsidRPr="001B2B1D">
        <w:rPr>
          <w:rFonts w:ascii="Times New Roman" w:hAnsi="Times New Roman"/>
          <w:color w:val="000000"/>
          <w:sz w:val="26"/>
          <w:szCs w:val="26"/>
        </w:rPr>
        <w:t xml:space="preserve"> B</w:t>
      </w:r>
      <w:r w:rsidRPr="001B2B1D">
        <w:rPr>
          <w:rFonts w:ascii="Times New Roman" w:hAnsi="Times New Roman"/>
          <w:color w:val="000000"/>
          <w:sz w:val="26"/>
          <w:szCs w:val="26"/>
        </w:rPr>
        <w:t>)</w:t>
      </w:r>
    </w:p>
    <w:p w14:paraId="33D12B35" w14:textId="5DEEA21D" w:rsidR="00A30FD7" w:rsidRPr="001B2B1D" w:rsidRDefault="00872750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Copii ale actelor de identitate</w:t>
      </w:r>
      <w:r w:rsidR="00604238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Pr="001B2B1D">
        <w:rPr>
          <w:rFonts w:ascii="Times New Roman" w:hAnsi="Times New Roman"/>
          <w:color w:val="000000"/>
          <w:sz w:val="26"/>
          <w:szCs w:val="26"/>
        </w:rPr>
        <w:t>al</w:t>
      </w:r>
      <w:r w:rsidR="00604238" w:rsidRPr="001B2B1D">
        <w:rPr>
          <w:rFonts w:ascii="Times New Roman" w:hAnsi="Times New Roman"/>
          <w:color w:val="000000"/>
          <w:sz w:val="26"/>
          <w:szCs w:val="26"/>
        </w:rPr>
        <w:t>e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reprezentantului legal al </w:t>
      </w:r>
      <w:proofErr w:type="spellStart"/>
      <w:r w:rsidR="0085316F"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sau</w:t>
      </w:r>
      <w:r w:rsidR="0071264E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persoanei împuternicite de acesta </w:t>
      </w:r>
      <w:r w:rsidR="001A5294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>i al coordonatorului de proiect</w:t>
      </w:r>
      <w:r w:rsidR="002243D7" w:rsidRPr="001B2B1D">
        <w:rPr>
          <w:rFonts w:ascii="Times New Roman" w:hAnsi="Times New Roman"/>
          <w:color w:val="000000"/>
          <w:sz w:val="26"/>
          <w:szCs w:val="26"/>
        </w:rPr>
        <w:t xml:space="preserve"> (dacă este altul decât reprezentantul legal al </w:t>
      </w:r>
      <w:proofErr w:type="spellStart"/>
      <w:r w:rsidR="002243D7"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="002243D7" w:rsidRPr="001B2B1D">
        <w:rPr>
          <w:rFonts w:ascii="Times New Roman" w:hAnsi="Times New Roman"/>
          <w:color w:val="000000"/>
          <w:sz w:val="26"/>
          <w:szCs w:val="26"/>
        </w:rPr>
        <w:t>)</w:t>
      </w:r>
      <w:r w:rsidR="000D6DA4" w:rsidRPr="001B2B1D">
        <w:rPr>
          <w:rFonts w:ascii="Times New Roman" w:hAnsi="Times New Roman"/>
          <w:color w:val="000000"/>
          <w:sz w:val="26"/>
          <w:szCs w:val="26"/>
        </w:rPr>
        <w:t xml:space="preserve"> cu mențiunea </w:t>
      </w:r>
      <w:r w:rsidR="00130730" w:rsidRPr="001B2B1D">
        <w:rPr>
          <w:rFonts w:ascii="Times New Roman" w:hAnsi="Times New Roman"/>
          <w:color w:val="000000"/>
          <w:sz w:val="26"/>
          <w:szCs w:val="26"/>
        </w:rPr>
        <w:t>„</w:t>
      </w:r>
      <w:r w:rsidR="000D6DA4" w:rsidRPr="001B2B1D">
        <w:rPr>
          <w:rFonts w:ascii="Times New Roman" w:hAnsi="Times New Roman"/>
          <w:color w:val="000000"/>
          <w:sz w:val="26"/>
          <w:szCs w:val="26"/>
        </w:rPr>
        <w:t>conform cu originalul”</w:t>
      </w:r>
      <w:r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7F4423A2" w14:textId="49FCCDB4" w:rsidR="001467A2" w:rsidRPr="001B2B1D" w:rsidRDefault="001467A2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CV-ul reprezentantului legal al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sau persoanei împuternicite de acesta </w:t>
      </w:r>
      <w:r w:rsidR="001A5294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i al coordonatorului de proiect (dacă este altul decât reprezentantul legal al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>)</w:t>
      </w:r>
      <w:r w:rsidR="00893B57"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5A283597" w14:textId="4C78EE2B" w:rsidR="002753C4" w:rsidRPr="001B2B1D" w:rsidRDefault="002753C4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CV-ul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(</w:t>
      </w:r>
      <w:proofErr w:type="spellStart"/>
      <w:r w:rsidR="002670B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Asociaţiile</w:t>
      </w:r>
      <w:proofErr w:type="spellEnd"/>
      <w:r w:rsidR="002670B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(</w:t>
      </w:r>
      <w:proofErr w:type="spellStart"/>
      <w:r w:rsidR="002670B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organizaţiile</w:t>
      </w:r>
      <w:proofErr w:type="spellEnd"/>
      <w:r w:rsidR="002670B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neguvernamentale), Centre Educaționale</w:t>
      </w:r>
      <w:r w:rsidR="00AD0467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 </w:t>
      </w:r>
      <w:r w:rsidR="002670B2" w:rsidRPr="001B2B1D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din </w:t>
      </w:r>
      <w:r w:rsidR="002670B2" w:rsidRPr="001B2B1D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diaspora Republicii Moldova</w:t>
      </w:r>
      <w:r w:rsidR="002670B2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Pr="001B2B1D">
        <w:rPr>
          <w:rFonts w:ascii="Times New Roman" w:hAnsi="Times New Roman"/>
          <w:color w:val="000000"/>
          <w:sz w:val="26"/>
          <w:szCs w:val="26"/>
        </w:rPr>
        <w:t>)</w:t>
      </w:r>
      <w:r w:rsidR="005F0A1A"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5F1E6A9F" w14:textId="32F15D48" w:rsidR="005F0A1A" w:rsidRPr="001B2B1D" w:rsidRDefault="00872750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Actul constitutiv, statutul</w:t>
      </w:r>
      <w:r w:rsidR="00AA470C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Pr="001B2B1D">
        <w:rPr>
          <w:rFonts w:ascii="Times New Roman" w:hAnsi="Times New Roman"/>
          <w:color w:val="000000"/>
          <w:sz w:val="26"/>
          <w:szCs w:val="26"/>
        </w:rPr>
        <w:t>sau actul de înregistrare, certificatul de înregistrare fiscală, precum și orice alte documente care atestă statutul juridic al solicitantului</w:t>
      </w:r>
      <w:r w:rsidR="00AD0467">
        <w:rPr>
          <w:rFonts w:ascii="Times New Roman" w:hAnsi="Times New Roman"/>
          <w:color w:val="000000"/>
          <w:sz w:val="26"/>
          <w:szCs w:val="26"/>
        </w:rPr>
        <w:t xml:space="preserve"> (</w:t>
      </w:r>
      <w:proofErr w:type="spellStart"/>
      <w:r w:rsidR="00AD0467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="00AD0467">
        <w:rPr>
          <w:rFonts w:ascii="Times New Roman" w:hAnsi="Times New Roman"/>
          <w:color w:val="000000"/>
          <w:sz w:val="26"/>
          <w:szCs w:val="26"/>
        </w:rPr>
        <w:t>)</w:t>
      </w:r>
      <w:r w:rsidRPr="001B2B1D">
        <w:rPr>
          <w:rFonts w:ascii="Times New Roman" w:hAnsi="Times New Roman"/>
          <w:color w:val="000000"/>
          <w:sz w:val="26"/>
          <w:szCs w:val="26"/>
        </w:rPr>
        <w:t>, conform legislației statului de</w:t>
      </w:r>
      <w:r w:rsidR="00AD0467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E80A5B" w:rsidRPr="001B2B1D">
        <w:rPr>
          <w:rFonts w:ascii="Times New Roman" w:hAnsi="Times New Roman"/>
          <w:color w:val="000000"/>
          <w:sz w:val="26"/>
          <w:szCs w:val="26"/>
        </w:rPr>
        <w:t>destinație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(copie </w:t>
      </w:r>
      <w:r w:rsidR="001A5294">
        <w:rPr>
          <w:rFonts w:ascii="Times New Roman" w:hAnsi="Times New Roman"/>
          <w:color w:val="000000"/>
          <w:sz w:val="26"/>
          <w:szCs w:val="26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i traduse în limba română), cu mențiunea </w:t>
      </w:r>
      <w:r w:rsidR="00130730" w:rsidRPr="001B2B1D">
        <w:rPr>
          <w:rFonts w:ascii="Times New Roman" w:hAnsi="Times New Roman"/>
          <w:color w:val="000000"/>
          <w:sz w:val="26"/>
          <w:szCs w:val="26"/>
        </w:rPr>
        <w:t>„</w:t>
      </w:r>
      <w:r w:rsidRPr="001B2B1D">
        <w:rPr>
          <w:rFonts w:ascii="Times New Roman" w:hAnsi="Times New Roman"/>
          <w:color w:val="000000"/>
          <w:sz w:val="26"/>
          <w:szCs w:val="26"/>
        </w:rPr>
        <w:t>conform cu originalul”</w:t>
      </w:r>
      <w:r w:rsidR="005F0A1A"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7CC0DC34" w14:textId="1D3DC0D4" w:rsidR="00A30FD7" w:rsidRPr="001B2B1D" w:rsidRDefault="00872750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Declara</w:t>
      </w:r>
      <w:r w:rsidR="001A5294">
        <w:rPr>
          <w:rFonts w:ascii="Times New Roman" w:hAnsi="Times New Roman"/>
          <w:color w:val="000000"/>
          <w:sz w:val="26"/>
          <w:szCs w:val="26"/>
        </w:rPr>
        <w:t>ț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ia </w:t>
      </w:r>
      <w:r w:rsidR="00825489" w:rsidRPr="001B2B1D">
        <w:rPr>
          <w:rFonts w:ascii="Times New Roman" w:hAnsi="Times New Roman"/>
          <w:color w:val="000000"/>
          <w:sz w:val="26"/>
          <w:szCs w:val="26"/>
        </w:rPr>
        <w:t>pe propria răspundere privind întrunirea condițiilor de elig</w:t>
      </w:r>
      <w:r w:rsidR="00E943E9" w:rsidRPr="001B2B1D">
        <w:rPr>
          <w:rFonts w:ascii="Times New Roman" w:hAnsi="Times New Roman"/>
          <w:color w:val="000000"/>
          <w:sz w:val="26"/>
          <w:szCs w:val="26"/>
        </w:rPr>
        <w:t>i</w:t>
      </w:r>
      <w:r w:rsidR="00825489" w:rsidRPr="001B2B1D">
        <w:rPr>
          <w:rFonts w:ascii="Times New Roman" w:hAnsi="Times New Roman"/>
          <w:color w:val="000000"/>
          <w:sz w:val="26"/>
          <w:szCs w:val="26"/>
        </w:rPr>
        <w:t>bilitate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completată și semnată de către reprezentantul legal al </w:t>
      </w:r>
      <w:proofErr w:type="spellStart"/>
      <w:r w:rsidR="00AA470C"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sau de persoana împuternicită de acesta</w:t>
      </w:r>
      <w:r w:rsidR="00AD3BD7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AD3BD7" w:rsidRPr="001B2B1D">
        <w:rPr>
          <w:rFonts w:ascii="Times New Roman" w:hAnsi="Times New Roman"/>
          <w:i/>
          <w:iCs/>
          <w:color w:val="000000"/>
          <w:sz w:val="26"/>
          <w:szCs w:val="26"/>
        </w:rPr>
        <w:t>(se anexează prezentului Regulament)</w:t>
      </w:r>
      <w:r w:rsidRPr="001B2B1D">
        <w:rPr>
          <w:rFonts w:ascii="Times New Roman" w:hAnsi="Times New Roman"/>
          <w:color w:val="000000"/>
          <w:sz w:val="26"/>
          <w:szCs w:val="26"/>
        </w:rPr>
        <w:t>;</w:t>
      </w:r>
    </w:p>
    <w:p w14:paraId="0C1C3A3F" w14:textId="6F5ABA6D" w:rsidR="00A30FD7" w:rsidRPr="001B2B1D" w:rsidRDefault="00B40273" w:rsidP="00954671">
      <w:pPr>
        <w:pStyle w:val="ListParagraph"/>
        <w:numPr>
          <w:ilvl w:val="0"/>
          <w:numId w:val="13"/>
        </w:numPr>
        <w:spacing w:after="0"/>
        <w:rPr>
          <w:rFonts w:ascii="Times New Roman" w:hAnsi="Times New Roman"/>
          <w:color w:val="000000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>Acordul</w:t>
      </w:r>
      <w:r w:rsidR="00872750" w:rsidRPr="001B2B1D">
        <w:rPr>
          <w:rFonts w:ascii="Times New Roman" w:hAnsi="Times New Roman"/>
          <w:color w:val="000000"/>
          <w:sz w:val="26"/>
          <w:szCs w:val="26"/>
        </w:rPr>
        <w:t xml:space="preserve"> cu privire la prelucrarea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872750" w:rsidRPr="001B2B1D">
        <w:rPr>
          <w:rFonts w:ascii="Times New Roman" w:hAnsi="Times New Roman"/>
          <w:color w:val="000000"/>
          <w:sz w:val="26"/>
          <w:szCs w:val="26"/>
        </w:rPr>
        <w:t>datelor cu caracter personal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completată și semnată de către reprezentantul legal al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</w:rPr>
        <w:t xml:space="preserve"> sau de persoana împuternicită de acesta</w:t>
      </w:r>
      <w:r w:rsidR="00AD3BD7"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  <w:r w:rsidR="00AD3BD7" w:rsidRPr="001B2B1D">
        <w:rPr>
          <w:rFonts w:ascii="Times New Roman" w:hAnsi="Times New Roman"/>
          <w:i/>
          <w:iCs/>
          <w:color w:val="000000"/>
          <w:sz w:val="26"/>
          <w:szCs w:val="26"/>
        </w:rPr>
        <w:t>(se anexează prezentului Regulament)</w:t>
      </w:r>
      <w:r w:rsidR="00AD3BD7" w:rsidRPr="001B2B1D">
        <w:rPr>
          <w:rFonts w:ascii="Times New Roman" w:hAnsi="Times New Roman"/>
          <w:color w:val="000000"/>
          <w:sz w:val="26"/>
          <w:szCs w:val="26"/>
        </w:rPr>
        <w:t>.</w:t>
      </w:r>
    </w:p>
    <w:p w14:paraId="63A9961F" w14:textId="77777777" w:rsidR="00EA5126" w:rsidRPr="001B2B1D" w:rsidRDefault="00EA5126" w:rsidP="00B56CF0">
      <w:pPr>
        <w:spacing w:after="0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1EDBB3CC" w14:textId="18C42AC0" w:rsidR="00487D52" w:rsidRPr="001B2B1D" w:rsidRDefault="00FD116C" w:rsidP="00FD116C">
      <w:pPr>
        <w:spacing w:after="0"/>
        <w:ind w:left="360" w:hanging="360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lastRenderedPageBreak/>
        <w:t xml:space="preserve">21. </w:t>
      </w:r>
      <w:r w:rsidR="002243D7" w:rsidRPr="001B2B1D">
        <w:rPr>
          <w:rFonts w:ascii="Times New Roman" w:hAnsi="Times New Roman"/>
          <w:color w:val="000000"/>
          <w:sz w:val="26"/>
          <w:szCs w:val="26"/>
          <w:lang w:val="ro-RO"/>
        </w:rPr>
        <w:t>Documentele vor fi transmise în format (scan;.pdf)</w:t>
      </w:r>
      <w:r w:rsidR="00EA5126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la </w:t>
      </w:r>
      <w:r w:rsidR="00EA5126" w:rsidRPr="001B2B1D">
        <w:rPr>
          <w:rFonts w:ascii="Times New Roman" w:hAnsi="Times New Roman"/>
          <w:sz w:val="26"/>
          <w:szCs w:val="26"/>
          <w:lang w:val="ro-RO" w:eastAsia="ru-RU"/>
        </w:rPr>
        <w:t xml:space="preserve">adresa </w:t>
      </w:r>
      <w:r w:rsidR="00EA5126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electronică: </w:t>
      </w:r>
      <w:hyperlink r:id="rId70" w:history="1">
        <w:r w:rsidR="00EA5126" w:rsidRPr="001B2B1D">
          <w:rPr>
            <w:rStyle w:val="Hyperlink"/>
            <w:rFonts w:ascii="Times New Roman" w:hAnsi="Times New Roman"/>
            <w:sz w:val="26"/>
            <w:szCs w:val="26"/>
            <w:lang w:val="ro-RO" w:eastAsia="ru-RU"/>
          </w:rPr>
          <w:t>brd@gov.md</w:t>
        </w:r>
      </w:hyperlink>
      <w:r w:rsidR="00EA5126" w:rsidRPr="001B2B1D">
        <w:rPr>
          <w:rStyle w:val="Hyperlink"/>
          <w:rFonts w:ascii="Times New Roman" w:hAnsi="Times New Roman"/>
          <w:sz w:val="26"/>
          <w:szCs w:val="26"/>
          <w:u w:val="none"/>
          <w:lang w:val="ro-RO" w:eastAsia="ru-RU"/>
        </w:rPr>
        <w:t xml:space="preserve"> </w:t>
      </w:r>
      <w:r w:rsidR="00EA5126" w:rsidRPr="001B2B1D">
        <w:rPr>
          <w:rStyle w:val="Hyperlink"/>
          <w:rFonts w:ascii="Times New Roman" w:hAnsi="Times New Roman"/>
          <w:color w:val="auto"/>
          <w:sz w:val="26"/>
          <w:szCs w:val="26"/>
          <w:u w:val="none"/>
          <w:lang w:val="ro-RO" w:eastAsia="ru-RU"/>
        </w:rPr>
        <w:t>cu subiectul: „Aplicație - Program de susținere a acțiunilor</w:t>
      </w:r>
      <w:r w:rsidR="00A20540" w:rsidRPr="001B2B1D">
        <w:rPr>
          <w:rStyle w:val="Hyperlink"/>
          <w:rFonts w:ascii="Times New Roman" w:hAnsi="Times New Roman"/>
          <w:color w:val="auto"/>
          <w:sz w:val="26"/>
          <w:szCs w:val="26"/>
          <w:u w:val="none"/>
          <w:lang w:val="ro-RO" w:eastAsia="ru-RU"/>
        </w:rPr>
        <w:t xml:space="preserve"> culturale și educaționale</w:t>
      </w:r>
      <w:r w:rsidR="00EA5126" w:rsidRPr="001B2B1D">
        <w:rPr>
          <w:rStyle w:val="Hyperlink"/>
          <w:rFonts w:ascii="Times New Roman" w:hAnsi="Times New Roman"/>
          <w:color w:val="auto"/>
          <w:sz w:val="26"/>
          <w:szCs w:val="26"/>
          <w:u w:val="none"/>
          <w:lang w:val="ro-RO" w:eastAsia="ru-RU"/>
        </w:rPr>
        <w:t xml:space="preserve"> în diaspor</w:t>
      </w:r>
      <w:r w:rsidR="00A20540" w:rsidRPr="001B2B1D">
        <w:rPr>
          <w:rStyle w:val="Hyperlink"/>
          <w:rFonts w:ascii="Times New Roman" w:hAnsi="Times New Roman"/>
          <w:color w:val="auto"/>
          <w:sz w:val="26"/>
          <w:szCs w:val="26"/>
          <w:u w:val="none"/>
          <w:lang w:val="ro-RO" w:eastAsia="ru-RU"/>
        </w:rPr>
        <w:t>ă</w:t>
      </w:r>
      <w:r w:rsidR="00EA5126" w:rsidRPr="001B2B1D">
        <w:rPr>
          <w:rStyle w:val="Hyperlink"/>
          <w:rFonts w:ascii="Times New Roman" w:hAnsi="Times New Roman"/>
          <w:color w:val="auto"/>
          <w:sz w:val="26"/>
          <w:szCs w:val="26"/>
          <w:u w:val="none"/>
          <w:lang w:val="ro-RO" w:eastAsia="ru-RU"/>
        </w:rPr>
        <w:t>”</w:t>
      </w:r>
      <w:r w:rsidR="00E80A5B" w:rsidRPr="001B2B1D">
        <w:rPr>
          <w:rStyle w:val="Hyperlink"/>
          <w:rFonts w:ascii="Times New Roman" w:hAnsi="Times New Roman"/>
          <w:color w:val="auto"/>
          <w:sz w:val="26"/>
          <w:szCs w:val="26"/>
          <w:u w:val="none"/>
          <w:lang w:val="ro-RO" w:eastAsia="ru-RU"/>
        </w:rPr>
        <w:t>.</w:t>
      </w:r>
    </w:p>
    <w:p w14:paraId="20F7256C" w14:textId="77777777" w:rsidR="001A5294" w:rsidRDefault="00AB12CC" w:rsidP="00EC409A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2</w:t>
      </w:r>
      <w:r w:rsidR="00FD116C" w:rsidRPr="001B2B1D">
        <w:rPr>
          <w:rFonts w:ascii="Times New Roman" w:hAnsi="Times New Roman"/>
          <w:color w:val="000000"/>
          <w:sz w:val="26"/>
          <w:szCs w:val="26"/>
          <w:lang w:val="ro-RO"/>
        </w:rPr>
        <w:t>2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 Înregistrarea dosarului se efectuează doar </w:t>
      </w:r>
      <w:r w:rsidR="00C563FB" w:rsidRPr="001B2B1D">
        <w:rPr>
          <w:rFonts w:ascii="Times New Roman" w:hAnsi="Times New Roman"/>
          <w:color w:val="000000"/>
          <w:sz w:val="26"/>
          <w:szCs w:val="26"/>
          <w:lang w:val="ro-RO"/>
        </w:rPr>
        <w:t>în cazul în care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acesta </w:t>
      </w:r>
      <w:r w:rsidR="00933456" w:rsidRPr="001B2B1D">
        <w:rPr>
          <w:rFonts w:ascii="Times New Roman" w:hAnsi="Times New Roman"/>
          <w:color w:val="000000"/>
          <w:sz w:val="26"/>
          <w:szCs w:val="26"/>
          <w:lang w:val="ro-RO"/>
        </w:rPr>
        <w:t>este remis în termen</w:t>
      </w:r>
      <w:r w:rsidR="001A5294">
        <w:rPr>
          <w:rFonts w:ascii="Times New Roman" w:hAnsi="Times New Roman"/>
          <w:color w:val="000000"/>
          <w:sz w:val="26"/>
          <w:szCs w:val="26"/>
          <w:lang w:val="ro-RO"/>
        </w:rPr>
        <w:t>, conform</w:t>
      </w:r>
      <w:r w:rsidR="00933456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condițiil</w:t>
      </w:r>
      <w:r w:rsidR="001A5294">
        <w:rPr>
          <w:rFonts w:ascii="Times New Roman" w:hAnsi="Times New Roman"/>
          <w:color w:val="000000"/>
          <w:sz w:val="26"/>
          <w:szCs w:val="26"/>
          <w:lang w:val="ro-RO"/>
        </w:rPr>
        <w:t>or</w:t>
      </w:r>
      <w:r w:rsidR="00933456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stabilite, 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conține toată documentația prevăzută la pct.</w:t>
      </w:r>
      <w:r w:rsidR="00C6575E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FD116C" w:rsidRPr="001B2B1D">
        <w:rPr>
          <w:rFonts w:ascii="Times New Roman" w:hAnsi="Times New Roman"/>
          <w:color w:val="000000"/>
          <w:sz w:val="26"/>
          <w:szCs w:val="26"/>
          <w:lang w:val="ro-RO"/>
        </w:rPr>
        <w:t>20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,</w:t>
      </w:r>
      <w:r w:rsidR="00C6575E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respectând-se calendarul de organizare a concursului. </w:t>
      </w:r>
    </w:p>
    <w:p w14:paraId="1298516B" w14:textId="11F6E297" w:rsidR="00B91D99" w:rsidRPr="001A5294" w:rsidRDefault="001A5294" w:rsidP="001A5294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>
        <w:rPr>
          <w:rFonts w:ascii="Times New Roman" w:hAnsi="Times New Roman"/>
          <w:color w:val="000000"/>
          <w:sz w:val="26"/>
          <w:szCs w:val="26"/>
          <w:lang w:val="ro-RO"/>
        </w:rPr>
        <w:t xml:space="preserve">     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Dosarele incomplete </w:t>
      </w:r>
      <w:r w:rsidR="00AB12CC" w:rsidRPr="001B2B1D">
        <w:rPr>
          <w:rFonts w:ascii="Times New Roman" w:hAnsi="Times New Roman"/>
          <w:iCs/>
          <w:sz w:val="26"/>
          <w:szCs w:val="26"/>
          <w:lang w:val="ro-RO"/>
        </w:rPr>
        <w:t xml:space="preserve">nu vor fi considerate eligibile și nu vor fi </w:t>
      </w:r>
      <w:r w:rsidR="00F8009C" w:rsidRPr="001B2B1D">
        <w:rPr>
          <w:rFonts w:ascii="Times New Roman" w:hAnsi="Times New Roman"/>
          <w:iCs/>
          <w:sz w:val="26"/>
          <w:szCs w:val="26"/>
          <w:lang w:val="ro-RO"/>
        </w:rPr>
        <w:t>evaluate de către c</w:t>
      </w:r>
      <w:r w:rsidR="00E547B2" w:rsidRPr="001B2B1D">
        <w:rPr>
          <w:rFonts w:ascii="Times New Roman" w:hAnsi="Times New Roman"/>
          <w:iCs/>
          <w:sz w:val="26"/>
          <w:szCs w:val="26"/>
          <w:lang w:val="ro-RO"/>
        </w:rPr>
        <w:t>omisie</w:t>
      </w:r>
      <w:r w:rsidR="00AB12CC" w:rsidRPr="001B2B1D">
        <w:rPr>
          <w:rFonts w:ascii="Times New Roman" w:hAnsi="Times New Roman"/>
          <w:iCs/>
          <w:sz w:val="26"/>
          <w:szCs w:val="26"/>
          <w:lang w:val="ro-RO"/>
        </w:rPr>
        <w:t>.</w:t>
      </w:r>
      <w:r w:rsidR="00BF6682" w:rsidRPr="001B2B1D">
        <w:rPr>
          <w:rFonts w:ascii="Times New Roman" w:hAnsi="Times New Roman"/>
          <w:iCs/>
          <w:sz w:val="26"/>
          <w:szCs w:val="26"/>
          <w:lang w:val="ro-RO"/>
        </w:rPr>
        <w:t xml:space="preserve"> </w:t>
      </w:r>
      <w:bookmarkStart w:id="4" w:name="_Hlk441667"/>
    </w:p>
    <w:bookmarkEnd w:id="4"/>
    <w:p w14:paraId="350AE1AE" w14:textId="77777777" w:rsidR="00B91D99" w:rsidRPr="001B2B1D" w:rsidRDefault="00B91D99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7D80A327" w14:textId="1C23D348" w:rsidR="00B91D99" w:rsidRPr="001B2B1D" w:rsidRDefault="00AB12CC">
      <w:pPr>
        <w:spacing w:after="60" w:line="240" w:lineRule="auto"/>
        <w:jc w:val="center"/>
        <w:rPr>
          <w:rFonts w:ascii="Times New Roman" w:hAnsi="Times New Roman"/>
          <w:b/>
          <w:sz w:val="26"/>
          <w:szCs w:val="26"/>
          <w:lang w:val="ro-RO"/>
        </w:rPr>
      </w:pPr>
      <w:proofErr w:type="spellStart"/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Secţiunea</w:t>
      </w:r>
      <w:proofErr w:type="spellEnd"/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4. Procedura</w:t>
      </w:r>
      <w:r w:rsidR="00BC317F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de 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evaluare a dosarelor </w:t>
      </w:r>
    </w:p>
    <w:p w14:paraId="4B00124B" w14:textId="77777777" w:rsidR="00B91D99" w:rsidRPr="001B2B1D" w:rsidRDefault="00B91D99">
      <w:pPr>
        <w:spacing w:after="0" w:line="240" w:lineRule="auto"/>
        <w:jc w:val="center"/>
        <w:rPr>
          <w:rFonts w:ascii="Times New Roman" w:hAnsi="Times New Roman"/>
          <w:b/>
          <w:sz w:val="26"/>
          <w:szCs w:val="26"/>
          <w:lang w:val="ro-RO"/>
        </w:rPr>
      </w:pPr>
    </w:p>
    <w:p w14:paraId="5CCA9C4A" w14:textId="77814E5C" w:rsidR="00B91D99" w:rsidRDefault="00AB12CC">
      <w:pPr>
        <w:spacing w:after="0" w:line="240" w:lineRule="auto"/>
        <w:ind w:left="426" w:hanging="426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2</w:t>
      </w:r>
      <w:r w:rsidR="00F51CF4" w:rsidRPr="001B2B1D">
        <w:rPr>
          <w:rFonts w:ascii="Times New Roman" w:hAnsi="Times New Roman"/>
          <w:sz w:val="26"/>
          <w:szCs w:val="26"/>
          <w:lang w:val="ro-RO"/>
        </w:rPr>
        <w:t>3</w:t>
      </w:r>
      <w:r w:rsidR="00BC317F" w:rsidRPr="001B2B1D">
        <w:rPr>
          <w:rFonts w:ascii="Times New Roman" w:hAnsi="Times New Roman"/>
          <w:sz w:val="26"/>
          <w:szCs w:val="26"/>
          <w:lang w:val="ro-RO"/>
        </w:rPr>
        <w:t xml:space="preserve">. </w:t>
      </w:r>
      <w:r w:rsidR="003D63C4" w:rsidRPr="001B2B1D">
        <w:rPr>
          <w:rFonts w:ascii="Times New Roman" w:hAnsi="Times New Roman"/>
          <w:sz w:val="26"/>
          <w:szCs w:val="26"/>
          <w:lang w:val="ro-RO"/>
        </w:rPr>
        <w:t>E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valuarea dosarelor depuse pentru finanțare în cadrul </w:t>
      </w:r>
      <w:r w:rsidR="00BC15B2" w:rsidRPr="001B2B1D">
        <w:rPr>
          <w:rFonts w:ascii="Times New Roman" w:hAnsi="Times New Roman"/>
          <w:sz w:val="26"/>
          <w:szCs w:val="26"/>
          <w:lang w:val="ro-RO"/>
        </w:rPr>
        <w:t>programului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se efectuează de </w:t>
      </w:r>
      <w:r w:rsidR="00BC15B2" w:rsidRPr="001B2B1D">
        <w:rPr>
          <w:rFonts w:ascii="Times New Roman" w:hAnsi="Times New Roman"/>
          <w:sz w:val="26"/>
          <w:szCs w:val="26"/>
          <w:lang w:val="ro-RO"/>
        </w:rPr>
        <w:t xml:space="preserve">către </w:t>
      </w:r>
      <w:r w:rsidR="00EC409A" w:rsidRPr="001B2B1D">
        <w:rPr>
          <w:rFonts w:ascii="Times New Roman" w:hAnsi="Times New Roman"/>
          <w:sz w:val="26"/>
          <w:szCs w:val="26"/>
          <w:lang w:val="ro-RO"/>
        </w:rPr>
        <w:t>C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omisie. </w:t>
      </w:r>
    </w:p>
    <w:p w14:paraId="36A82073" w14:textId="77777777" w:rsidR="00892043" w:rsidRPr="001B2B1D" w:rsidRDefault="00892043">
      <w:pPr>
        <w:spacing w:after="0" w:line="240" w:lineRule="auto"/>
        <w:ind w:left="426" w:hanging="426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63DAA2F0" w14:textId="67C3AD3A" w:rsidR="00B91D99" w:rsidRPr="001A5294" w:rsidRDefault="00AB12CC">
      <w:pPr>
        <w:shd w:val="clear" w:color="auto" w:fill="FFFFFF"/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2</w:t>
      </w:r>
      <w:r w:rsidR="00F51CF4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4</w:t>
      </w: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</w:t>
      </w:r>
      <w:r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Pentru a asigura transparența și imparțialitatea procedurii de </w:t>
      </w:r>
      <w:r w:rsidR="00026223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evaluare si </w:t>
      </w:r>
      <w:r w:rsidR="00C563FB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>selectare</w:t>
      </w:r>
      <w:r w:rsidR="004E5488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a </w:t>
      </w:r>
      <w:r w:rsidR="00BC15B2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>beneficiarului de grant</w:t>
      </w:r>
      <w:r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, membrii </w:t>
      </w:r>
      <w:r w:rsidR="00BC15B2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>c</w:t>
      </w:r>
      <w:r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omisiei vor </w:t>
      </w:r>
      <w:r w:rsidR="00026223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completa/semna </w:t>
      </w:r>
      <w:r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o Declarație de imparțialitate privind lipsa conflictelor de interes cu </w:t>
      </w:r>
      <w:proofErr w:type="spellStart"/>
      <w:r w:rsidR="00EC409A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>aplicanții</w:t>
      </w:r>
      <w:proofErr w:type="spellEnd"/>
      <w:r w:rsidR="00EC409A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sau reprezentanții legali ai acestora</w:t>
      </w:r>
      <w:r w:rsidR="00930AFB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  <w:r w:rsidR="00930AFB" w:rsidRPr="001A5294">
        <w:rPr>
          <w:rFonts w:ascii="Times New Roman" w:hAnsi="Times New Roman"/>
          <w:color w:val="000000"/>
          <w:sz w:val="26"/>
          <w:szCs w:val="26"/>
          <w:lang w:val="ro-RO"/>
        </w:rPr>
        <w:t>(se anexează prezentului Regulament)</w:t>
      </w:r>
      <w:r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</w:t>
      </w:r>
      <w:r w:rsidR="00EC409A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</w:p>
    <w:p w14:paraId="61CAF3B9" w14:textId="77777777" w:rsidR="00D57091" w:rsidRPr="001B2B1D" w:rsidRDefault="00D57091">
      <w:pPr>
        <w:shd w:val="clear" w:color="auto" w:fill="FFFFFF"/>
        <w:spacing w:after="0" w:line="240" w:lineRule="auto"/>
        <w:ind w:left="426" w:hanging="426"/>
        <w:jc w:val="both"/>
        <w:textAlignment w:val="baseline"/>
        <w:rPr>
          <w:rFonts w:ascii="Times New Roman" w:hAnsi="Times New Roman"/>
          <w:color w:val="000000"/>
          <w:sz w:val="26"/>
          <w:szCs w:val="26"/>
          <w:lang w:val="ro-RO" w:eastAsia="ru-RU"/>
        </w:rPr>
      </w:pPr>
    </w:p>
    <w:p w14:paraId="55A9CC25" w14:textId="578F2266" w:rsidR="00B91D99" w:rsidRPr="001B2B1D" w:rsidRDefault="00AB12CC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2</w:t>
      </w:r>
      <w:r w:rsidR="00F51CF4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5</w:t>
      </w:r>
      <w:r w:rsidR="006121CD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.</w:t>
      </w:r>
      <w:r w:rsidR="003D63C4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D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osarele sunt supuse </w:t>
      </w:r>
      <w:r w:rsidRPr="001B2B1D">
        <w:rPr>
          <w:rFonts w:ascii="Times New Roman" w:hAnsi="Times New Roman"/>
          <w:b/>
          <w:color w:val="000000"/>
          <w:sz w:val="26"/>
          <w:szCs w:val="26"/>
          <w:lang w:val="ro-RO"/>
        </w:rPr>
        <w:t>evaluării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Pr="001B2B1D">
        <w:rPr>
          <w:rFonts w:ascii="Times New Roman" w:hAnsi="Times New Roman"/>
          <w:b/>
          <w:color w:val="000000"/>
          <w:sz w:val="26"/>
          <w:szCs w:val="26"/>
          <w:lang w:val="ro-RO"/>
        </w:rPr>
        <w:t>pe baza următoarelor criterii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:</w:t>
      </w:r>
    </w:p>
    <w:p w14:paraId="6E09840D" w14:textId="3D735D53" w:rsidR="00B91D99" w:rsidRPr="001B2B1D" w:rsidRDefault="00790BD7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Relevanța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proiectului conform </w:t>
      </w:r>
      <w:r w:rsidR="00F8009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scopului și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obiectivelor </w:t>
      </w:r>
      <w:r w:rsidR="00C05CA9" w:rsidRPr="001B2B1D">
        <w:rPr>
          <w:rFonts w:ascii="Times New Roman" w:hAnsi="Times New Roman"/>
          <w:color w:val="000000"/>
          <w:sz w:val="26"/>
          <w:szCs w:val="26"/>
          <w:lang w:val="ro-RO"/>
        </w:rPr>
        <w:t>programului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; </w:t>
      </w:r>
    </w:p>
    <w:p w14:paraId="0A7949B2" w14:textId="3194FA58" w:rsidR="00F8009C" w:rsidRPr="001B2B1D" w:rsidRDefault="00F8009C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Experiența de implementare a proiectelor; </w:t>
      </w:r>
    </w:p>
    <w:p w14:paraId="3B54C016" w14:textId="5D3B912E" w:rsidR="00B375C3" w:rsidRPr="001B2B1D" w:rsidRDefault="00B375C3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Oportunitatea proiectului în raport cu nevoile comunității din diasporă;</w:t>
      </w:r>
    </w:p>
    <w:p w14:paraId="513D7357" w14:textId="4B365630" w:rsidR="00B375C3" w:rsidRPr="001B2B1D" w:rsidRDefault="00B375C3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Rolul proiectului pentru consolidarea legăturii dintre Republica Moldova și comunitatea din diasporă;</w:t>
      </w:r>
    </w:p>
    <w:p w14:paraId="0CA28470" w14:textId="34A532B4" w:rsidR="00B91D99" w:rsidRPr="001B2B1D" w:rsidRDefault="00CD0477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Obiective clar definite, specifice, măsurabile, abordabile, realiste </w:t>
      </w:r>
      <w:r w:rsidR="001A5294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i încadrabile în timp – SMART; </w:t>
      </w:r>
    </w:p>
    <w:p w14:paraId="39A70333" w14:textId="7EF092F9" w:rsidR="00C05CA9" w:rsidRPr="001B2B1D" w:rsidRDefault="00AB12CC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Definirea clară a </w:t>
      </w:r>
      <w:r w:rsidR="00B375C3" w:rsidRPr="001B2B1D">
        <w:rPr>
          <w:rFonts w:ascii="Times New Roman" w:hAnsi="Times New Roman"/>
          <w:color w:val="000000"/>
          <w:sz w:val="26"/>
          <w:szCs w:val="26"/>
          <w:lang w:val="ro-RO"/>
        </w:rPr>
        <w:t>participanților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/beneficiarilor proiectului; </w:t>
      </w:r>
    </w:p>
    <w:p w14:paraId="729E3011" w14:textId="7C6F073D" w:rsidR="00C05CA9" w:rsidRPr="001B2B1D" w:rsidRDefault="00B56CF0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Interdependența</w:t>
      </w:r>
      <w:r w:rsidR="00C05CA9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dintre scop, obiective, </w:t>
      </w:r>
      <w:r w:rsidR="00EC1E6D" w:rsidRPr="001B2B1D">
        <w:rPr>
          <w:rFonts w:ascii="Times New Roman" w:hAnsi="Times New Roman"/>
          <w:color w:val="000000"/>
          <w:sz w:val="26"/>
          <w:szCs w:val="26"/>
          <w:lang w:val="ro-RO"/>
        </w:rPr>
        <w:t>activități</w:t>
      </w:r>
      <w:r w:rsidR="00C05CA9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, rezultate </w:t>
      </w:r>
      <w:r w:rsidR="001A5294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="00C05CA9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i indicatori; </w:t>
      </w:r>
    </w:p>
    <w:p w14:paraId="293CE237" w14:textId="0C38BF2C" w:rsidR="00C05CA9" w:rsidRPr="001B2B1D" w:rsidRDefault="00C05CA9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Consistența acțiunilor de promovare; </w:t>
      </w:r>
    </w:p>
    <w:p w14:paraId="780ABA25" w14:textId="2B095B47" w:rsidR="00B375C3" w:rsidRPr="001B2B1D" w:rsidRDefault="00B375C3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Impactul și sustenabilitatea rezultatelor proiectului implementat;</w:t>
      </w:r>
    </w:p>
    <w:p w14:paraId="502D9F7B" w14:textId="1FA196DD" w:rsidR="002A5CD3" w:rsidRPr="001B2B1D" w:rsidRDefault="00AB12CC" w:rsidP="00954671">
      <w:pPr>
        <w:numPr>
          <w:ilvl w:val="0"/>
          <w:numId w:val="8"/>
        </w:num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Calitatea mecanismului de monitorizare </w:t>
      </w:r>
      <w:r w:rsidR="001A5294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i evaluare a rezultatelor scontate;</w:t>
      </w:r>
      <w:r w:rsidR="00C05CA9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</w:p>
    <w:p w14:paraId="67FC4B7E" w14:textId="41610D91" w:rsidR="00B375C3" w:rsidRPr="001B2B1D" w:rsidRDefault="00F8009C" w:rsidP="00954671">
      <w:pPr>
        <w:pStyle w:val="ListParagraph"/>
        <w:numPr>
          <w:ilvl w:val="0"/>
          <w:numId w:val="8"/>
        </w:numPr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color w:val="000000"/>
          <w:sz w:val="26"/>
          <w:szCs w:val="26"/>
        </w:rPr>
        <w:t xml:space="preserve">Bugetul este estimat realist în concordanță cu </w:t>
      </w:r>
      <w:r w:rsidR="00EC1E6D" w:rsidRPr="001B2B1D">
        <w:rPr>
          <w:rFonts w:ascii="Times New Roman" w:hAnsi="Times New Roman"/>
          <w:color w:val="000000"/>
          <w:sz w:val="26"/>
          <w:szCs w:val="26"/>
        </w:rPr>
        <w:t>activitățile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planificate</w:t>
      </w:r>
      <w:r w:rsidR="00EC1E6D" w:rsidRPr="001B2B1D">
        <w:rPr>
          <w:rFonts w:ascii="Times New Roman" w:hAnsi="Times New Roman"/>
          <w:color w:val="000000"/>
          <w:sz w:val="26"/>
          <w:szCs w:val="26"/>
        </w:rPr>
        <w:t>.</w:t>
      </w:r>
      <w:r w:rsidRPr="001B2B1D">
        <w:rPr>
          <w:rFonts w:ascii="Times New Roman" w:hAnsi="Times New Roman"/>
          <w:color w:val="000000"/>
          <w:sz w:val="26"/>
          <w:szCs w:val="26"/>
        </w:rPr>
        <w:t xml:space="preserve"> </w:t>
      </w:r>
    </w:p>
    <w:p w14:paraId="070B8BA9" w14:textId="0E2FDA94" w:rsidR="00A1207F" w:rsidRPr="001A5294" w:rsidRDefault="00FE37CA" w:rsidP="00FE37CA">
      <w:pPr>
        <w:ind w:left="360" w:hanging="360"/>
        <w:jc w:val="both"/>
        <w:rPr>
          <w:rFonts w:ascii="Times New Roman" w:hAnsi="Times New Roman"/>
          <w:sz w:val="26"/>
          <w:szCs w:val="26"/>
          <w:lang w:val="ro-RO"/>
        </w:rPr>
      </w:pPr>
      <w:r w:rsidRPr="001A5294">
        <w:rPr>
          <w:rFonts w:ascii="Times New Roman" w:hAnsi="Times New Roman"/>
          <w:sz w:val="26"/>
          <w:szCs w:val="26"/>
          <w:lang w:val="ro-RO"/>
        </w:rPr>
        <w:t xml:space="preserve">26. </w:t>
      </w:r>
      <w:r w:rsidR="00A1207F" w:rsidRPr="001A5294">
        <w:rPr>
          <w:rFonts w:ascii="Times New Roman" w:hAnsi="Times New Roman"/>
          <w:sz w:val="26"/>
          <w:szCs w:val="26"/>
          <w:lang w:val="ro-RO"/>
        </w:rPr>
        <w:t xml:space="preserve">Fiecare membru al </w:t>
      </w:r>
      <w:r w:rsidR="001A5294" w:rsidRPr="001A5294">
        <w:rPr>
          <w:rFonts w:ascii="Times New Roman" w:hAnsi="Times New Roman"/>
          <w:sz w:val="26"/>
          <w:szCs w:val="26"/>
          <w:lang w:val="ro-RO"/>
        </w:rPr>
        <w:t>C</w:t>
      </w:r>
      <w:r w:rsidR="00A1207F" w:rsidRPr="001A5294">
        <w:rPr>
          <w:rFonts w:ascii="Times New Roman" w:hAnsi="Times New Roman"/>
          <w:sz w:val="26"/>
          <w:szCs w:val="26"/>
          <w:lang w:val="ro-RO"/>
        </w:rPr>
        <w:t xml:space="preserve">omisiei evaluează aplicațiile de proiect completând fișa de evaluare </w:t>
      </w:r>
      <w:r w:rsidR="00A1207F" w:rsidRPr="001A5294">
        <w:rPr>
          <w:rFonts w:ascii="Times New Roman" w:hAnsi="Times New Roman"/>
          <w:i/>
          <w:sz w:val="26"/>
          <w:szCs w:val="26"/>
          <w:lang w:val="ro-RO"/>
        </w:rPr>
        <w:t>(se anexează prezentului Regulament)</w:t>
      </w:r>
      <w:r w:rsidR="00A1207F" w:rsidRPr="001A5294">
        <w:rPr>
          <w:rFonts w:ascii="Times New Roman" w:hAnsi="Times New Roman"/>
          <w:sz w:val="26"/>
          <w:szCs w:val="26"/>
          <w:lang w:val="ro-RO"/>
        </w:rPr>
        <w:t>.</w:t>
      </w:r>
    </w:p>
    <w:p w14:paraId="7EC1429D" w14:textId="405BB254" w:rsidR="00A1207F" w:rsidRPr="001A5294" w:rsidRDefault="00A1207F" w:rsidP="00FE37CA">
      <w:pPr>
        <w:ind w:left="360"/>
        <w:jc w:val="both"/>
        <w:rPr>
          <w:rFonts w:ascii="Times New Roman" w:hAnsi="Times New Roman"/>
          <w:sz w:val="26"/>
          <w:szCs w:val="26"/>
          <w:lang w:val="ro-RO"/>
        </w:rPr>
      </w:pPr>
      <w:r w:rsidRPr="001A5294">
        <w:rPr>
          <w:rFonts w:ascii="Times New Roman" w:hAnsi="Times New Roman"/>
          <w:sz w:val="26"/>
          <w:szCs w:val="26"/>
          <w:lang w:val="ro-RO"/>
        </w:rPr>
        <w:t xml:space="preserve">Punctajul total acumulat de fiecare proiect reprezintă media aritmetică a punctajelor acordate de către </w:t>
      </w:r>
      <w:r w:rsidR="006C3359" w:rsidRPr="001A5294">
        <w:rPr>
          <w:rFonts w:ascii="Times New Roman" w:hAnsi="Times New Roman"/>
          <w:sz w:val="26"/>
          <w:szCs w:val="26"/>
          <w:lang w:val="ro-RO"/>
        </w:rPr>
        <w:t xml:space="preserve">toți </w:t>
      </w:r>
      <w:r w:rsidRPr="001A5294">
        <w:rPr>
          <w:rFonts w:ascii="Times New Roman" w:hAnsi="Times New Roman"/>
          <w:sz w:val="26"/>
          <w:szCs w:val="26"/>
          <w:lang w:val="ro-RO"/>
        </w:rPr>
        <w:t xml:space="preserve">membrii </w:t>
      </w:r>
      <w:r w:rsidR="001A5294" w:rsidRPr="001A5294">
        <w:rPr>
          <w:rFonts w:ascii="Times New Roman" w:hAnsi="Times New Roman"/>
          <w:sz w:val="26"/>
          <w:szCs w:val="26"/>
          <w:lang w:val="ro-RO"/>
        </w:rPr>
        <w:t>C</w:t>
      </w:r>
      <w:r w:rsidRPr="001A5294">
        <w:rPr>
          <w:rFonts w:ascii="Times New Roman" w:hAnsi="Times New Roman"/>
          <w:sz w:val="26"/>
          <w:szCs w:val="26"/>
          <w:lang w:val="ro-RO"/>
        </w:rPr>
        <w:t>omisiei.</w:t>
      </w:r>
    </w:p>
    <w:p w14:paraId="37F938C5" w14:textId="3D91A893" w:rsidR="0010441B" w:rsidRPr="001B2B1D" w:rsidRDefault="0010441B" w:rsidP="00FE37CA">
      <w:pPr>
        <w:ind w:left="360"/>
        <w:jc w:val="both"/>
        <w:rPr>
          <w:rFonts w:ascii="Times New Roman" w:hAnsi="Times New Roman"/>
          <w:sz w:val="26"/>
          <w:szCs w:val="26"/>
          <w:lang w:val="ro-RO"/>
        </w:rPr>
      </w:pPr>
      <w:r w:rsidRPr="001A5294">
        <w:rPr>
          <w:rFonts w:ascii="Times New Roman" w:hAnsi="Times New Roman"/>
          <w:sz w:val="26"/>
          <w:szCs w:val="26"/>
          <w:lang w:val="ro-RO"/>
        </w:rPr>
        <w:t>Proiectele sunt selectate în ordine descrescătoare punctajului acumulat, în limitele numărului de granturi disponibile pentru anul în curs.</w:t>
      </w:r>
    </w:p>
    <w:p w14:paraId="1F163280" w14:textId="53382BCD" w:rsidR="002A1A8C" w:rsidRPr="001B2B1D" w:rsidRDefault="002A1A8C" w:rsidP="00B56CF0">
      <w:pPr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</w:p>
    <w:p w14:paraId="617A4262" w14:textId="0E9130C6" w:rsidR="00B91D99" w:rsidRPr="001A5294" w:rsidRDefault="00AB12CC">
      <w:pPr>
        <w:spacing w:after="6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2</w:t>
      </w:r>
      <w:r w:rsidR="006121CD" w:rsidRPr="001B2B1D">
        <w:rPr>
          <w:rFonts w:ascii="Times New Roman" w:hAnsi="Times New Roman"/>
          <w:sz w:val="26"/>
          <w:szCs w:val="26"/>
          <w:lang w:val="ro-RO"/>
        </w:rPr>
        <w:t>7.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bookmarkStart w:id="5" w:name="_Hlk4745316"/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Lista finală a proiectelor selectate pentru finanțare 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se publică pe site-ul </w:t>
      </w:r>
      <w:r w:rsidR="001B2B1D" w:rsidRPr="001B2B1D">
        <w:rPr>
          <w:rFonts w:ascii="Times New Roman" w:hAnsi="Times New Roman"/>
          <w:color w:val="000000"/>
          <w:sz w:val="26"/>
          <w:szCs w:val="26"/>
          <w:lang w:val="ro-RO"/>
        </w:rPr>
        <w:t>BRD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, în termen de 30 zile de la data expirării termenului pentru depunerea dosarelor pentru concurs.</w:t>
      </w: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Adițional,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aplicanții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vor fi informați despre rezultate</w:t>
      </w:r>
      <w:r w:rsid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>le concursului</w:t>
      </w: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  <w:r w:rsidR="0011329A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la adresa </w:t>
      </w:r>
      <w:r w:rsidR="00287664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electronică, indicată  în </w:t>
      </w:r>
      <w:r w:rsidR="0011329A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dosarul </w:t>
      </w:r>
      <w:r w:rsidR="00BF6682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de </w:t>
      </w:r>
      <w:r w:rsidR="00BF6682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>concurs</w:t>
      </w:r>
      <w:r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 </w:t>
      </w:r>
      <w:r w:rsidR="00287664" w:rsidRPr="001A5294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</w:p>
    <w:p w14:paraId="1A3BD385" w14:textId="260DF803" w:rsidR="00233BDA" w:rsidRPr="00B47404" w:rsidRDefault="00233BDA">
      <w:pPr>
        <w:spacing w:after="6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A5294">
        <w:rPr>
          <w:rFonts w:ascii="Times New Roman" w:hAnsi="Times New Roman"/>
          <w:color w:val="000000"/>
          <w:sz w:val="26"/>
          <w:szCs w:val="26"/>
          <w:lang w:val="ro-RO"/>
        </w:rPr>
        <w:lastRenderedPageBreak/>
        <w:t>28. Beneficiarii</w:t>
      </w:r>
      <w:r w:rsidR="00986161" w:rsidRPr="001A5294">
        <w:rPr>
          <w:rFonts w:ascii="Times New Roman" w:hAnsi="Times New Roman"/>
          <w:color w:val="000000"/>
          <w:sz w:val="26"/>
          <w:szCs w:val="26"/>
          <w:lang w:val="ro-RO"/>
        </w:rPr>
        <w:t xml:space="preserve"> de grant</w:t>
      </w:r>
      <w:r w:rsidR="00C204DF" w:rsidRPr="001A5294">
        <w:rPr>
          <w:rFonts w:ascii="Times New Roman" w:hAnsi="Times New Roman"/>
          <w:color w:val="000000"/>
          <w:sz w:val="26"/>
          <w:szCs w:val="26"/>
          <w:lang w:val="ro-RO"/>
        </w:rPr>
        <w:t>uri</w:t>
      </w:r>
      <w:r w:rsidR="00986161" w:rsidRPr="001A5294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bookmarkStart w:id="6" w:name="_Hlk95814123"/>
      <w:r w:rsidR="00986161" w:rsidRPr="001A5294">
        <w:rPr>
          <w:rFonts w:ascii="Times New Roman" w:hAnsi="Times New Roman"/>
          <w:color w:val="000000"/>
          <w:sz w:val="26"/>
          <w:szCs w:val="26"/>
          <w:lang w:val="ro-RO"/>
        </w:rPr>
        <w:t xml:space="preserve">(reprezentantul legal al </w:t>
      </w:r>
      <w:proofErr w:type="spellStart"/>
      <w:r w:rsidR="00986161" w:rsidRPr="001A5294">
        <w:rPr>
          <w:rFonts w:ascii="Times New Roman" w:hAnsi="Times New Roman"/>
          <w:color w:val="000000"/>
          <w:sz w:val="26"/>
          <w:szCs w:val="26"/>
          <w:lang w:val="ro-RO"/>
        </w:rPr>
        <w:t>aplicantului</w:t>
      </w:r>
      <w:proofErr w:type="spellEnd"/>
      <w:r w:rsidR="00986161" w:rsidRPr="001A5294">
        <w:rPr>
          <w:rFonts w:ascii="Times New Roman" w:hAnsi="Times New Roman"/>
          <w:color w:val="000000"/>
          <w:sz w:val="26"/>
          <w:szCs w:val="26"/>
          <w:lang w:val="ro-RO"/>
        </w:rPr>
        <w:t xml:space="preserve"> sau persoana împuternici</w:t>
      </w:r>
      <w:r w:rsidR="00C204DF" w:rsidRPr="001A5294">
        <w:rPr>
          <w:rFonts w:ascii="Times New Roman" w:hAnsi="Times New Roman"/>
          <w:color w:val="000000"/>
          <w:sz w:val="26"/>
          <w:szCs w:val="26"/>
          <w:lang w:val="ro-RO"/>
        </w:rPr>
        <w:t>tă</w:t>
      </w:r>
      <w:r w:rsidR="00E31215" w:rsidRPr="001A5294">
        <w:rPr>
          <w:rFonts w:ascii="Times New Roman" w:hAnsi="Times New Roman"/>
          <w:color w:val="000000"/>
          <w:sz w:val="26"/>
          <w:szCs w:val="26"/>
          <w:lang w:val="ro-RO"/>
        </w:rPr>
        <w:t>)</w:t>
      </w:r>
      <w:r w:rsidR="00986161" w:rsidRPr="001A5294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bookmarkEnd w:id="6"/>
      <w:r w:rsidRPr="00D44B1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vor prezenta Cancelariei de Stat, în termen de 15 zile după anunțarea rezultatelor concursului, copia certificatului privind deținerea unui cont bancar în Republica Moldova de către acesta </w:t>
      </w:r>
      <w:r w:rsidRPr="00B47404">
        <w:rPr>
          <w:rFonts w:ascii="Times New Roman" w:hAnsi="Times New Roman"/>
          <w:color w:val="000000"/>
          <w:sz w:val="26"/>
          <w:szCs w:val="26"/>
          <w:lang w:val="ro-RO"/>
        </w:rPr>
        <w:t>sau de către reprezentantul prin procură.</w:t>
      </w:r>
    </w:p>
    <w:p w14:paraId="29D3542D" w14:textId="74260163" w:rsidR="00360471" w:rsidRPr="001B2B1D" w:rsidRDefault="003D2880" w:rsidP="00DD5962">
      <w:pPr>
        <w:spacing w:before="240" w:after="0" w:line="240" w:lineRule="auto"/>
        <w:ind w:left="450" w:hanging="450"/>
        <w:jc w:val="both"/>
        <w:rPr>
          <w:rFonts w:ascii="Times New Roman" w:hAnsi="Times New Roman"/>
          <w:bCs/>
          <w:color w:val="000000"/>
          <w:sz w:val="26"/>
          <w:szCs w:val="26"/>
          <w:lang w:val="ro-RO"/>
        </w:rPr>
      </w:pPr>
      <w:r w:rsidRPr="00B47404">
        <w:rPr>
          <w:rFonts w:ascii="Times New Roman" w:hAnsi="Times New Roman"/>
          <w:color w:val="000000"/>
          <w:sz w:val="26"/>
          <w:szCs w:val="26"/>
          <w:lang w:val="ro-RO"/>
        </w:rPr>
        <w:t>2</w:t>
      </w:r>
      <w:r w:rsidR="00233BDA" w:rsidRPr="00B47404">
        <w:rPr>
          <w:rFonts w:ascii="Times New Roman" w:hAnsi="Times New Roman"/>
          <w:color w:val="000000"/>
          <w:sz w:val="26"/>
          <w:szCs w:val="26"/>
          <w:lang w:val="ro-RO"/>
        </w:rPr>
        <w:t>9</w:t>
      </w:r>
      <w:r w:rsidRPr="00B47404">
        <w:rPr>
          <w:rFonts w:ascii="Times New Roman" w:hAnsi="Times New Roman"/>
          <w:color w:val="000000"/>
          <w:sz w:val="26"/>
          <w:szCs w:val="26"/>
          <w:lang w:val="ro-RO"/>
        </w:rPr>
        <w:t xml:space="preserve">. </w:t>
      </w:r>
      <w:r w:rsidR="0011329A" w:rsidRPr="00B47404">
        <w:rPr>
          <w:rFonts w:ascii="Times New Roman" w:hAnsi="Times New Roman"/>
          <w:color w:val="000000"/>
          <w:sz w:val="26"/>
          <w:szCs w:val="26"/>
          <w:lang w:val="ro-RO"/>
        </w:rPr>
        <w:t>Biroul re</w:t>
      </w:r>
      <w:r w:rsidR="0011329A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>lații cu diaspora</w:t>
      </w:r>
      <w:r w:rsidR="00B56CF0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 </w:t>
      </w:r>
      <w:r w:rsidR="00360471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va asigura desfășurarea </w:t>
      </w:r>
      <w:r w:rsidR="0084086E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unei sesiuni de </w:t>
      </w:r>
      <w:r w:rsidR="00026223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>informare/</w:t>
      </w:r>
      <w:r w:rsidR="0084086E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>consultații</w:t>
      </w:r>
      <w:r w:rsidR="00360471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 online pentru b</w:t>
      </w:r>
      <w:r w:rsidR="00650A3B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eneficiarii de granturi </w:t>
      </w:r>
      <w:r w:rsidR="00360471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selectați de </w:t>
      </w:r>
      <w:r w:rsidR="00892043">
        <w:rPr>
          <w:rFonts w:ascii="Times New Roman" w:hAnsi="Times New Roman"/>
          <w:bCs/>
          <w:color w:val="000000"/>
          <w:sz w:val="26"/>
          <w:szCs w:val="26"/>
          <w:lang w:val="ro-RO"/>
        </w:rPr>
        <w:t>C</w:t>
      </w:r>
      <w:r w:rsidR="008E2CE4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>omisie</w:t>
      </w:r>
      <w:r w:rsidR="00360471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. </w:t>
      </w:r>
      <w:r w:rsidR="0084086E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 </w:t>
      </w:r>
    </w:p>
    <w:p w14:paraId="206811E3" w14:textId="77777777" w:rsidR="00360471" w:rsidRPr="001B2B1D" w:rsidRDefault="00360471">
      <w:pPr>
        <w:spacing w:after="6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</w:p>
    <w:bookmarkEnd w:id="5"/>
    <w:p w14:paraId="2A518D2F" w14:textId="6679CA3A" w:rsidR="00B91D99" w:rsidRPr="001B2B1D" w:rsidRDefault="00C204DF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30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</w:t>
      </w:r>
      <w:proofErr w:type="spellStart"/>
      <w:r w:rsidR="00AB12CC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Aplicanții</w:t>
      </w:r>
      <w:proofErr w:type="spellEnd"/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11329A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care nu au fost selectați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au dreptul să formuleze </w:t>
      </w:r>
      <w:r w:rsidR="004D2889" w:rsidRPr="001B2B1D">
        <w:rPr>
          <w:rFonts w:ascii="Times New Roman" w:hAnsi="Times New Roman"/>
          <w:color w:val="000000"/>
          <w:sz w:val="26"/>
          <w:szCs w:val="26"/>
          <w:lang w:val="ro-RO"/>
        </w:rPr>
        <w:t>contestații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în conformitate cu prevederile din </w:t>
      </w:r>
      <w:r w:rsidR="000D6DA4" w:rsidRPr="001B2B1D">
        <w:rPr>
          <w:rFonts w:ascii="Times New Roman" w:hAnsi="Times New Roman"/>
          <w:color w:val="000000"/>
          <w:sz w:val="26"/>
          <w:szCs w:val="26"/>
          <w:lang w:val="ro-RO"/>
        </w:rPr>
        <w:t>Codul administrativ al Republicii Moldova (nr.</w:t>
      </w:r>
      <w:r w:rsidR="00CA2517" w:rsidRPr="001B2B1D">
        <w:rPr>
          <w:rFonts w:ascii="Times New Roman" w:hAnsi="Times New Roman"/>
          <w:color w:val="000000"/>
          <w:sz w:val="26"/>
          <w:szCs w:val="26"/>
          <w:lang w:val="ro-RO"/>
        </w:rPr>
        <w:t>116/2018)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, în termen legal de 30 zile</w:t>
      </w:r>
      <w:r w:rsidR="00026223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de la data anun</w:t>
      </w:r>
      <w:r w:rsidR="00706711" w:rsidRPr="001B2B1D">
        <w:rPr>
          <w:rFonts w:ascii="Times New Roman" w:hAnsi="Times New Roman"/>
          <w:color w:val="000000"/>
          <w:sz w:val="26"/>
          <w:szCs w:val="26"/>
          <w:lang w:val="ro-RO"/>
        </w:rPr>
        <w:t>ță</w:t>
      </w:r>
      <w:r w:rsidR="00026223" w:rsidRPr="001B2B1D">
        <w:rPr>
          <w:rFonts w:ascii="Times New Roman" w:hAnsi="Times New Roman"/>
          <w:color w:val="000000"/>
          <w:sz w:val="26"/>
          <w:szCs w:val="26"/>
          <w:lang w:val="ro-RO"/>
        </w:rPr>
        <w:t>rii/public</w:t>
      </w:r>
      <w:r w:rsidR="00706711" w:rsidRPr="001B2B1D">
        <w:rPr>
          <w:rFonts w:ascii="Times New Roman" w:hAnsi="Times New Roman"/>
          <w:color w:val="000000"/>
          <w:sz w:val="26"/>
          <w:szCs w:val="26"/>
          <w:lang w:val="ro-RO"/>
        </w:rPr>
        <w:t>ă</w:t>
      </w:r>
      <w:r w:rsidR="00026223" w:rsidRPr="001B2B1D">
        <w:rPr>
          <w:rFonts w:ascii="Times New Roman" w:hAnsi="Times New Roman"/>
          <w:color w:val="000000"/>
          <w:sz w:val="26"/>
          <w:szCs w:val="26"/>
          <w:lang w:val="ro-RO"/>
        </w:rPr>
        <w:t>rii rezultatelor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.</w:t>
      </w:r>
    </w:p>
    <w:p w14:paraId="15A206EA" w14:textId="77777777" w:rsidR="00B91D99" w:rsidRPr="001B2B1D" w:rsidRDefault="00B91D99">
      <w:pPr>
        <w:spacing w:after="0" w:line="240" w:lineRule="auto"/>
        <w:jc w:val="both"/>
        <w:rPr>
          <w:rFonts w:ascii="Times New Roman" w:hAnsi="Times New Roman"/>
          <w:b/>
          <w:sz w:val="26"/>
          <w:szCs w:val="26"/>
          <w:lang w:val="ro-RO"/>
        </w:rPr>
      </w:pPr>
    </w:p>
    <w:p w14:paraId="03EFF363" w14:textId="13A4E019" w:rsidR="00B91D99" w:rsidRPr="001B2B1D" w:rsidRDefault="00AB12CC">
      <w:pPr>
        <w:spacing w:after="0" w:line="240" w:lineRule="auto"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Capitolul III. Implementarea proiectelor </w:t>
      </w:r>
      <w:r w:rsidR="0011329A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selectate 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br/>
        <w:t>Sec</w:t>
      </w:r>
      <w:r w:rsid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iunea 1. Încheierea contractului de </w:t>
      </w:r>
      <w:r w:rsidR="00DC40E7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grant </w:t>
      </w:r>
    </w:p>
    <w:p w14:paraId="2758CF2B" w14:textId="77777777" w:rsidR="00B91D99" w:rsidRPr="001B2B1D" w:rsidRDefault="00B91D99">
      <w:pPr>
        <w:spacing w:after="0" w:line="240" w:lineRule="auto"/>
        <w:jc w:val="center"/>
        <w:rPr>
          <w:rFonts w:ascii="Times New Roman" w:hAnsi="Times New Roman"/>
          <w:b/>
          <w:sz w:val="26"/>
          <w:szCs w:val="26"/>
          <w:lang w:val="ro-RO"/>
        </w:rPr>
      </w:pPr>
    </w:p>
    <w:p w14:paraId="151072ED" w14:textId="694FF227" w:rsidR="00B91D99" w:rsidRPr="001B2B1D" w:rsidRDefault="003D2880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="00E31215" w:rsidRPr="001B2B1D">
        <w:rPr>
          <w:rFonts w:ascii="Times New Roman" w:hAnsi="Times New Roman"/>
          <w:color w:val="000000"/>
          <w:sz w:val="26"/>
          <w:szCs w:val="26"/>
          <w:lang w:val="ro-RO"/>
        </w:rPr>
        <w:t>1</w:t>
      </w:r>
      <w:r w:rsidR="00121870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Finanțarea proiectelor selectate se efectuează în baza unui contract de grant.</w:t>
      </w:r>
    </w:p>
    <w:p w14:paraId="63DC05E2" w14:textId="281D7B23" w:rsidR="00121870" w:rsidRPr="001B2B1D" w:rsidRDefault="00AB12CC" w:rsidP="00121870">
      <w:pPr>
        <w:spacing w:before="240"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="00E31215" w:rsidRPr="001B2B1D">
        <w:rPr>
          <w:rFonts w:ascii="Times New Roman" w:hAnsi="Times New Roman"/>
          <w:color w:val="000000"/>
          <w:sz w:val="26"/>
          <w:szCs w:val="26"/>
          <w:lang w:val="ro-RO"/>
        </w:rPr>
        <w:t>2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 Contractul </w:t>
      </w:r>
      <w:r w:rsidR="00C563FB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de grant 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se încheie între Cancelaria de Stat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şi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872337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câștigătorul concursului </w:t>
      </w:r>
      <w:r w:rsidR="00806AED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(reprezentantul legal al </w:t>
      </w:r>
      <w:proofErr w:type="spellStart"/>
      <w:r w:rsidR="00806AED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>aplicantului</w:t>
      </w:r>
      <w:proofErr w:type="spellEnd"/>
      <w:r w:rsidR="00806AED" w:rsidRPr="001B2B1D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 sau persoana împuternicită) </w:t>
      </w:r>
      <w:r w:rsidR="00806AED" w:rsidRPr="001B2B1D">
        <w:rPr>
          <w:rFonts w:ascii="Times New Roman" w:hAnsi="Times New Roman"/>
          <w:color w:val="000000"/>
          <w:sz w:val="26"/>
          <w:szCs w:val="26"/>
          <w:lang w:val="ro-RO"/>
        </w:rPr>
        <w:t>î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n baza decizi</w:t>
      </w:r>
      <w:r w:rsidR="004E5488" w:rsidRPr="001B2B1D">
        <w:rPr>
          <w:rFonts w:ascii="Times New Roman" w:hAnsi="Times New Roman"/>
          <w:color w:val="000000"/>
          <w:sz w:val="26"/>
          <w:szCs w:val="26"/>
          <w:lang w:val="ro-RO"/>
        </w:rPr>
        <w:t>ei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892043">
        <w:rPr>
          <w:rFonts w:ascii="Times New Roman" w:hAnsi="Times New Roman"/>
          <w:color w:val="000000"/>
          <w:sz w:val="26"/>
          <w:szCs w:val="26"/>
          <w:lang w:val="ro-RO"/>
        </w:rPr>
        <w:t>C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omisiei</w:t>
      </w:r>
      <w:r w:rsidR="002E4C35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(proces-verbal)</w:t>
      </w:r>
      <w:r w:rsidR="00121870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, </w:t>
      </w:r>
      <w:r w:rsidR="0011329A" w:rsidRPr="001B2B1D">
        <w:rPr>
          <w:rFonts w:ascii="Times New Roman" w:hAnsi="Times New Roman"/>
          <w:color w:val="000000"/>
          <w:sz w:val="26"/>
          <w:szCs w:val="26"/>
          <w:lang w:val="ro-RO"/>
        </w:rPr>
        <w:t>până la demararea activităților.</w:t>
      </w:r>
    </w:p>
    <w:p w14:paraId="53D83617" w14:textId="27FA271B" w:rsidR="0033393F" w:rsidRPr="001B2B1D" w:rsidRDefault="0033393F" w:rsidP="00121870">
      <w:pPr>
        <w:spacing w:before="240"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33. Procedura de semnare a contractelor se va realiza utilizând semnătura reprezentantului legal al </w:t>
      </w:r>
      <w:proofErr w:type="spellStart"/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aplicantului</w:t>
      </w:r>
      <w:proofErr w:type="spellEnd"/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sau persoanei împuternicite de acesta.</w:t>
      </w:r>
    </w:p>
    <w:p w14:paraId="22BD3014" w14:textId="22DF926B" w:rsidR="0033393F" w:rsidRPr="001B2B1D" w:rsidRDefault="004E5488" w:rsidP="001B2B1D">
      <w:pPr>
        <w:spacing w:before="240"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="0033393F" w:rsidRPr="001B2B1D">
        <w:rPr>
          <w:rFonts w:ascii="Times New Roman" w:hAnsi="Times New Roman"/>
          <w:color w:val="000000"/>
          <w:sz w:val="26"/>
          <w:szCs w:val="26"/>
          <w:lang w:val="ro-RO"/>
        </w:rPr>
        <w:t>4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. A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ctivități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le vor demara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în termen de maximum </w:t>
      </w:r>
      <w:r w:rsidR="00872337" w:rsidRPr="001B2B1D">
        <w:rPr>
          <w:rFonts w:ascii="Times New Roman" w:hAnsi="Times New Roman"/>
          <w:color w:val="000000"/>
          <w:sz w:val="26"/>
          <w:szCs w:val="26"/>
          <w:u w:val="single"/>
          <w:lang w:val="ro-RO"/>
        </w:rPr>
        <w:t xml:space="preserve">90 de zile </w:t>
      </w:r>
      <w:r w:rsidR="00AB12CC" w:rsidRPr="001B2B1D">
        <w:rPr>
          <w:rFonts w:ascii="Times New Roman" w:hAnsi="Times New Roman"/>
          <w:color w:val="000000"/>
          <w:sz w:val="26"/>
          <w:szCs w:val="26"/>
          <w:u w:val="single"/>
          <w:lang w:val="ro-RO"/>
        </w:rPr>
        <w:t>de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la data </w:t>
      </w:r>
      <w:r w:rsidR="006650B1" w:rsidRPr="001B2B1D">
        <w:rPr>
          <w:rFonts w:ascii="Times New Roman" w:hAnsi="Times New Roman"/>
          <w:color w:val="000000"/>
          <w:sz w:val="26"/>
          <w:szCs w:val="26"/>
          <w:lang w:val="ro-RO"/>
        </w:rPr>
        <w:t>semnării contractului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.</w:t>
      </w:r>
      <w:r w:rsidR="00A55635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</w:p>
    <w:p w14:paraId="4687A75C" w14:textId="77777777" w:rsidR="00681F67" w:rsidRPr="001B2B1D" w:rsidRDefault="00681F67" w:rsidP="001B2B1D">
      <w:pPr>
        <w:spacing w:after="120" w:line="240" w:lineRule="auto"/>
        <w:ind w:left="462" w:hanging="462"/>
        <w:jc w:val="both"/>
        <w:rPr>
          <w:rFonts w:ascii="Times New Roman" w:eastAsia="Calibri" w:hAnsi="Times New Roman"/>
          <w:noProof/>
          <w:sz w:val="26"/>
          <w:szCs w:val="26"/>
          <w:lang w:val="ro-RO"/>
        </w:rPr>
      </w:pPr>
    </w:p>
    <w:p w14:paraId="5ED3425C" w14:textId="38C7FA86" w:rsidR="00B91D99" w:rsidRPr="001B2B1D" w:rsidRDefault="00AB12CC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="00681F67" w:rsidRPr="001B2B1D">
        <w:rPr>
          <w:rFonts w:ascii="Times New Roman" w:hAnsi="Times New Roman"/>
          <w:color w:val="000000"/>
          <w:sz w:val="26"/>
          <w:szCs w:val="26"/>
          <w:lang w:val="ro-RO"/>
        </w:rPr>
        <w:t>5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. La contract se vor anexa următoarele documente:</w:t>
      </w:r>
    </w:p>
    <w:p w14:paraId="47F19D95" w14:textId="0E6871AF" w:rsidR="006F5320" w:rsidRPr="001B2B1D" w:rsidRDefault="00AB12CC" w:rsidP="006F5320">
      <w:pPr>
        <w:spacing w:after="0" w:line="240" w:lineRule="auto"/>
        <w:ind w:left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a) </w:t>
      </w:r>
      <w:r w:rsidR="00922041" w:rsidRPr="001B2B1D">
        <w:rPr>
          <w:rFonts w:ascii="Times New Roman" w:hAnsi="Times New Roman"/>
          <w:color w:val="000000"/>
          <w:sz w:val="26"/>
          <w:szCs w:val="26"/>
          <w:lang w:val="ro-RO"/>
        </w:rPr>
        <w:t>C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ererea de finanțare </w:t>
      </w:r>
      <w:r w:rsidR="00121870" w:rsidRPr="001B2B1D">
        <w:rPr>
          <w:rFonts w:ascii="Times New Roman" w:hAnsi="Times New Roman"/>
          <w:color w:val="000000"/>
          <w:sz w:val="26"/>
          <w:szCs w:val="26"/>
          <w:lang w:val="ro-RO"/>
        </w:rPr>
        <w:t>(</w:t>
      </w:r>
      <w:r w:rsidR="00130730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nex</w:t>
      </w:r>
      <w:r w:rsidR="00A052FE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A);</w:t>
      </w:r>
    </w:p>
    <w:p w14:paraId="12AB7836" w14:textId="601C40DB" w:rsidR="00B91D99" w:rsidRPr="001B2B1D" w:rsidRDefault="00AB12CC">
      <w:pPr>
        <w:spacing w:after="0" w:line="240" w:lineRule="auto"/>
        <w:ind w:left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b) Planul de acțiuni </w:t>
      </w:r>
      <w:r w:rsidR="00121870" w:rsidRPr="001B2B1D">
        <w:rPr>
          <w:rFonts w:ascii="Times New Roman" w:hAnsi="Times New Roman"/>
          <w:color w:val="000000"/>
          <w:sz w:val="26"/>
          <w:szCs w:val="26"/>
          <w:lang w:val="ro-RO"/>
        </w:rPr>
        <w:t>(</w:t>
      </w:r>
      <w:r w:rsidR="00130730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nex</w:t>
      </w:r>
      <w:r w:rsidR="008D64AE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B); </w:t>
      </w:r>
    </w:p>
    <w:p w14:paraId="572F70A7" w14:textId="54EAC98F" w:rsidR="00B91D99" w:rsidRPr="001B2B1D" w:rsidRDefault="00AB12CC">
      <w:pPr>
        <w:spacing w:after="0" w:line="240" w:lineRule="auto"/>
        <w:ind w:left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c) Raportul </w:t>
      </w:r>
      <w:r w:rsidR="00A052FE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final </w:t>
      </w:r>
      <w:r w:rsidR="00121870" w:rsidRPr="001B2B1D">
        <w:rPr>
          <w:rFonts w:ascii="Times New Roman" w:hAnsi="Times New Roman"/>
          <w:color w:val="000000"/>
          <w:sz w:val="26"/>
          <w:szCs w:val="26"/>
          <w:lang w:val="ro-RO"/>
        </w:rPr>
        <w:t>(</w:t>
      </w:r>
      <w:r w:rsidR="00130730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nex</w:t>
      </w:r>
      <w:r w:rsidR="00A052FE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C); </w:t>
      </w:r>
    </w:p>
    <w:p w14:paraId="5201A9FB" w14:textId="0A1EADF1" w:rsidR="00B91D99" w:rsidRPr="001B2B1D" w:rsidRDefault="00AB12CC">
      <w:pPr>
        <w:spacing w:after="0" w:line="240" w:lineRule="auto"/>
        <w:ind w:left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d) Alte documente (</w:t>
      </w:r>
      <w:r w:rsidR="00130730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nex</w:t>
      </w:r>
      <w:r w:rsidR="008D64AE" w:rsidRPr="001B2B1D">
        <w:rPr>
          <w:rFonts w:ascii="Times New Roman" w:hAnsi="Times New Roman"/>
          <w:color w:val="000000"/>
          <w:sz w:val="26"/>
          <w:szCs w:val="26"/>
          <w:lang w:val="ro-RO"/>
        </w:rPr>
        <w:t>a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D).</w:t>
      </w:r>
    </w:p>
    <w:p w14:paraId="31419FC5" w14:textId="77777777" w:rsidR="00B91D99" w:rsidRPr="001B2B1D" w:rsidRDefault="00B91D99">
      <w:pPr>
        <w:tabs>
          <w:tab w:val="left" w:pos="480"/>
        </w:tabs>
        <w:spacing w:after="0" w:line="240" w:lineRule="auto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bookmarkStart w:id="7" w:name="_Hlk500152933"/>
    </w:p>
    <w:p w14:paraId="3D9B2315" w14:textId="19C02CEA" w:rsidR="00B91D99" w:rsidRPr="001B2B1D" w:rsidRDefault="00AB12CC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Sec</w:t>
      </w:r>
      <w:r w:rsid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iunea 2.</w:t>
      </w:r>
    </w:p>
    <w:p w14:paraId="039DA04B" w14:textId="02B03B87" w:rsidR="00B91D99" w:rsidRPr="001B2B1D" w:rsidRDefault="00AB12CC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Derularea contractului de finan</w:t>
      </w:r>
      <w:r w:rsid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are </w:t>
      </w:r>
    </w:p>
    <w:p w14:paraId="511B118C" w14:textId="77777777" w:rsidR="00B91D99" w:rsidRPr="001B2B1D" w:rsidRDefault="00B91D99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sz w:val="26"/>
          <w:szCs w:val="26"/>
          <w:lang w:val="ro-RO"/>
        </w:rPr>
      </w:pPr>
    </w:p>
    <w:p w14:paraId="74924373" w14:textId="1507ACF1" w:rsidR="00974E2A" w:rsidRPr="001B2B1D" w:rsidRDefault="00AB12CC" w:rsidP="00892043">
      <w:pPr>
        <w:tabs>
          <w:tab w:val="left" w:pos="480"/>
        </w:tabs>
        <w:spacing w:after="0" w:line="240" w:lineRule="auto"/>
        <w:ind w:left="284" w:hanging="284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="00681F67" w:rsidRPr="001B2B1D">
        <w:rPr>
          <w:rFonts w:ascii="Times New Roman" w:hAnsi="Times New Roman"/>
          <w:color w:val="000000"/>
          <w:sz w:val="26"/>
          <w:szCs w:val="26"/>
          <w:lang w:val="ro-RO"/>
        </w:rPr>
        <w:t>6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.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Valoarea totală a grantului se stabile</w:t>
      </w:r>
      <w:r w:rsidR="00892043">
        <w:rPr>
          <w:rFonts w:ascii="Times New Roman" w:hAnsi="Times New Roman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sz w:val="26"/>
          <w:szCs w:val="26"/>
          <w:lang w:val="ro-RO"/>
        </w:rPr>
        <w:t>te în lei moldovene</w:t>
      </w:r>
      <w:r w:rsidR="00892043">
        <w:rPr>
          <w:rFonts w:ascii="Times New Roman" w:hAnsi="Times New Roman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sz w:val="26"/>
          <w:szCs w:val="26"/>
          <w:lang w:val="ro-RO"/>
        </w:rPr>
        <w:t>ti</w:t>
      </w:r>
      <w:r w:rsidR="005E41B8" w:rsidRPr="001B2B1D">
        <w:rPr>
          <w:rFonts w:ascii="Times New Roman" w:hAnsi="Times New Roman"/>
          <w:sz w:val="26"/>
          <w:szCs w:val="26"/>
          <w:lang w:val="ro-RO"/>
        </w:rPr>
        <w:t xml:space="preserve"> (MDL)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892043">
        <w:rPr>
          <w:rFonts w:ascii="Times New Roman" w:hAnsi="Times New Roman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i </w:t>
      </w:r>
      <w:r w:rsidR="000B58AF">
        <w:rPr>
          <w:rFonts w:ascii="Times New Roman" w:hAnsi="Times New Roman"/>
          <w:sz w:val="26"/>
          <w:szCs w:val="26"/>
          <w:lang w:val="ro-RO"/>
        </w:rPr>
        <w:t xml:space="preserve">nu poate depăși suma maximă de </w:t>
      </w:r>
      <w:r w:rsidR="00B25C3D" w:rsidRPr="001B2B1D">
        <w:rPr>
          <w:rFonts w:ascii="Times New Roman" w:hAnsi="Times New Roman"/>
          <w:sz w:val="26"/>
          <w:szCs w:val="26"/>
          <w:lang w:val="ro-RO"/>
        </w:rPr>
        <w:t xml:space="preserve">100 000 </w:t>
      </w:r>
      <w:r w:rsidR="00974E2A" w:rsidRPr="001B2B1D">
        <w:rPr>
          <w:rFonts w:ascii="Times New Roman" w:hAnsi="Times New Roman"/>
          <w:sz w:val="26"/>
          <w:szCs w:val="26"/>
          <w:lang w:val="ro-RO"/>
        </w:rPr>
        <w:t>MDL</w:t>
      </w:r>
      <w:r w:rsidR="003D2880" w:rsidRPr="001B2B1D">
        <w:rPr>
          <w:rFonts w:ascii="Times New Roman" w:hAnsi="Times New Roman"/>
          <w:sz w:val="26"/>
          <w:szCs w:val="26"/>
          <w:lang w:val="ro-RO"/>
        </w:rPr>
        <w:t>.</w:t>
      </w:r>
    </w:p>
    <w:p w14:paraId="537ACFED" w14:textId="176F095D" w:rsidR="00B91D99" w:rsidRPr="001B2B1D" w:rsidRDefault="00AB12CC" w:rsidP="001B2B1D">
      <w:pPr>
        <w:spacing w:before="240"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="00681F67" w:rsidRPr="001B2B1D">
        <w:rPr>
          <w:rFonts w:ascii="Times New Roman" w:hAnsi="Times New Roman"/>
          <w:color w:val="000000"/>
          <w:sz w:val="26"/>
          <w:szCs w:val="26"/>
          <w:lang w:val="ro-RO"/>
        </w:rPr>
        <w:t>7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 </w:t>
      </w:r>
      <w:r w:rsidR="00CB67CE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Finanțarea  se acordă de către Cancelaria de Stat în 2 (două) tranșe, prin virament bancar, prin intermediul sistemului bancar național </w:t>
      </w:r>
      <w:r w:rsidR="00CB67CE" w:rsidRPr="00D44B1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la un cont deschis în Republica Moldova</w:t>
      </w:r>
      <w:r w:rsidR="00CB67CE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pe numele beneficiarului sau reprezentantului </w:t>
      </w:r>
      <w:r w:rsidR="0033393F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legal al </w:t>
      </w:r>
      <w:proofErr w:type="spellStart"/>
      <w:r w:rsidR="0033393F" w:rsidRPr="001B2B1D">
        <w:rPr>
          <w:rFonts w:ascii="Times New Roman" w:hAnsi="Times New Roman"/>
          <w:color w:val="000000"/>
          <w:sz w:val="26"/>
          <w:szCs w:val="26"/>
          <w:lang w:val="ro-RO"/>
        </w:rPr>
        <w:t>aplicantului</w:t>
      </w:r>
      <w:proofErr w:type="spellEnd"/>
      <w:r w:rsidR="0033393F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sau persoanei împuternicite de acesta reprezentat prin procură </w:t>
      </w:r>
      <w:r w:rsidR="00CB67CE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după cum urmează:  </w:t>
      </w:r>
    </w:p>
    <w:p w14:paraId="29878972" w14:textId="26F68657" w:rsidR="00B91D99" w:rsidRPr="00892043" w:rsidRDefault="00AB12CC" w:rsidP="00954671">
      <w:pPr>
        <w:numPr>
          <w:ilvl w:val="0"/>
          <w:numId w:val="3"/>
        </w:numPr>
        <w:tabs>
          <w:tab w:val="left" w:pos="709"/>
        </w:tabs>
        <w:spacing w:after="0" w:line="240" w:lineRule="auto"/>
        <w:ind w:left="284" w:firstLine="0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892043">
        <w:rPr>
          <w:rFonts w:ascii="Times New Roman" w:hAnsi="Times New Roman"/>
          <w:sz w:val="26"/>
          <w:szCs w:val="26"/>
          <w:lang w:val="ro-RO"/>
        </w:rPr>
        <w:t xml:space="preserve">prima tranșă în valoare de </w:t>
      </w:r>
      <w:r w:rsidR="008479C4" w:rsidRPr="00892043">
        <w:rPr>
          <w:rFonts w:ascii="Times New Roman" w:hAnsi="Times New Roman"/>
          <w:sz w:val="26"/>
          <w:szCs w:val="26"/>
          <w:lang w:val="ro-RO"/>
        </w:rPr>
        <w:t>70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% din valoarea </w:t>
      </w:r>
      <w:r w:rsidR="00CC0AB4" w:rsidRPr="00892043">
        <w:rPr>
          <w:rFonts w:ascii="Times New Roman" w:hAnsi="Times New Roman"/>
          <w:sz w:val="26"/>
          <w:szCs w:val="26"/>
          <w:lang w:val="ro-RO"/>
        </w:rPr>
        <w:t>grantului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se efectuează după semnarea contractului de grant</w:t>
      </w:r>
      <w:r w:rsidR="00CC0AB4" w:rsidRPr="00892043">
        <w:rPr>
          <w:rFonts w:ascii="Times New Roman" w:hAnsi="Times New Roman"/>
          <w:sz w:val="26"/>
          <w:szCs w:val="26"/>
          <w:lang w:val="ro-RO"/>
        </w:rPr>
        <w:t xml:space="preserve"> și reprezintă un avans. </w:t>
      </w:r>
      <w:r w:rsidR="00CC0AB4" w:rsidRPr="00892043">
        <w:rPr>
          <w:rFonts w:ascii="Times New Roman" w:hAnsi="Times New Roman"/>
          <w:b/>
          <w:bCs/>
          <w:sz w:val="26"/>
          <w:szCs w:val="26"/>
          <w:lang w:val="ro-RO"/>
        </w:rPr>
        <w:t xml:space="preserve">Diferența de </w:t>
      </w:r>
      <w:r w:rsidR="008479C4" w:rsidRPr="00892043">
        <w:rPr>
          <w:rFonts w:ascii="Times New Roman" w:hAnsi="Times New Roman"/>
          <w:b/>
          <w:bCs/>
          <w:sz w:val="26"/>
          <w:szCs w:val="26"/>
          <w:lang w:val="ro-RO"/>
        </w:rPr>
        <w:t>30</w:t>
      </w:r>
      <w:r w:rsidR="00CC0AB4" w:rsidRPr="00892043">
        <w:rPr>
          <w:rFonts w:ascii="Times New Roman" w:hAnsi="Times New Roman"/>
          <w:b/>
          <w:bCs/>
          <w:sz w:val="26"/>
          <w:szCs w:val="26"/>
          <w:lang w:val="ro-RO"/>
        </w:rPr>
        <w:t xml:space="preserve">% necesară implementării proiectului va fi asigurată din surse financiare proprii ale beneficiarului de grant, urmând </w:t>
      </w:r>
      <w:r w:rsidR="00CC0AB4" w:rsidRPr="00892043">
        <w:rPr>
          <w:rFonts w:ascii="Times New Roman" w:hAnsi="Times New Roman"/>
          <w:b/>
          <w:bCs/>
          <w:sz w:val="26"/>
          <w:szCs w:val="26"/>
          <w:lang w:val="ro-RO"/>
        </w:rPr>
        <w:lastRenderedPageBreak/>
        <w:t>ca Cancelaria de Stat să deconteze ulterior suma în baza documentelor justificative prezentate la Raportarea finală</w:t>
      </w:r>
      <w:r w:rsidR="006F0F2A" w:rsidRPr="00892043">
        <w:rPr>
          <w:rFonts w:ascii="Times New Roman" w:hAnsi="Times New Roman"/>
          <w:b/>
          <w:bCs/>
          <w:sz w:val="26"/>
          <w:szCs w:val="26"/>
          <w:lang w:val="ro-RO"/>
        </w:rPr>
        <w:t xml:space="preserve"> (vezi tranșa II, pct. b)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; </w:t>
      </w:r>
    </w:p>
    <w:p w14:paraId="4FB0A5CB" w14:textId="25603FF6" w:rsidR="00B91D99" w:rsidRPr="00892043" w:rsidRDefault="00AB12CC" w:rsidP="00954671">
      <w:pPr>
        <w:numPr>
          <w:ilvl w:val="0"/>
          <w:numId w:val="3"/>
        </w:numPr>
        <w:tabs>
          <w:tab w:val="left" w:pos="709"/>
        </w:tabs>
        <w:spacing w:after="0" w:line="240" w:lineRule="auto"/>
        <w:ind w:left="284" w:firstLine="0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892043">
        <w:rPr>
          <w:rFonts w:ascii="Times New Roman" w:hAnsi="Times New Roman"/>
          <w:sz w:val="26"/>
          <w:szCs w:val="26"/>
          <w:lang w:val="ro-RO"/>
        </w:rPr>
        <w:t xml:space="preserve">a doua tranșă în valoare de </w:t>
      </w:r>
      <w:r w:rsidR="008479C4" w:rsidRPr="00892043">
        <w:rPr>
          <w:rFonts w:ascii="Times New Roman" w:hAnsi="Times New Roman"/>
          <w:sz w:val="26"/>
          <w:szCs w:val="26"/>
          <w:lang w:val="ro-RO"/>
        </w:rPr>
        <w:t>30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% din valoarea </w:t>
      </w:r>
      <w:r w:rsidR="00CC0AB4" w:rsidRPr="00892043">
        <w:rPr>
          <w:rFonts w:ascii="Times New Roman" w:hAnsi="Times New Roman"/>
          <w:sz w:val="26"/>
          <w:szCs w:val="26"/>
          <w:lang w:val="ro-RO"/>
        </w:rPr>
        <w:t>grantului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8D64AE" w:rsidRPr="00892043">
        <w:rPr>
          <w:rFonts w:ascii="Times New Roman" w:hAnsi="Times New Roman"/>
          <w:sz w:val="26"/>
          <w:szCs w:val="26"/>
          <w:lang w:val="ro-RO"/>
        </w:rPr>
        <w:t>este condiționată de aprobarea</w:t>
      </w:r>
      <w:r w:rsidR="005D3E58" w:rsidRPr="00892043">
        <w:rPr>
          <w:rFonts w:ascii="Times New Roman" w:hAnsi="Times New Roman"/>
          <w:sz w:val="26"/>
          <w:szCs w:val="26"/>
          <w:lang w:val="ro-RO"/>
        </w:rPr>
        <w:t xml:space="preserve"> de către Cancelaria de Stat</w:t>
      </w:r>
      <w:r w:rsidR="00036312" w:rsidRPr="00892043">
        <w:rPr>
          <w:rFonts w:ascii="Times New Roman" w:hAnsi="Times New Roman"/>
          <w:sz w:val="26"/>
          <w:szCs w:val="26"/>
          <w:lang w:val="ro-RO"/>
        </w:rPr>
        <w:t xml:space="preserve"> (BRD)</w:t>
      </w:r>
      <w:r w:rsidR="005D3E58" w:rsidRPr="00892043">
        <w:rPr>
          <w:rFonts w:ascii="Times New Roman" w:hAnsi="Times New Roman"/>
          <w:sz w:val="26"/>
          <w:szCs w:val="26"/>
          <w:lang w:val="ro-RO"/>
        </w:rPr>
        <w:t xml:space="preserve"> a</w:t>
      </w:r>
      <w:r w:rsidR="000027EB"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8D64AE" w:rsidRPr="00892043">
        <w:rPr>
          <w:rFonts w:ascii="Times New Roman" w:hAnsi="Times New Roman"/>
          <w:sz w:val="26"/>
          <w:szCs w:val="26"/>
          <w:lang w:val="ro-RO"/>
        </w:rPr>
        <w:t>raportului final</w:t>
      </w:r>
      <w:r w:rsidR="00202580" w:rsidRPr="00892043">
        <w:rPr>
          <w:rFonts w:ascii="Times New Roman" w:hAnsi="Times New Roman"/>
          <w:sz w:val="26"/>
          <w:szCs w:val="26"/>
          <w:lang w:val="ro-RO"/>
        </w:rPr>
        <w:t xml:space="preserve">, </w:t>
      </w:r>
      <w:r w:rsidR="008D64AE" w:rsidRPr="00892043">
        <w:rPr>
          <w:rFonts w:ascii="Times New Roman" w:hAnsi="Times New Roman"/>
          <w:sz w:val="26"/>
          <w:szCs w:val="26"/>
          <w:lang w:val="ro-RO"/>
        </w:rPr>
        <w:t xml:space="preserve">cu anexarea </w:t>
      </w:r>
      <w:r w:rsidRPr="00892043">
        <w:rPr>
          <w:rFonts w:ascii="Times New Roman" w:hAnsi="Times New Roman"/>
          <w:sz w:val="26"/>
          <w:szCs w:val="26"/>
          <w:lang w:val="ro-RO"/>
        </w:rPr>
        <w:t>documente</w:t>
      </w:r>
      <w:r w:rsidR="008D64AE" w:rsidRPr="00892043">
        <w:rPr>
          <w:rFonts w:ascii="Times New Roman" w:hAnsi="Times New Roman"/>
          <w:sz w:val="26"/>
          <w:szCs w:val="26"/>
          <w:lang w:val="ro-RO"/>
        </w:rPr>
        <w:t>lor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justificative </w:t>
      </w:r>
      <w:r w:rsidR="00C35384" w:rsidRPr="00892043">
        <w:rPr>
          <w:rFonts w:ascii="Times New Roman" w:hAnsi="Times New Roman"/>
          <w:sz w:val="26"/>
          <w:szCs w:val="26"/>
          <w:lang w:val="ro-RO"/>
        </w:rPr>
        <w:t xml:space="preserve">privind 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cheltuielile suportate pentru</w:t>
      </w:r>
      <w:r w:rsidR="00202580"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892043">
        <w:rPr>
          <w:rFonts w:ascii="Times New Roman" w:hAnsi="Times New Roman"/>
          <w:sz w:val="26"/>
          <w:szCs w:val="26"/>
          <w:lang w:val="ro-RO"/>
        </w:rPr>
        <w:t>activitățil</w:t>
      </w:r>
      <w:r w:rsidR="001B5EB6" w:rsidRPr="00892043">
        <w:rPr>
          <w:rFonts w:ascii="Times New Roman" w:hAnsi="Times New Roman"/>
          <w:sz w:val="26"/>
          <w:szCs w:val="26"/>
          <w:lang w:val="ro-RO"/>
        </w:rPr>
        <w:t>e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C35384" w:rsidRPr="00892043">
        <w:rPr>
          <w:rFonts w:ascii="Times New Roman" w:hAnsi="Times New Roman"/>
          <w:sz w:val="26"/>
          <w:szCs w:val="26"/>
          <w:lang w:val="ro-RO"/>
        </w:rPr>
        <w:t xml:space="preserve">realizate </w:t>
      </w:r>
      <w:r w:rsidR="001B5EB6" w:rsidRPr="00892043">
        <w:rPr>
          <w:rFonts w:ascii="Times New Roman" w:hAnsi="Times New Roman"/>
          <w:sz w:val="26"/>
          <w:szCs w:val="26"/>
          <w:lang w:val="ro-RO"/>
        </w:rPr>
        <w:t>din plan</w:t>
      </w:r>
      <w:r w:rsidR="005D5AA0" w:rsidRPr="00892043">
        <w:rPr>
          <w:rFonts w:ascii="Times New Roman" w:hAnsi="Times New Roman"/>
          <w:sz w:val="26"/>
          <w:szCs w:val="26"/>
          <w:lang w:val="ro-RO"/>
        </w:rPr>
        <w:t>ul de acțiuni.</w:t>
      </w:r>
      <w:r w:rsidR="001B5EB6"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</w:p>
    <w:p w14:paraId="6A4E3817" w14:textId="77777777" w:rsidR="00675688" w:rsidRPr="00892043" w:rsidRDefault="00675688" w:rsidP="00675688">
      <w:pPr>
        <w:tabs>
          <w:tab w:val="left" w:pos="709"/>
        </w:tabs>
        <w:spacing w:after="0" w:line="240" w:lineRule="auto"/>
        <w:ind w:left="284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59A25988" w14:textId="7F309F5A" w:rsidR="00436C50" w:rsidRPr="00711AB9" w:rsidRDefault="00436C50" w:rsidP="00092BEA">
      <w:pPr>
        <w:tabs>
          <w:tab w:val="left" w:pos="480"/>
        </w:tabs>
        <w:spacing w:after="0" w:line="240" w:lineRule="auto"/>
        <w:ind w:left="284" w:hanging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3</w:t>
      </w:r>
      <w:r w:rsidR="00681F67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8</w:t>
      </w:r>
      <w:r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</w:t>
      </w:r>
      <w:r w:rsidR="00136495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În cazuri temeinic justificate și fundamentate în care intervin modificări în derularea proiectului, înainte sau după semnarea contractului de finanțare (inclusiv în ceea ce privește </w:t>
      </w:r>
      <w:r w:rsidR="00CC0AB4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>bugetul proiectului</w:t>
      </w:r>
      <w:r w:rsidR="00136495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), </w:t>
      </w:r>
      <w:r w:rsidR="00CC0AB4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>b</w:t>
      </w:r>
      <w:r w:rsidR="00136495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eneficiarul poate solicita în scris, </w:t>
      </w:r>
      <w:r w:rsidR="00CC0AB4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>Cancelariei de Stat</w:t>
      </w:r>
      <w:r w:rsidR="00136495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>, cu cel puțin 10 zile lucrătoare înainte de efectuarea modificării,  aprobarea modif</w:t>
      </w:r>
      <w:r w:rsidR="00CC0AB4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>i</w:t>
      </w:r>
      <w:r w:rsidR="00136495" w:rsidRPr="00711AB9">
        <w:rPr>
          <w:rFonts w:ascii="Times New Roman" w:hAnsi="Times New Roman"/>
          <w:color w:val="000000"/>
          <w:sz w:val="26"/>
          <w:szCs w:val="26"/>
          <w:lang w:val="ro-RO" w:eastAsia="ru-RU"/>
        </w:rPr>
        <w:t>cării intervenite.</w:t>
      </w:r>
    </w:p>
    <w:p w14:paraId="187DED19" w14:textId="77777777" w:rsidR="00CC0AB4" w:rsidRPr="00711AB9" w:rsidRDefault="00CC0AB4" w:rsidP="00092BEA">
      <w:pPr>
        <w:tabs>
          <w:tab w:val="left" w:pos="480"/>
        </w:tabs>
        <w:spacing w:after="0" w:line="240" w:lineRule="auto"/>
        <w:ind w:left="284" w:hanging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</w:p>
    <w:p w14:paraId="46D52C3F" w14:textId="46786448" w:rsidR="00B91D99" w:rsidRPr="00892043" w:rsidRDefault="00681F67">
      <w:pPr>
        <w:tabs>
          <w:tab w:val="left" w:pos="480"/>
        </w:tabs>
        <w:spacing w:after="0" w:line="240" w:lineRule="auto"/>
        <w:ind w:left="284" w:hanging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39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/>
        </w:rPr>
        <w:t>Data emiterii documentelor justificative trebuie să fie în concordanță cu perioada desfășurării acțiunii.</w:t>
      </w:r>
    </w:p>
    <w:p w14:paraId="6A2718DB" w14:textId="77777777" w:rsidR="00CC0AB4" w:rsidRPr="00892043" w:rsidRDefault="00CC0AB4">
      <w:pPr>
        <w:tabs>
          <w:tab w:val="left" w:pos="480"/>
        </w:tabs>
        <w:spacing w:after="0" w:line="240" w:lineRule="auto"/>
        <w:ind w:left="284" w:hanging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</w:p>
    <w:p w14:paraId="7B0F3C02" w14:textId="13AC0B8E" w:rsidR="00B91D99" w:rsidRPr="00892043" w:rsidRDefault="00CB67CE">
      <w:pPr>
        <w:tabs>
          <w:tab w:val="left" w:pos="480"/>
        </w:tabs>
        <w:spacing w:after="0" w:line="240" w:lineRule="auto"/>
        <w:ind w:left="284" w:hanging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>4</w:t>
      </w:r>
      <w:r w:rsidR="00681F67" w:rsidRPr="00892043">
        <w:rPr>
          <w:rFonts w:ascii="Times New Roman" w:hAnsi="Times New Roman"/>
          <w:color w:val="000000"/>
          <w:sz w:val="26"/>
          <w:szCs w:val="26"/>
          <w:lang w:val="ro-RO"/>
        </w:rPr>
        <w:t>0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/>
        </w:rPr>
        <w:t>. Cancelaria de Stat este în drept să solicite beneficiarului restituirea integral</w:t>
      </w:r>
      <w:r w:rsidR="00BF6682" w:rsidRPr="00892043">
        <w:rPr>
          <w:rFonts w:ascii="Times New Roman" w:hAnsi="Times New Roman"/>
          <w:color w:val="000000"/>
          <w:sz w:val="26"/>
          <w:szCs w:val="26"/>
          <w:lang w:val="ro-RO"/>
        </w:rPr>
        <w:t>ă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/>
        </w:rPr>
        <w:t xml:space="preserve"> a finanțărilor prim</w:t>
      </w:r>
      <w:r w:rsidR="00A13E10" w:rsidRPr="00892043">
        <w:rPr>
          <w:rFonts w:ascii="Times New Roman" w:hAnsi="Times New Roman"/>
          <w:color w:val="000000"/>
          <w:sz w:val="26"/>
          <w:szCs w:val="26"/>
          <w:lang w:val="ro-RO"/>
        </w:rPr>
        <w:t>i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/>
        </w:rPr>
        <w:t>te în următoarele cazuri:</w:t>
      </w:r>
    </w:p>
    <w:p w14:paraId="127E11BD" w14:textId="4BA92CB0" w:rsidR="00B91D99" w:rsidRPr="00892043" w:rsidRDefault="00AB12CC">
      <w:pPr>
        <w:tabs>
          <w:tab w:val="left" w:pos="567"/>
        </w:tabs>
        <w:spacing w:after="0" w:line="240" w:lineRule="auto"/>
        <w:ind w:left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>a)  Nerespectarea de către beneficiar a obligațiilor asumate prin contract</w:t>
      </w:r>
      <w:r w:rsidR="00A13E10" w:rsidRPr="00892043">
        <w:rPr>
          <w:rFonts w:ascii="Times New Roman" w:hAnsi="Times New Roman"/>
          <w:color w:val="000000"/>
          <w:sz w:val="26"/>
          <w:szCs w:val="26"/>
          <w:lang w:val="ro-RO"/>
        </w:rPr>
        <w:t>ul</w:t>
      </w: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> </w:t>
      </w:r>
      <w:r w:rsidR="00CD0477" w:rsidRPr="00892043">
        <w:rPr>
          <w:rFonts w:ascii="Times New Roman" w:hAnsi="Times New Roman"/>
          <w:color w:val="000000"/>
          <w:sz w:val="26"/>
          <w:szCs w:val="26"/>
          <w:lang w:val="ro-RO"/>
        </w:rPr>
        <w:t>de grant</w:t>
      </w: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 xml:space="preserve">; </w:t>
      </w:r>
    </w:p>
    <w:p w14:paraId="586B001B" w14:textId="6B6CFA1C" w:rsidR="00B91D99" w:rsidRPr="00892043" w:rsidRDefault="00AB12CC">
      <w:pPr>
        <w:tabs>
          <w:tab w:val="left" w:pos="567"/>
        </w:tabs>
        <w:spacing w:after="0" w:line="240" w:lineRule="auto"/>
        <w:ind w:left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 xml:space="preserve">b) </w:t>
      </w:r>
      <w:r w:rsid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Pr="00892043">
        <w:rPr>
          <w:rFonts w:ascii="Times New Roman" w:hAnsi="Times New Roman"/>
          <w:sz w:val="26"/>
          <w:szCs w:val="26"/>
          <w:lang w:val="ro-RO"/>
        </w:rPr>
        <w:t>Discrepanțe dintre proiectul aprobat spre finanțare și activitățile desfășurate</w:t>
      </w:r>
      <w:r w:rsidR="005E41B8" w:rsidRPr="00892043">
        <w:rPr>
          <w:rFonts w:ascii="Times New Roman" w:hAnsi="Times New Roman"/>
          <w:sz w:val="26"/>
          <w:szCs w:val="26"/>
          <w:lang w:val="ro-RO"/>
        </w:rPr>
        <w:t xml:space="preserve"> de facto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; </w:t>
      </w:r>
    </w:p>
    <w:p w14:paraId="1BEFFEAD" w14:textId="4EC3EEA5" w:rsidR="00B91D99" w:rsidRPr="00892043" w:rsidRDefault="00AB12CC">
      <w:pPr>
        <w:tabs>
          <w:tab w:val="left" w:pos="567"/>
        </w:tabs>
        <w:spacing w:after="0" w:line="240" w:lineRule="auto"/>
        <w:ind w:left="284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892043">
        <w:rPr>
          <w:rFonts w:ascii="Times New Roman" w:hAnsi="Times New Roman"/>
          <w:sz w:val="26"/>
          <w:szCs w:val="26"/>
          <w:lang w:val="ro-RO"/>
        </w:rPr>
        <w:t xml:space="preserve">c) </w:t>
      </w:r>
      <w:r w:rsidR="00711AB9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892043">
        <w:rPr>
          <w:rFonts w:ascii="Times New Roman" w:hAnsi="Times New Roman"/>
          <w:sz w:val="26"/>
          <w:szCs w:val="26"/>
          <w:lang w:val="ro-RO"/>
        </w:rPr>
        <w:t>Întreruperea activităților sau modificarea proiectului fără aprobare din partea Cancelariei de Stat (BRD);</w:t>
      </w:r>
    </w:p>
    <w:p w14:paraId="2AA90B91" w14:textId="4DA70E20" w:rsidR="00B91D99" w:rsidRPr="00892043" w:rsidRDefault="00AB12CC" w:rsidP="000F538A">
      <w:pPr>
        <w:tabs>
          <w:tab w:val="left" w:pos="567"/>
        </w:tabs>
        <w:spacing w:after="0" w:line="240" w:lineRule="auto"/>
        <w:ind w:left="284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892043">
        <w:rPr>
          <w:rFonts w:ascii="Times New Roman" w:hAnsi="Times New Roman"/>
          <w:sz w:val="26"/>
          <w:szCs w:val="26"/>
          <w:lang w:val="ro-RO"/>
        </w:rPr>
        <w:t xml:space="preserve">d) </w:t>
      </w:r>
      <w:r w:rsidR="00711AB9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892043">
        <w:rPr>
          <w:rFonts w:ascii="Times New Roman" w:hAnsi="Times New Roman"/>
          <w:sz w:val="26"/>
          <w:szCs w:val="26"/>
          <w:lang w:val="ro-RO"/>
        </w:rPr>
        <w:t>Neprezentarea documentelor justificative</w:t>
      </w:r>
      <w:r w:rsidR="00A13E10" w:rsidRPr="00892043">
        <w:rPr>
          <w:rFonts w:ascii="Times New Roman" w:hAnsi="Times New Roman"/>
          <w:sz w:val="26"/>
          <w:szCs w:val="26"/>
          <w:lang w:val="ro-RO"/>
        </w:rPr>
        <w:t xml:space="preserve"> privind</w:t>
      </w:r>
      <w:r w:rsidR="00D344DD" w:rsidRPr="00892043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utilizarea surselor financiare și cheltuielilor suportate pentru implementarea activităților. </w:t>
      </w:r>
    </w:p>
    <w:p w14:paraId="5B7A2243" w14:textId="77777777" w:rsidR="00892043" w:rsidRPr="00892043" w:rsidRDefault="00892043" w:rsidP="000F538A">
      <w:pPr>
        <w:tabs>
          <w:tab w:val="left" w:pos="567"/>
        </w:tabs>
        <w:spacing w:after="0" w:line="240" w:lineRule="auto"/>
        <w:ind w:left="284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322D9278" w14:textId="4A44018E" w:rsidR="00B91D99" w:rsidRPr="00892043" w:rsidRDefault="00AB12CC">
      <w:pPr>
        <w:tabs>
          <w:tab w:val="left" w:pos="480"/>
        </w:tabs>
        <w:spacing w:after="0" w:line="240" w:lineRule="auto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>4</w:t>
      </w:r>
      <w:r w:rsidR="00681F67" w:rsidRPr="00892043">
        <w:rPr>
          <w:rFonts w:ascii="Times New Roman" w:hAnsi="Times New Roman"/>
          <w:color w:val="000000"/>
          <w:sz w:val="26"/>
          <w:szCs w:val="26"/>
          <w:lang w:val="ro-RO"/>
        </w:rPr>
        <w:t>1</w:t>
      </w: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>. Beneficiarul</w:t>
      </w:r>
      <w:r w:rsidR="009807B5" w:rsidRPr="00892043">
        <w:rPr>
          <w:rFonts w:ascii="Times New Roman" w:hAnsi="Times New Roman"/>
          <w:color w:val="000000"/>
          <w:sz w:val="26"/>
          <w:szCs w:val="26"/>
          <w:lang w:val="ro-RO"/>
        </w:rPr>
        <w:t xml:space="preserve"> contractului de grant are</w:t>
      </w: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 xml:space="preserve"> următoarele obligații</w:t>
      </w:r>
      <w:r w:rsidR="009807B5" w:rsidRPr="00892043">
        <w:rPr>
          <w:rFonts w:ascii="Times New Roman" w:hAnsi="Times New Roman"/>
          <w:color w:val="000000"/>
          <w:sz w:val="26"/>
          <w:szCs w:val="26"/>
          <w:lang w:val="ro-RO"/>
        </w:rPr>
        <w:t xml:space="preserve">: </w:t>
      </w:r>
      <w:r w:rsidRPr="00892043">
        <w:rPr>
          <w:rFonts w:ascii="Times New Roman" w:hAnsi="Times New Roman"/>
          <w:color w:val="000000"/>
          <w:sz w:val="26"/>
          <w:szCs w:val="26"/>
          <w:lang w:val="ro-RO"/>
        </w:rPr>
        <w:t>:</w:t>
      </w:r>
    </w:p>
    <w:p w14:paraId="505FE090" w14:textId="0936D845" w:rsidR="00711AB9" w:rsidRPr="00892043" w:rsidRDefault="00AB12CC" w:rsidP="00711AB9">
      <w:pPr>
        <w:spacing w:after="0" w:line="240" w:lineRule="auto"/>
        <w:ind w:left="426"/>
        <w:jc w:val="both"/>
        <w:rPr>
          <w:rFonts w:ascii="Times New Roman" w:hAnsi="Times New Roman"/>
          <w:sz w:val="26"/>
          <w:szCs w:val="26"/>
          <w:lang w:val="ro-RO"/>
        </w:rPr>
      </w:pPr>
      <w:r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a) </w:t>
      </w:r>
      <w:bookmarkStart w:id="8" w:name="_Hlk4761490"/>
      <w:r w:rsidR="0043309E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s</w:t>
      </w:r>
      <w:r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ă</w:t>
      </w:r>
      <w:r w:rsidRPr="00892043">
        <w:rPr>
          <w:rFonts w:ascii="Times New Roman" w:hAnsi="Times New Roman"/>
          <w:sz w:val="26"/>
          <w:szCs w:val="26"/>
          <w:lang w:val="ro-RO"/>
        </w:rPr>
        <w:t xml:space="preserve"> realizeze activitățile proiectului pe propria răspundere calitativ și în termenul agreat;</w:t>
      </w:r>
    </w:p>
    <w:p w14:paraId="2A347CB6" w14:textId="0355A0F1" w:rsidR="00681F67" w:rsidRPr="00892043" w:rsidRDefault="00711AB9" w:rsidP="00681F67">
      <w:pPr>
        <w:spacing w:after="120" w:line="240" w:lineRule="auto"/>
        <w:ind w:left="462" w:hanging="462"/>
        <w:jc w:val="both"/>
        <w:rPr>
          <w:rFonts w:ascii="Times New Roman" w:eastAsia="Calibri" w:hAnsi="Times New Roman"/>
          <w:noProof/>
          <w:sz w:val="26"/>
          <w:szCs w:val="26"/>
          <w:lang w:val="ro-RO"/>
        </w:rPr>
      </w:pPr>
      <w:r>
        <w:rPr>
          <w:rFonts w:ascii="Times New Roman" w:hAnsi="Times New Roman"/>
          <w:sz w:val="26"/>
          <w:szCs w:val="26"/>
          <w:lang w:val="ro-RO"/>
        </w:rPr>
        <w:t xml:space="preserve">       b) </w:t>
      </w:r>
      <w:r w:rsidR="00681F67" w:rsidRPr="00892043">
        <w:rPr>
          <w:rFonts w:ascii="Times New Roman" w:hAnsi="Times New Roman"/>
          <w:bCs/>
          <w:color w:val="000000"/>
          <w:sz w:val="26"/>
          <w:szCs w:val="26"/>
          <w:lang w:val="ro-RO"/>
        </w:rPr>
        <w:t>să încheie contractele de prestări-servicii, contracte de achiziții</w:t>
      </w:r>
      <w:r w:rsidR="001B2B1D" w:rsidRPr="00892043">
        <w:rPr>
          <w:rFonts w:ascii="Times New Roman" w:hAnsi="Times New Roman"/>
          <w:bCs/>
          <w:color w:val="000000"/>
          <w:sz w:val="26"/>
          <w:szCs w:val="26"/>
          <w:lang w:val="ro-RO"/>
        </w:rPr>
        <w:t>, procurări</w:t>
      </w:r>
      <w:r w:rsidR="00681F67" w:rsidRPr="00892043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 doar pe teritoriul Republicii Moldova respect</w:t>
      </w:r>
      <w:r>
        <w:rPr>
          <w:rFonts w:ascii="Times New Roman" w:hAnsi="Times New Roman"/>
          <w:bCs/>
          <w:color w:val="000000"/>
          <w:sz w:val="26"/>
          <w:szCs w:val="26"/>
          <w:lang w:val="ro-RO"/>
        </w:rPr>
        <w:t>â</w:t>
      </w:r>
      <w:r w:rsidR="00681F67" w:rsidRPr="00892043">
        <w:rPr>
          <w:rFonts w:ascii="Times New Roman" w:hAnsi="Times New Roman"/>
          <w:bCs/>
          <w:color w:val="000000"/>
          <w:sz w:val="26"/>
          <w:szCs w:val="26"/>
          <w:lang w:val="ro-RO"/>
        </w:rPr>
        <w:t xml:space="preserve">nd </w:t>
      </w:r>
      <w:r w:rsidR="00681F67" w:rsidRPr="00892043">
        <w:rPr>
          <w:rFonts w:ascii="Times New Roman" w:eastAsia="Calibri" w:hAnsi="Times New Roman"/>
          <w:noProof/>
          <w:sz w:val="26"/>
          <w:szCs w:val="26"/>
          <w:lang w:val="ro-RO"/>
        </w:rPr>
        <w:t>procedurile de achiziție publică reglementat</w:t>
      </w:r>
      <w:r w:rsidR="001B2B1D" w:rsidRPr="00892043">
        <w:rPr>
          <w:rFonts w:ascii="Times New Roman" w:eastAsia="Calibri" w:hAnsi="Times New Roman"/>
          <w:noProof/>
          <w:sz w:val="26"/>
          <w:szCs w:val="26"/>
          <w:lang w:val="ro-RO"/>
        </w:rPr>
        <w:t>e</w:t>
      </w:r>
      <w:r w:rsidR="00681F67" w:rsidRPr="00892043">
        <w:rPr>
          <w:rFonts w:ascii="Times New Roman" w:eastAsia="Calibri" w:hAnsi="Times New Roman"/>
          <w:noProof/>
          <w:sz w:val="26"/>
          <w:szCs w:val="26"/>
          <w:lang w:val="ro-RO"/>
        </w:rPr>
        <w:t xml:space="preserve"> de legislație.</w:t>
      </w:r>
    </w:p>
    <w:p w14:paraId="7D28090B" w14:textId="6FFC6D48" w:rsidR="00B91D99" w:rsidRPr="00892043" w:rsidRDefault="00711AB9">
      <w:pPr>
        <w:spacing w:after="0" w:line="240" w:lineRule="auto"/>
        <w:ind w:left="426"/>
        <w:jc w:val="both"/>
        <w:rPr>
          <w:rFonts w:ascii="Times New Roman" w:hAnsi="Times New Roman"/>
          <w:color w:val="000000"/>
          <w:sz w:val="26"/>
          <w:szCs w:val="26"/>
          <w:lang w:val="ro-RO" w:eastAsia="ru-RU"/>
        </w:rPr>
      </w:pPr>
      <w:r>
        <w:rPr>
          <w:rFonts w:ascii="Times New Roman" w:hAnsi="Times New Roman"/>
          <w:sz w:val="26"/>
          <w:szCs w:val="26"/>
          <w:lang w:val="ro-RO"/>
        </w:rPr>
        <w:t>c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) </w:t>
      </w:r>
      <w:r w:rsidR="0043309E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s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ă furnizeze </w:t>
      </w:r>
      <w:r w:rsidR="00AB12CC" w:rsidRPr="00892043">
        <w:rPr>
          <w:rFonts w:ascii="Times New Roman" w:hAnsi="Times New Roman"/>
          <w:sz w:val="26"/>
          <w:szCs w:val="26"/>
          <w:lang w:val="ro-RO"/>
        </w:rPr>
        <w:t xml:space="preserve">informații privind derularea proiectului solicitate de </w:t>
      </w:r>
      <w:r w:rsidR="0043309E" w:rsidRPr="00892043">
        <w:rPr>
          <w:rFonts w:ascii="Times New Roman" w:hAnsi="Times New Roman"/>
          <w:sz w:val="26"/>
          <w:szCs w:val="26"/>
          <w:lang w:val="ro-RO"/>
        </w:rPr>
        <w:t xml:space="preserve">către </w:t>
      </w:r>
      <w:r w:rsidR="00AB12CC" w:rsidRPr="00892043">
        <w:rPr>
          <w:rFonts w:ascii="Times New Roman" w:hAnsi="Times New Roman"/>
          <w:sz w:val="26"/>
          <w:szCs w:val="26"/>
          <w:lang w:val="ro-RO"/>
        </w:rPr>
        <w:t>Cancelaria de Stat (BRD);</w:t>
      </w:r>
    </w:p>
    <w:p w14:paraId="03EFDA58" w14:textId="15B66592" w:rsidR="00B91D99" w:rsidRPr="00892043" w:rsidRDefault="00711AB9">
      <w:pPr>
        <w:spacing w:after="0" w:line="240" w:lineRule="auto"/>
        <w:ind w:left="426"/>
        <w:jc w:val="both"/>
        <w:rPr>
          <w:rFonts w:ascii="Times New Roman" w:hAnsi="Times New Roman"/>
          <w:sz w:val="26"/>
          <w:szCs w:val="26"/>
          <w:lang w:val="ro-RO"/>
        </w:rPr>
      </w:pPr>
      <w:r>
        <w:rPr>
          <w:rFonts w:ascii="Times New Roman" w:hAnsi="Times New Roman"/>
          <w:color w:val="000000"/>
          <w:sz w:val="26"/>
          <w:szCs w:val="26"/>
          <w:lang w:val="ro-RO" w:eastAsia="ru-RU"/>
        </w:rPr>
        <w:t>d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) </w:t>
      </w:r>
      <w:r w:rsidR="0043309E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>s</w:t>
      </w:r>
      <w:r w:rsidR="00AB12CC" w:rsidRPr="00892043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ă informeze și să invite </w:t>
      </w:r>
      <w:r w:rsidR="00AB12CC" w:rsidRPr="00892043">
        <w:rPr>
          <w:rFonts w:ascii="Times New Roman" w:hAnsi="Times New Roman"/>
          <w:sz w:val="26"/>
          <w:szCs w:val="26"/>
          <w:lang w:val="ro-RO"/>
        </w:rPr>
        <w:t>reprezentanții Cancelariei de Stat (BRD) la evenimentele organizate în cadrul proiectului;</w:t>
      </w:r>
    </w:p>
    <w:p w14:paraId="23981273" w14:textId="2A0F77E0" w:rsidR="00B91D99" w:rsidRPr="00892043" w:rsidRDefault="00711AB9">
      <w:pPr>
        <w:spacing w:after="0" w:line="240" w:lineRule="auto"/>
        <w:ind w:left="426"/>
        <w:jc w:val="both"/>
        <w:rPr>
          <w:rFonts w:ascii="Times New Roman" w:hAnsi="Times New Roman"/>
          <w:sz w:val="26"/>
          <w:szCs w:val="26"/>
          <w:lang w:val="ro-RO"/>
        </w:rPr>
      </w:pPr>
      <w:r>
        <w:rPr>
          <w:rFonts w:ascii="Times New Roman" w:hAnsi="Times New Roman"/>
          <w:sz w:val="26"/>
          <w:szCs w:val="26"/>
          <w:lang w:val="ro-RO"/>
        </w:rPr>
        <w:t>e</w:t>
      </w:r>
      <w:r w:rsidR="00AB12CC" w:rsidRPr="00892043">
        <w:rPr>
          <w:rFonts w:ascii="Times New Roman" w:hAnsi="Times New Roman"/>
          <w:sz w:val="26"/>
          <w:szCs w:val="26"/>
          <w:lang w:val="ro-RO"/>
        </w:rPr>
        <w:t xml:space="preserve">) </w:t>
      </w:r>
      <w:r w:rsidR="0043309E" w:rsidRPr="00892043">
        <w:rPr>
          <w:rFonts w:ascii="Times New Roman" w:hAnsi="Times New Roman"/>
          <w:sz w:val="26"/>
          <w:szCs w:val="26"/>
          <w:lang w:val="ro-RO"/>
        </w:rPr>
        <w:t>s</w:t>
      </w:r>
      <w:r w:rsidR="00AB12CC" w:rsidRPr="00892043">
        <w:rPr>
          <w:rFonts w:ascii="Times New Roman" w:hAnsi="Times New Roman"/>
          <w:sz w:val="26"/>
          <w:szCs w:val="26"/>
          <w:lang w:val="ro-RO"/>
        </w:rPr>
        <w:t>ă prezinte Cancelariei de Stat (BRD) spre aprobare Raportul final privind implementarea proiectului</w:t>
      </w:r>
      <w:r w:rsidR="00D344DD" w:rsidRPr="00892043">
        <w:rPr>
          <w:rFonts w:ascii="Times New Roman" w:hAnsi="Times New Roman"/>
          <w:sz w:val="26"/>
          <w:szCs w:val="26"/>
          <w:lang w:val="ro-RO"/>
        </w:rPr>
        <w:t>.</w:t>
      </w:r>
      <w:bookmarkEnd w:id="8"/>
    </w:p>
    <w:p w14:paraId="65019A22" w14:textId="0982EA0A" w:rsidR="00650DD3" w:rsidRPr="00892043" w:rsidRDefault="00650DD3">
      <w:pPr>
        <w:spacing w:after="0" w:line="240" w:lineRule="auto"/>
        <w:ind w:left="426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1016FD49" w14:textId="15722495" w:rsidR="00650DD3" w:rsidRPr="00892043" w:rsidRDefault="007003E0" w:rsidP="00650DD3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 </w:t>
      </w:r>
      <w:r w:rsidR="00650DD3" w:rsidRP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Sec</w:t>
      </w:r>
      <w:r w:rsidR="00711AB9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ț</w:t>
      </w:r>
      <w:r w:rsidR="00650DD3" w:rsidRP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iunea 3.</w:t>
      </w:r>
    </w:p>
    <w:p w14:paraId="5CFF8BCC" w14:textId="1236C4F9" w:rsidR="00650DD3" w:rsidRPr="001B2B1D" w:rsidRDefault="007003E0" w:rsidP="00650DD3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</w:t>
      </w:r>
      <w:r w:rsidR="00650DD3" w:rsidRPr="00892043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Vizibilitate</w:t>
      </w:r>
    </w:p>
    <w:p w14:paraId="7E593362" w14:textId="77777777" w:rsidR="00650DD3" w:rsidRPr="001B2B1D" w:rsidRDefault="00650DD3">
      <w:pPr>
        <w:spacing w:after="0" w:line="240" w:lineRule="auto"/>
        <w:ind w:left="426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1C088D43" w14:textId="61932F7B" w:rsidR="00B91D99" w:rsidRDefault="00AB12CC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4</w:t>
      </w:r>
      <w:r w:rsidR="00681F67" w:rsidRPr="001B2B1D">
        <w:rPr>
          <w:rFonts w:ascii="Times New Roman" w:hAnsi="Times New Roman"/>
          <w:sz w:val="26"/>
          <w:szCs w:val="26"/>
          <w:lang w:val="ro-RO"/>
        </w:rPr>
        <w:t>2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. Beneficiarul </w:t>
      </w:r>
      <w:r w:rsidR="00711AB9">
        <w:rPr>
          <w:rFonts w:ascii="Times New Roman" w:hAnsi="Times New Roman"/>
          <w:sz w:val="26"/>
          <w:szCs w:val="26"/>
          <w:lang w:val="ro-RO"/>
        </w:rPr>
        <w:t xml:space="preserve">contractului de grant </w:t>
      </w:r>
      <w:r w:rsidRPr="001B2B1D">
        <w:rPr>
          <w:rFonts w:ascii="Times New Roman" w:hAnsi="Times New Roman"/>
          <w:sz w:val="26"/>
          <w:szCs w:val="26"/>
          <w:lang w:val="ro-RO"/>
        </w:rPr>
        <w:t>va promova activitățile</w:t>
      </w:r>
      <w:r w:rsidR="003056F6" w:rsidRPr="001B2B1D">
        <w:rPr>
          <w:rFonts w:ascii="Times New Roman" w:hAnsi="Times New Roman"/>
          <w:sz w:val="26"/>
          <w:szCs w:val="26"/>
          <w:lang w:val="ro-RO"/>
        </w:rPr>
        <w:t>/materialele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proiectului, stipulate în anexele A și B, prin intermediul surselor de informare în masă (televiziunii/radioului local/național), rețelelor de socializare (Facebook, </w:t>
      </w:r>
      <w:proofErr w:type="spellStart"/>
      <w:r w:rsidRPr="001B2B1D">
        <w:rPr>
          <w:rFonts w:ascii="Times New Roman" w:hAnsi="Times New Roman"/>
          <w:sz w:val="26"/>
          <w:szCs w:val="26"/>
          <w:lang w:val="ro-RO"/>
        </w:rPr>
        <w:t>YouTube</w:t>
      </w:r>
      <w:proofErr w:type="spellEnd"/>
      <w:r w:rsidRPr="001B2B1D">
        <w:rPr>
          <w:rFonts w:ascii="Times New Roman" w:hAnsi="Times New Roman"/>
          <w:sz w:val="26"/>
          <w:szCs w:val="26"/>
          <w:lang w:val="ro-RO"/>
        </w:rPr>
        <w:t xml:space="preserve"> etc.) și/sau prin dezvoltarea de comunicări legate de proiect și/sau de produse media (</w:t>
      </w:r>
      <w:proofErr w:type="spellStart"/>
      <w:r w:rsidRPr="001B2B1D">
        <w:rPr>
          <w:rFonts w:ascii="Times New Roman" w:hAnsi="Times New Roman"/>
          <w:sz w:val="26"/>
          <w:szCs w:val="26"/>
          <w:lang w:val="ro-RO"/>
        </w:rPr>
        <w:t>foto</w:t>
      </w:r>
      <w:proofErr w:type="spellEnd"/>
      <w:r w:rsidRPr="001B2B1D">
        <w:rPr>
          <w:rFonts w:ascii="Times New Roman" w:hAnsi="Times New Roman"/>
          <w:sz w:val="26"/>
          <w:szCs w:val="26"/>
          <w:lang w:val="ro-RO"/>
        </w:rPr>
        <w:t xml:space="preserve">/video/text/ multimedia) relevante activităților de proiect. </w:t>
      </w:r>
    </w:p>
    <w:p w14:paraId="6691609E" w14:textId="77777777" w:rsidR="00711AB9" w:rsidRPr="001B2B1D" w:rsidRDefault="00711AB9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194F0808" w14:textId="1DB57135" w:rsidR="00DE22F7" w:rsidRPr="001B2B1D" w:rsidRDefault="00AB12CC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4</w:t>
      </w:r>
      <w:r w:rsidR="00681F67" w:rsidRPr="001B2B1D">
        <w:rPr>
          <w:rFonts w:ascii="Times New Roman" w:hAnsi="Times New Roman"/>
          <w:sz w:val="26"/>
          <w:szCs w:val="26"/>
          <w:lang w:val="ro-RO"/>
        </w:rPr>
        <w:t>3</w:t>
      </w:r>
      <w:r w:rsidRPr="001B2B1D">
        <w:rPr>
          <w:rFonts w:ascii="Times New Roman" w:hAnsi="Times New Roman"/>
          <w:sz w:val="26"/>
          <w:szCs w:val="26"/>
          <w:lang w:val="ro-RO"/>
        </w:rPr>
        <w:t>. Comunicarea publică</w:t>
      </w:r>
      <w:r w:rsidR="00323BB3" w:rsidRPr="001B2B1D">
        <w:rPr>
          <w:rFonts w:ascii="Times New Roman" w:hAnsi="Times New Roman"/>
          <w:sz w:val="26"/>
          <w:szCs w:val="26"/>
          <w:lang w:val="ro-RO"/>
        </w:rPr>
        <w:t>/</w:t>
      </w:r>
      <w:r w:rsidR="006B77D1" w:rsidRPr="001B2B1D">
        <w:rPr>
          <w:rFonts w:ascii="Times New Roman" w:hAnsi="Times New Roman"/>
          <w:sz w:val="26"/>
          <w:szCs w:val="26"/>
          <w:lang w:val="ro-RO"/>
        </w:rPr>
        <w:t>livrabilele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de orice tip cu privire la activitățile descrise în anexele A și B la contractul de finanțare va conține următoarea mențiune: </w:t>
      </w:r>
    </w:p>
    <w:p w14:paraId="4C941802" w14:textId="77777777" w:rsidR="00D102E0" w:rsidRPr="001B2B1D" w:rsidRDefault="00D102E0" w:rsidP="00DE22F7">
      <w:pPr>
        <w:tabs>
          <w:tab w:val="left" w:pos="480"/>
        </w:tabs>
        <w:spacing w:after="0" w:line="240" w:lineRule="auto"/>
        <w:ind w:left="426" w:hanging="66"/>
        <w:contextualSpacing/>
        <w:jc w:val="both"/>
        <w:rPr>
          <w:rFonts w:ascii="Times New Roman" w:hAnsi="Times New Roman"/>
          <w:b/>
          <w:color w:val="000000"/>
          <w:sz w:val="26"/>
          <w:szCs w:val="26"/>
          <w:lang w:val="ro-RO"/>
        </w:rPr>
      </w:pPr>
    </w:p>
    <w:p w14:paraId="657ADB88" w14:textId="0F43E588" w:rsidR="00A006CA" w:rsidRPr="001B2B1D" w:rsidRDefault="00AB12CC" w:rsidP="00D102E0">
      <w:pPr>
        <w:tabs>
          <w:tab w:val="left" w:pos="480"/>
        </w:tabs>
        <w:spacing w:after="0" w:line="240" w:lineRule="auto"/>
        <w:ind w:left="426" w:hanging="66"/>
        <w:contextualSpacing/>
        <w:jc w:val="both"/>
        <w:rPr>
          <w:rFonts w:ascii="Times New Roman" w:hAnsi="Times New Roman"/>
          <w:b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„</w:t>
      </w:r>
      <w:r w:rsidRPr="001B2B1D">
        <w:rPr>
          <w:rFonts w:ascii="Times New Roman" w:hAnsi="Times New Roman"/>
          <w:i/>
          <w:sz w:val="26"/>
          <w:szCs w:val="26"/>
          <w:lang w:val="ro-RO"/>
        </w:rPr>
        <w:t xml:space="preserve">Activitățile sunt realizate în cadrul </w:t>
      </w:r>
      <w:r w:rsidR="00D102E0" w:rsidRPr="001B2B1D">
        <w:rPr>
          <w:rFonts w:ascii="Times New Roman" w:hAnsi="Times New Roman"/>
          <w:i/>
          <w:sz w:val="26"/>
          <w:szCs w:val="26"/>
          <w:lang w:val="ro-RO"/>
        </w:rPr>
        <w:t>P</w:t>
      </w:r>
      <w:r w:rsidRPr="001B2B1D">
        <w:rPr>
          <w:rFonts w:ascii="Times New Roman" w:hAnsi="Times New Roman"/>
          <w:i/>
          <w:sz w:val="26"/>
          <w:szCs w:val="26"/>
          <w:lang w:val="ro-RO"/>
        </w:rPr>
        <w:t xml:space="preserve">rogramului </w:t>
      </w:r>
      <w:bookmarkStart w:id="9" w:name="_Hlk92368020"/>
      <w:r w:rsidR="00D102E0" w:rsidRPr="001B2B1D">
        <w:rPr>
          <w:rFonts w:ascii="Times New Roman" w:hAnsi="Times New Roman"/>
          <w:i/>
          <w:sz w:val="26"/>
          <w:szCs w:val="26"/>
          <w:lang w:val="ro-RO"/>
        </w:rPr>
        <w:t>de susținere a acțiunilor culturale și educaționale în diasporă</w:t>
      </w:r>
      <w:bookmarkEnd w:id="9"/>
      <w:r w:rsidR="00D102E0" w:rsidRPr="001B2B1D">
        <w:rPr>
          <w:rFonts w:ascii="Times New Roman" w:hAnsi="Times New Roman"/>
          <w:i/>
          <w:sz w:val="26"/>
          <w:szCs w:val="26"/>
          <w:lang w:val="ro-RO"/>
        </w:rPr>
        <w:t xml:space="preserve">, care este parte a Diaspora </w:t>
      </w:r>
      <w:proofErr w:type="spellStart"/>
      <w:r w:rsidR="00D102E0" w:rsidRPr="001B2B1D">
        <w:rPr>
          <w:rFonts w:ascii="Times New Roman" w:hAnsi="Times New Roman"/>
          <w:i/>
          <w:sz w:val="26"/>
          <w:szCs w:val="26"/>
          <w:lang w:val="ro-RO"/>
        </w:rPr>
        <w:t>Engagement</w:t>
      </w:r>
      <w:proofErr w:type="spellEnd"/>
      <w:r w:rsidR="00D102E0" w:rsidRPr="001B2B1D">
        <w:rPr>
          <w:rFonts w:ascii="Times New Roman" w:hAnsi="Times New Roman"/>
          <w:i/>
          <w:sz w:val="26"/>
          <w:szCs w:val="26"/>
          <w:lang w:val="ro-RO"/>
        </w:rPr>
        <w:t xml:space="preserve"> Hub (DEH) cu susținere financiară din bugetul de stat”.</w:t>
      </w:r>
    </w:p>
    <w:p w14:paraId="394994FA" w14:textId="77777777" w:rsidR="00DE22F7" w:rsidRPr="001B2B1D" w:rsidRDefault="00DE22F7" w:rsidP="00DE22F7">
      <w:pPr>
        <w:tabs>
          <w:tab w:val="left" w:pos="480"/>
        </w:tabs>
        <w:spacing w:after="0" w:line="240" w:lineRule="auto"/>
        <w:ind w:left="426" w:hanging="6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59F02EB7" w14:textId="54C4AF7B" w:rsidR="00B91D99" w:rsidRPr="001B2B1D" w:rsidRDefault="00AB12CC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4</w:t>
      </w:r>
      <w:r w:rsidR="00681F67" w:rsidRPr="001B2B1D">
        <w:rPr>
          <w:rFonts w:ascii="Times New Roman" w:hAnsi="Times New Roman"/>
          <w:sz w:val="26"/>
          <w:szCs w:val="26"/>
          <w:lang w:val="ro-RO"/>
        </w:rPr>
        <w:t>4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. </w:t>
      </w:r>
      <w:r w:rsidR="006B77D1" w:rsidRPr="001B2B1D">
        <w:rPr>
          <w:rFonts w:ascii="Times New Roman" w:hAnsi="Times New Roman"/>
          <w:sz w:val="26"/>
          <w:szCs w:val="26"/>
          <w:lang w:val="ro-RO"/>
        </w:rPr>
        <w:t>Materialele, echipamentul</w:t>
      </w:r>
      <w:r w:rsidRPr="001B2B1D">
        <w:rPr>
          <w:rFonts w:ascii="Times New Roman" w:hAnsi="Times New Roman"/>
          <w:sz w:val="26"/>
          <w:szCs w:val="26"/>
          <w:lang w:val="ro-RO"/>
        </w:rPr>
        <w:t>, și comunicările publice ale proiectului vor include logo-urile Guvernului Republicii Moldova, BRD</w:t>
      </w:r>
      <w:r w:rsidR="008E0673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1B2B1D">
        <w:rPr>
          <w:rFonts w:ascii="Times New Roman" w:hAnsi="Times New Roman"/>
          <w:sz w:val="26"/>
          <w:szCs w:val="26"/>
          <w:lang w:val="ro-RO"/>
        </w:rPr>
        <w:t>și DEH</w:t>
      </w:r>
      <w:r w:rsidR="00F168AD" w:rsidRPr="001B2B1D">
        <w:rPr>
          <w:rFonts w:ascii="Times New Roman" w:hAnsi="Times New Roman"/>
          <w:sz w:val="26"/>
          <w:szCs w:val="26"/>
          <w:lang w:val="ro-RO"/>
        </w:rPr>
        <w:t xml:space="preserve"> (și a</w:t>
      </w:r>
      <w:r w:rsidR="00202580" w:rsidRPr="001B2B1D">
        <w:rPr>
          <w:rFonts w:ascii="Times New Roman" w:hAnsi="Times New Roman"/>
          <w:sz w:val="26"/>
          <w:szCs w:val="26"/>
          <w:lang w:val="ro-RO"/>
        </w:rPr>
        <w:t>le</w:t>
      </w:r>
      <w:r w:rsidR="00F168AD" w:rsidRPr="001B2B1D">
        <w:rPr>
          <w:rFonts w:ascii="Times New Roman" w:hAnsi="Times New Roman"/>
          <w:sz w:val="26"/>
          <w:szCs w:val="26"/>
          <w:lang w:val="ro-RO"/>
        </w:rPr>
        <w:t xml:space="preserve"> altor parteneri, după caz)</w:t>
      </w:r>
      <w:r w:rsidR="005E41B8" w:rsidRPr="001B2B1D">
        <w:rPr>
          <w:rFonts w:ascii="Times New Roman" w:hAnsi="Times New Roman"/>
          <w:sz w:val="26"/>
          <w:szCs w:val="26"/>
          <w:lang w:val="ro-RO"/>
        </w:rPr>
        <w:t>.</w:t>
      </w:r>
    </w:p>
    <w:p w14:paraId="74790564" w14:textId="77777777" w:rsidR="003B2D36" w:rsidRPr="001B2B1D" w:rsidRDefault="003B2D36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0AC438F0" w14:textId="628252A5" w:rsidR="003B2D36" w:rsidRPr="001B2B1D" w:rsidRDefault="003B2D36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44. Beneficiarul are obliga</w:t>
      </w:r>
      <w:r w:rsidR="00711AB9">
        <w:rPr>
          <w:rFonts w:ascii="Times New Roman" w:hAnsi="Times New Roman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ia de a transmite </w:t>
      </w:r>
      <w:r w:rsidR="00DE7B12" w:rsidRPr="001B2B1D">
        <w:rPr>
          <w:rFonts w:ascii="Times New Roman" w:hAnsi="Times New Roman"/>
          <w:sz w:val="26"/>
          <w:szCs w:val="26"/>
          <w:lang w:val="ro-RO"/>
        </w:rPr>
        <w:t xml:space="preserve">Biroului relații cu diaspora </w:t>
      </w:r>
      <w:r w:rsidRPr="001B2B1D">
        <w:rPr>
          <w:rFonts w:ascii="Times New Roman" w:hAnsi="Times New Roman"/>
          <w:sz w:val="26"/>
          <w:szCs w:val="26"/>
          <w:lang w:val="ro-RO"/>
        </w:rPr>
        <w:t>spre aprobare propunerile pentru toate materialele unde inten</w:t>
      </w:r>
      <w:r w:rsidR="00711AB9">
        <w:rPr>
          <w:rFonts w:ascii="Times New Roman" w:hAnsi="Times New Roman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ionează să utilizeze </w:t>
      </w:r>
      <w:r w:rsidR="00DE7B12" w:rsidRPr="001B2B1D">
        <w:rPr>
          <w:rFonts w:ascii="Times New Roman" w:hAnsi="Times New Roman"/>
          <w:sz w:val="26"/>
          <w:szCs w:val="26"/>
          <w:lang w:val="ro-RO"/>
        </w:rPr>
        <w:t>logo-urile conform pct. 43</w:t>
      </w:r>
      <w:r w:rsidR="00D8321E">
        <w:rPr>
          <w:rFonts w:ascii="Times New Roman" w:hAnsi="Times New Roman"/>
          <w:sz w:val="26"/>
          <w:szCs w:val="26"/>
          <w:lang w:val="ro-RO"/>
        </w:rPr>
        <w:t xml:space="preserve"> până ca acestea să fie imprimate sau făcute publice în cadrul proiectului</w:t>
      </w:r>
    </w:p>
    <w:bookmarkEnd w:id="7"/>
    <w:p w14:paraId="6E3D0801" w14:textId="77777777" w:rsidR="00B91D99" w:rsidRPr="001B2B1D" w:rsidRDefault="00B91D99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</w:p>
    <w:p w14:paraId="36691349" w14:textId="53CF3309" w:rsidR="00B91D99" w:rsidRPr="001B2B1D" w:rsidRDefault="00AB12CC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Sec</w:t>
      </w:r>
      <w:r w:rsidR="00711AB9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ț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iunea </w:t>
      </w:r>
      <w:r w:rsidR="00650DD3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4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.</w:t>
      </w:r>
    </w:p>
    <w:p w14:paraId="7815BA59" w14:textId="45C76BDF" w:rsidR="00B91D99" w:rsidRPr="001B2B1D" w:rsidRDefault="00101338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M</w:t>
      </w:r>
      <w:r w:rsidR="00AB12CC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onitorizarea</w:t>
      </w:r>
      <w:r w:rsidR="00263518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,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</w:t>
      </w:r>
      <w:r w:rsidR="00AB12CC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evaluarea</w:t>
      </w:r>
      <w:r w:rsidR="00F168AD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și </w:t>
      </w: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r</w:t>
      </w:r>
      <w:r w:rsidR="00F168AD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aportarea</w:t>
      </w:r>
      <w:r w:rsidR="00AB12CC"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 xml:space="preserve">  </w:t>
      </w:r>
    </w:p>
    <w:p w14:paraId="749AD892" w14:textId="77777777" w:rsidR="00B91D99" w:rsidRPr="001B2B1D" w:rsidRDefault="00B91D99">
      <w:pPr>
        <w:tabs>
          <w:tab w:val="left" w:pos="480"/>
        </w:tabs>
        <w:spacing w:after="0" w:line="240" w:lineRule="auto"/>
        <w:contextualSpacing/>
        <w:jc w:val="center"/>
        <w:rPr>
          <w:rFonts w:ascii="Times New Roman" w:hAnsi="Times New Roman"/>
          <w:b/>
          <w:sz w:val="26"/>
          <w:szCs w:val="26"/>
          <w:lang w:val="ro-RO"/>
        </w:rPr>
      </w:pPr>
    </w:p>
    <w:p w14:paraId="01C08179" w14:textId="7F5D2176" w:rsidR="000F538A" w:rsidRDefault="00AB12CC" w:rsidP="000F538A">
      <w:pPr>
        <w:tabs>
          <w:tab w:val="left" w:pos="567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4</w:t>
      </w:r>
      <w:r w:rsidR="003B2D36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5</w:t>
      </w: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. </w:t>
      </w:r>
      <w:r w:rsidR="000F538A" w:rsidRPr="001B2B1D">
        <w:rPr>
          <w:rFonts w:ascii="Times New Roman" w:hAnsi="Times New Roman"/>
          <w:color w:val="000000"/>
          <w:sz w:val="26"/>
          <w:szCs w:val="26"/>
          <w:lang w:val="ro-RO"/>
        </w:rPr>
        <w:t>Cancelaria de Stat (BRD) î</w:t>
      </w:r>
      <w:r w:rsidR="00711AB9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="000F538A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i rezervă dreptul de a face verificări atât în perioada implementării contractului de grant, cât </w:t>
      </w:r>
      <w:r w:rsidR="00711AB9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="000F538A" w:rsidRPr="001B2B1D">
        <w:rPr>
          <w:rFonts w:ascii="Times New Roman" w:hAnsi="Times New Roman"/>
          <w:color w:val="000000"/>
          <w:sz w:val="26"/>
          <w:szCs w:val="26"/>
          <w:lang w:val="ro-RO"/>
        </w:rPr>
        <w:t>i ulterior validării raportului final privind realizarea Planului de acțiuni.</w:t>
      </w:r>
    </w:p>
    <w:p w14:paraId="32D99F8F" w14:textId="77777777" w:rsidR="00711AB9" w:rsidRPr="001B2B1D" w:rsidRDefault="00711AB9" w:rsidP="000F538A">
      <w:pPr>
        <w:tabs>
          <w:tab w:val="left" w:pos="567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11A4FE67" w14:textId="61CAF5CE" w:rsidR="000F538A" w:rsidRDefault="000F538A" w:rsidP="000F538A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4</w:t>
      </w:r>
      <w:r w:rsidR="003B2D36" w:rsidRPr="001B2B1D">
        <w:rPr>
          <w:rFonts w:ascii="Times New Roman" w:hAnsi="Times New Roman"/>
          <w:color w:val="000000"/>
          <w:sz w:val="26"/>
          <w:szCs w:val="26"/>
          <w:lang w:val="ro-RO"/>
        </w:rPr>
        <w:t>6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 Modul de utilizare a mijloacelor financiare  acordate în baza contractului de grant este supus controlului din partea Cancelariei de Stat (BRD), precum </w:t>
      </w:r>
      <w:r w:rsidR="00711AB9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i a altor instituții relevante, în conformitate cu prevederile legale.</w:t>
      </w:r>
    </w:p>
    <w:p w14:paraId="4244DD44" w14:textId="77777777" w:rsidR="00711AB9" w:rsidRPr="001B2B1D" w:rsidRDefault="00711AB9" w:rsidP="000F538A">
      <w:pPr>
        <w:tabs>
          <w:tab w:val="left" w:pos="480"/>
        </w:tabs>
        <w:spacing w:after="0" w:line="240" w:lineRule="auto"/>
        <w:ind w:left="426" w:hanging="426"/>
        <w:contextualSpacing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5B227708" w14:textId="66E95616" w:rsidR="00355D14" w:rsidRDefault="00812702">
      <w:pPr>
        <w:spacing w:after="0" w:line="240" w:lineRule="auto"/>
        <w:ind w:left="426" w:hanging="426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47.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Beneficiarul </w:t>
      </w:r>
      <w:r w:rsidR="00355D14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  <w:r w:rsidR="00F168AD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>elaborează și prezintă</w:t>
      </w:r>
      <w:r w:rsidR="00263518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Cancelariei de Stat </w:t>
      </w:r>
      <w:r w:rsidR="00F168AD" w:rsidRPr="001B2B1D">
        <w:rPr>
          <w:rFonts w:ascii="Times New Roman" w:hAnsi="Times New Roman"/>
          <w:color w:val="000000"/>
          <w:sz w:val="26"/>
          <w:szCs w:val="26"/>
          <w:lang w:val="ro-RO" w:eastAsia="ru-RU"/>
        </w:rPr>
        <w:t xml:space="preserve"> 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Raportul final</w:t>
      </w:r>
      <w:r w:rsidR="00F168AD" w:rsidRPr="001B2B1D">
        <w:rPr>
          <w:rFonts w:ascii="Times New Roman" w:hAnsi="Times New Roman"/>
          <w:sz w:val="26"/>
          <w:szCs w:val="26"/>
          <w:lang w:val="ro-RO"/>
        </w:rPr>
        <w:t xml:space="preserve"> (</w:t>
      </w:r>
      <w:r w:rsidR="00202580" w:rsidRPr="001B2B1D">
        <w:rPr>
          <w:rFonts w:ascii="Times New Roman" w:hAnsi="Times New Roman"/>
          <w:sz w:val="26"/>
          <w:szCs w:val="26"/>
          <w:lang w:val="ro-RO"/>
        </w:rPr>
        <w:t>a</w:t>
      </w:r>
      <w:r w:rsidR="00F168AD" w:rsidRPr="001B2B1D">
        <w:rPr>
          <w:rFonts w:ascii="Times New Roman" w:hAnsi="Times New Roman"/>
          <w:sz w:val="26"/>
          <w:szCs w:val="26"/>
          <w:lang w:val="ro-RO"/>
        </w:rPr>
        <w:t>nexa C)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 xml:space="preserve"> în baza Planului de </w:t>
      </w:r>
      <w:r w:rsidR="00F168AD" w:rsidRPr="001B2B1D">
        <w:rPr>
          <w:rFonts w:ascii="Times New Roman" w:hAnsi="Times New Roman"/>
          <w:sz w:val="26"/>
          <w:szCs w:val="26"/>
          <w:lang w:val="ro-RO"/>
        </w:rPr>
        <w:t>a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cțiuni (</w:t>
      </w:r>
      <w:r w:rsidR="00202580" w:rsidRPr="001B2B1D">
        <w:rPr>
          <w:rFonts w:ascii="Times New Roman" w:hAnsi="Times New Roman"/>
          <w:sz w:val="26"/>
          <w:szCs w:val="26"/>
          <w:lang w:val="ro-RO"/>
        </w:rPr>
        <w:t>anexa B)</w:t>
      </w:r>
      <w:r w:rsidR="00AB12CC" w:rsidRPr="001B2B1D">
        <w:rPr>
          <w:rFonts w:ascii="Times New Roman" w:hAnsi="Times New Roman"/>
          <w:sz w:val="26"/>
          <w:szCs w:val="26"/>
          <w:lang w:val="ro-RO"/>
        </w:rPr>
        <w:t>.</w:t>
      </w:r>
    </w:p>
    <w:p w14:paraId="209888C6" w14:textId="77777777" w:rsidR="00711AB9" w:rsidRPr="001B2B1D" w:rsidRDefault="00711AB9">
      <w:pPr>
        <w:spacing w:after="0" w:line="240" w:lineRule="auto"/>
        <w:ind w:left="426" w:hanging="426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0D044BD5" w14:textId="1F89488B" w:rsidR="00181C40" w:rsidRPr="00711AB9" w:rsidRDefault="00355D14" w:rsidP="00DD5962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4</w:t>
      </w:r>
      <w:r w:rsidR="00812702" w:rsidRPr="001B2B1D">
        <w:rPr>
          <w:rFonts w:ascii="Times New Roman" w:hAnsi="Times New Roman"/>
          <w:sz w:val="26"/>
          <w:szCs w:val="26"/>
          <w:lang w:val="ro-RO"/>
        </w:rPr>
        <w:t>8</w:t>
      </w:r>
      <w:r w:rsidR="003D2880" w:rsidRPr="001B2B1D">
        <w:rPr>
          <w:rFonts w:ascii="Times New Roman" w:hAnsi="Times New Roman"/>
          <w:sz w:val="26"/>
          <w:szCs w:val="26"/>
          <w:lang w:val="ro-RO"/>
        </w:rPr>
        <w:t>.</w:t>
      </w:r>
      <w:r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Pr="00711AB9">
        <w:rPr>
          <w:rFonts w:ascii="Times New Roman" w:hAnsi="Times New Roman"/>
          <w:sz w:val="26"/>
          <w:szCs w:val="26"/>
          <w:lang w:val="ro-RO"/>
        </w:rPr>
        <w:t xml:space="preserve">Beneficiarul </w:t>
      </w:r>
      <w:r w:rsidR="00AB12CC" w:rsidRP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263518" w:rsidRP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anexează la Raportul final documente ce </w:t>
      </w:r>
      <w:r w:rsidR="00AB12CC" w:rsidRPr="00711AB9">
        <w:rPr>
          <w:rFonts w:ascii="Times New Roman" w:hAnsi="Times New Roman"/>
          <w:color w:val="000000"/>
          <w:sz w:val="26"/>
          <w:szCs w:val="26"/>
          <w:lang w:val="ro-RO"/>
        </w:rPr>
        <w:t>justific</w:t>
      </w:r>
      <w:r w:rsidRPr="00711AB9">
        <w:rPr>
          <w:rFonts w:ascii="Times New Roman" w:hAnsi="Times New Roman"/>
          <w:color w:val="000000"/>
          <w:sz w:val="26"/>
          <w:szCs w:val="26"/>
          <w:lang w:val="ro-RO"/>
        </w:rPr>
        <w:t>ă</w:t>
      </w:r>
      <w:r w:rsidR="00AB12CC" w:rsidRP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 cheltuielil</w:t>
      </w:r>
      <w:r w:rsidRP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e suportate pentru implementarea </w:t>
      </w:r>
      <w:proofErr w:type="spellStart"/>
      <w:r w:rsidR="00AB1EDA" w:rsidRPr="00711AB9">
        <w:rPr>
          <w:rFonts w:ascii="Times New Roman" w:hAnsi="Times New Roman"/>
          <w:color w:val="000000"/>
          <w:sz w:val="26"/>
          <w:szCs w:val="26"/>
          <w:lang w:val="ro-RO"/>
        </w:rPr>
        <w:t>activitatilor</w:t>
      </w:r>
      <w:proofErr w:type="spellEnd"/>
      <w:r w:rsidR="00AB1EDA" w:rsidRP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181C40" w:rsidRPr="00711AB9">
        <w:rPr>
          <w:rFonts w:ascii="Times New Roman" w:hAnsi="Times New Roman"/>
          <w:color w:val="000000"/>
          <w:sz w:val="26"/>
          <w:szCs w:val="26"/>
          <w:lang w:val="ro-RO"/>
        </w:rPr>
        <w:t>p</w:t>
      </w:r>
      <w:r w:rsidRPr="00711AB9">
        <w:rPr>
          <w:rFonts w:ascii="Times New Roman" w:hAnsi="Times New Roman"/>
          <w:color w:val="000000"/>
          <w:sz w:val="26"/>
          <w:szCs w:val="26"/>
          <w:lang w:val="ro-RO"/>
        </w:rPr>
        <w:t>roiectului</w:t>
      </w:r>
      <w:r w:rsidR="00AB12CC" w:rsidRPr="00711AB9">
        <w:rPr>
          <w:rFonts w:ascii="Times New Roman" w:hAnsi="Times New Roman"/>
          <w:color w:val="000000"/>
          <w:sz w:val="26"/>
          <w:szCs w:val="26"/>
          <w:lang w:val="ro-RO"/>
        </w:rPr>
        <w:t xml:space="preserve">, </w:t>
      </w:r>
      <w:r w:rsidR="00263518" w:rsidRPr="00711AB9">
        <w:rPr>
          <w:rFonts w:ascii="Times New Roman" w:hAnsi="Times New Roman"/>
          <w:color w:val="000000"/>
          <w:sz w:val="26"/>
          <w:szCs w:val="26"/>
          <w:lang w:val="ro-RO"/>
        </w:rPr>
        <w:t>după cum urmează:</w:t>
      </w:r>
    </w:p>
    <w:p w14:paraId="2BC8EA8C" w14:textId="77777777" w:rsidR="00B91D99" w:rsidRPr="00711AB9" w:rsidRDefault="00AB12CC" w:rsidP="00954671">
      <w:pPr>
        <w:pStyle w:val="ListParagraph"/>
        <w:numPr>
          <w:ilvl w:val="0"/>
          <w:numId w:val="10"/>
        </w:numPr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Bonuri de casă;</w:t>
      </w:r>
    </w:p>
    <w:p w14:paraId="55DAC6D0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Ordine de plată prin transfer;</w:t>
      </w:r>
    </w:p>
    <w:p w14:paraId="4509FE1E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Facturi fiscale;</w:t>
      </w:r>
    </w:p>
    <w:p w14:paraId="2B669599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Facturi de expediție;</w:t>
      </w:r>
    </w:p>
    <w:p w14:paraId="1985DA1D" w14:textId="704F7A70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Bilete/tichete de transport</w:t>
      </w:r>
      <w:r w:rsidR="00181C40" w:rsidRPr="00711AB9">
        <w:rPr>
          <w:rFonts w:ascii="Times New Roman" w:hAnsi="Times New Roman"/>
          <w:sz w:val="26"/>
          <w:szCs w:val="26"/>
        </w:rPr>
        <w:t xml:space="preserve"> (excepție </w:t>
      </w:r>
      <w:r w:rsidR="005E41B8" w:rsidRPr="00711AB9">
        <w:rPr>
          <w:rFonts w:ascii="Times New Roman" w:hAnsi="Times New Roman"/>
          <w:sz w:val="26"/>
          <w:szCs w:val="26"/>
        </w:rPr>
        <w:t xml:space="preserve">servicii de </w:t>
      </w:r>
      <w:r w:rsidR="00181C40" w:rsidRPr="00711AB9">
        <w:rPr>
          <w:rFonts w:ascii="Times New Roman" w:hAnsi="Times New Roman"/>
          <w:sz w:val="26"/>
          <w:szCs w:val="26"/>
        </w:rPr>
        <w:t>taxi)</w:t>
      </w:r>
      <w:r w:rsidRPr="00711AB9">
        <w:rPr>
          <w:rFonts w:ascii="Times New Roman" w:hAnsi="Times New Roman"/>
          <w:sz w:val="26"/>
          <w:szCs w:val="26"/>
        </w:rPr>
        <w:t>;</w:t>
      </w:r>
    </w:p>
    <w:p w14:paraId="3F0D419C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 xml:space="preserve">Borderou virare/extras în/din cont de card, eliberat de bancă; </w:t>
      </w:r>
    </w:p>
    <w:p w14:paraId="7A9AC48D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 xml:space="preserve">Extras de cont sau altă dovadă a achitării facturii pentru plățile electronice; </w:t>
      </w:r>
    </w:p>
    <w:p w14:paraId="1E734EFC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 xml:space="preserve">Contracte de prestări servicii; </w:t>
      </w:r>
    </w:p>
    <w:p w14:paraId="48A9D377" w14:textId="7777777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 xml:space="preserve">Contracte de arendă; </w:t>
      </w:r>
    </w:p>
    <w:p w14:paraId="60A5872E" w14:textId="059359F7" w:rsidR="00B91D99" w:rsidRPr="00711AB9" w:rsidRDefault="00AB12CC" w:rsidP="00954671">
      <w:pPr>
        <w:pStyle w:val="ListParagraph"/>
        <w:numPr>
          <w:ilvl w:val="0"/>
          <w:numId w:val="10"/>
        </w:num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Alte documente justificative</w:t>
      </w:r>
      <w:r w:rsidR="00355D14" w:rsidRPr="00711AB9">
        <w:rPr>
          <w:rFonts w:ascii="Times New Roman" w:hAnsi="Times New Roman"/>
          <w:sz w:val="26"/>
          <w:szCs w:val="26"/>
        </w:rPr>
        <w:t xml:space="preserve"> (</w:t>
      </w:r>
      <w:r w:rsidR="00B04F8C" w:rsidRPr="00711AB9">
        <w:rPr>
          <w:rFonts w:ascii="Times New Roman" w:hAnsi="Times New Roman"/>
          <w:sz w:val="26"/>
          <w:szCs w:val="26"/>
        </w:rPr>
        <w:t>lista persoanelor participante la activită</w:t>
      </w:r>
      <w:r w:rsidR="00263518" w:rsidRPr="00711AB9">
        <w:rPr>
          <w:rFonts w:ascii="Times New Roman" w:hAnsi="Times New Roman"/>
          <w:sz w:val="26"/>
          <w:szCs w:val="26"/>
        </w:rPr>
        <w:t>ț</w:t>
      </w:r>
      <w:r w:rsidR="00B04F8C" w:rsidRPr="00711AB9">
        <w:rPr>
          <w:rFonts w:ascii="Times New Roman" w:hAnsi="Times New Roman"/>
          <w:sz w:val="26"/>
          <w:szCs w:val="26"/>
        </w:rPr>
        <w:t xml:space="preserve">i, înregistrări </w:t>
      </w:r>
      <w:proofErr w:type="spellStart"/>
      <w:r w:rsidR="00B04F8C" w:rsidRPr="00711AB9">
        <w:rPr>
          <w:rFonts w:ascii="Times New Roman" w:hAnsi="Times New Roman"/>
          <w:sz w:val="26"/>
          <w:szCs w:val="26"/>
        </w:rPr>
        <w:t>foto</w:t>
      </w:r>
      <w:proofErr w:type="spellEnd"/>
      <w:r w:rsidR="00B04F8C" w:rsidRPr="00711AB9">
        <w:rPr>
          <w:rFonts w:ascii="Times New Roman" w:hAnsi="Times New Roman"/>
          <w:sz w:val="26"/>
          <w:szCs w:val="26"/>
        </w:rPr>
        <w:t>/video</w:t>
      </w:r>
      <w:r w:rsidR="00263518" w:rsidRPr="00711AB9">
        <w:rPr>
          <w:rFonts w:ascii="Times New Roman" w:hAnsi="Times New Roman"/>
          <w:sz w:val="26"/>
          <w:szCs w:val="26"/>
        </w:rPr>
        <w:t>, capturi de ecran</w:t>
      </w:r>
      <w:r w:rsidR="00181C40" w:rsidRPr="00711AB9">
        <w:rPr>
          <w:rFonts w:ascii="Times New Roman" w:hAnsi="Times New Roman"/>
          <w:sz w:val="26"/>
          <w:szCs w:val="26"/>
        </w:rPr>
        <w:t>, ș.a.).</w:t>
      </w:r>
    </w:p>
    <w:p w14:paraId="5FEEC488" w14:textId="77777777" w:rsidR="00150C4E" w:rsidRPr="001B2B1D" w:rsidRDefault="00150C4E" w:rsidP="00DD5962">
      <w:pPr>
        <w:tabs>
          <w:tab w:val="left" w:pos="709"/>
        </w:tabs>
        <w:spacing w:after="0" w:line="240" w:lineRule="auto"/>
        <w:ind w:left="284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304FBE86" w14:textId="2C0A1F34" w:rsidR="00150C4E" w:rsidRPr="001B2B1D" w:rsidRDefault="00812702" w:rsidP="00DD5962">
      <w:pPr>
        <w:tabs>
          <w:tab w:val="left" w:pos="709"/>
        </w:tabs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49</w:t>
      </w:r>
      <w:r w:rsidR="00355D14" w:rsidRPr="001B2B1D">
        <w:rPr>
          <w:rFonts w:ascii="Times New Roman" w:hAnsi="Times New Roman"/>
          <w:sz w:val="26"/>
          <w:szCs w:val="26"/>
          <w:lang w:val="ro-RO"/>
        </w:rPr>
        <w:t xml:space="preserve">. </w:t>
      </w:r>
      <w:r w:rsidR="008B4D96" w:rsidRPr="001B2B1D">
        <w:rPr>
          <w:rFonts w:ascii="Times New Roman" w:hAnsi="Times New Roman"/>
          <w:sz w:val="26"/>
          <w:szCs w:val="26"/>
          <w:lang w:val="ro-RO"/>
        </w:rPr>
        <w:t>Toate documentele justificative vor fi prezentate în original Cancelariei de Stat (BRD) până la aprobarea Raportului final și transferul tranșei II.</w:t>
      </w:r>
      <w:r w:rsidR="0002557C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</w:p>
    <w:p w14:paraId="60137B1D" w14:textId="4FBDF462" w:rsidR="00B91D99" w:rsidRPr="001B2B1D" w:rsidRDefault="00B91D99" w:rsidP="00DD5962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3AF39079" w14:textId="4CFD6F0B" w:rsidR="002705E0" w:rsidRPr="001B2B1D" w:rsidRDefault="00812702" w:rsidP="00DD5962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sz w:val="26"/>
          <w:szCs w:val="26"/>
          <w:lang w:val="ro-RO"/>
        </w:rPr>
        <w:t>50</w:t>
      </w:r>
      <w:r w:rsidR="002705E0" w:rsidRPr="001B2B1D">
        <w:rPr>
          <w:rFonts w:ascii="Times New Roman" w:hAnsi="Times New Roman"/>
          <w:sz w:val="26"/>
          <w:szCs w:val="26"/>
          <w:lang w:val="ro-RO"/>
        </w:rPr>
        <w:t>.   Cheltuieli</w:t>
      </w:r>
      <w:r w:rsidR="00B04F8C" w:rsidRPr="001B2B1D">
        <w:rPr>
          <w:rFonts w:ascii="Times New Roman" w:hAnsi="Times New Roman"/>
          <w:sz w:val="26"/>
          <w:szCs w:val="26"/>
          <w:lang w:val="ro-RO"/>
        </w:rPr>
        <w:t xml:space="preserve"> </w:t>
      </w:r>
      <w:r w:rsidR="002705E0" w:rsidRPr="001B2B1D">
        <w:rPr>
          <w:rFonts w:ascii="Times New Roman" w:hAnsi="Times New Roman"/>
          <w:sz w:val="26"/>
          <w:szCs w:val="26"/>
          <w:lang w:val="ro-RO"/>
        </w:rPr>
        <w:t>neeligibile:</w:t>
      </w:r>
    </w:p>
    <w:p w14:paraId="7A0058EC" w14:textId="77777777" w:rsidR="00AD0E55" w:rsidRPr="001B2B1D" w:rsidRDefault="002705E0" w:rsidP="00954671">
      <w:pPr>
        <w:pStyle w:val="ListParagraph"/>
        <w:numPr>
          <w:ilvl w:val="0"/>
          <w:numId w:val="9"/>
        </w:numPr>
        <w:spacing w:after="6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procurarea băuturilor alcoolice și a articolelor de tutun</w:t>
      </w:r>
      <w:r w:rsidR="00AD0E55" w:rsidRPr="001B2B1D">
        <w:rPr>
          <w:rFonts w:ascii="Times New Roman" w:hAnsi="Times New Roman"/>
          <w:sz w:val="26"/>
          <w:szCs w:val="26"/>
        </w:rPr>
        <w:t>;</w:t>
      </w:r>
    </w:p>
    <w:p w14:paraId="463DCB20" w14:textId="7233AADB" w:rsidR="002705E0" w:rsidRPr="00711AB9" w:rsidRDefault="00AD0E55" w:rsidP="00954671">
      <w:pPr>
        <w:pStyle w:val="ListParagraph"/>
        <w:numPr>
          <w:ilvl w:val="0"/>
          <w:numId w:val="9"/>
        </w:numPr>
        <w:spacing w:after="60" w:line="240" w:lineRule="auto"/>
        <w:jc w:val="both"/>
        <w:rPr>
          <w:rFonts w:ascii="Times New Roman" w:hAnsi="Times New Roman"/>
          <w:sz w:val="26"/>
          <w:szCs w:val="26"/>
        </w:rPr>
      </w:pPr>
      <w:r w:rsidRPr="00711AB9">
        <w:rPr>
          <w:rFonts w:ascii="Times New Roman" w:hAnsi="Times New Roman"/>
          <w:sz w:val="26"/>
          <w:szCs w:val="26"/>
        </w:rPr>
        <w:t>procurarea produselor alimentare;</w:t>
      </w:r>
      <w:r w:rsidR="002705E0" w:rsidRPr="00711AB9">
        <w:rPr>
          <w:rFonts w:ascii="Times New Roman" w:hAnsi="Times New Roman"/>
          <w:sz w:val="26"/>
          <w:szCs w:val="26"/>
        </w:rPr>
        <w:t xml:space="preserve"> </w:t>
      </w:r>
    </w:p>
    <w:p w14:paraId="4BA67373" w14:textId="34A936DE" w:rsidR="002705E0" w:rsidRPr="001B2B1D" w:rsidRDefault="002705E0" w:rsidP="00954671">
      <w:pPr>
        <w:pStyle w:val="ListParagraph"/>
        <w:numPr>
          <w:ilvl w:val="0"/>
          <w:numId w:val="9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lastRenderedPageBreak/>
        <w:t>servicii de taxi, în cazul în care există alternativa călătoriei cu transport public</w:t>
      </w:r>
      <w:r w:rsidR="00300DD0" w:rsidRPr="001B2B1D">
        <w:rPr>
          <w:rFonts w:ascii="Times New Roman" w:hAnsi="Times New Roman"/>
          <w:sz w:val="26"/>
          <w:szCs w:val="26"/>
        </w:rPr>
        <w:t>;</w:t>
      </w:r>
      <w:r w:rsidRPr="001B2B1D">
        <w:rPr>
          <w:rFonts w:ascii="Times New Roman" w:hAnsi="Times New Roman"/>
          <w:sz w:val="26"/>
          <w:szCs w:val="26"/>
        </w:rPr>
        <w:t xml:space="preserve"> </w:t>
      </w:r>
    </w:p>
    <w:p w14:paraId="07DA3354" w14:textId="1F8BE577" w:rsidR="00A10BB3" w:rsidRPr="001B2B1D" w:rsidRDefault="00A10BB3" w:rsidP="00954671">
      <w:pPr>
        <w:pStyle w:val="ListParagraph"/>
        <w:numPr>
          <w:ilvl w:val="0"/>
          <w:numId w:val="9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subcontractarea de către beneficiar a unui singur subiect care să asigure implementarea tuturor activităților</w:t>
      </w:r>
      <w:r w:rsidR="00150C4E" w:rsidRPr="001B2B1D">
        <w:rPr>
          <w:rFonts w:ascii="Times New Roman" w:hAnsi="Times New Roman"/>
          <w:sz w:val="26"/>
          <w:szCs w:val="26"/>
        </w:rPr>
        <w:t>;</w:t>
      </w:r>
    </w:p>
    <w:p w14:paraId="1CCE3B7E" w14:textId="4C047388" w:rsidR="00263518" w:rsidRPr="001B2B1D" w:rsidRDefault="00150C4E" w:rsidP="00954671">
      <w:pPr>
        <w:pStyle w:val="ListParagraph"/>
        <w:numPr>
          <w:ilvl w:val="0"/>
          <w:numId w:val="9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cheltuieli diurnă</w:t>
      </w:r>
      <w:r w:rsidR="00647549" w:rsidRPr="001B2B1D">
        <w:rPr>
          <w:rFonts w:ascii="Times New Roman" w:hAnsi="Times New Roman"/>
          <w:sz w:val="26"/>
          <w:szCs w:val="26"/>
        </w:rPr>
        <w:t>;</w:t>
      </w:r>
    </w:p>
    <w:p w14:paraId="17F5EF08" w14:textId="4586F1A7" w:rsidR="00150C4E" w:rsidRPr="001B2B1D" w:rsidRDefault="00263518" w:rsidP="00954671">
      <w:pPr>
        <w:pStyle w:val="ListParagraph"/>
        <w:numPr>
          <w:ilvl w:val="0"/>
          <w:numId w:val="9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cheltuieli cazare</w:t>
      </w:r>
      <w:r w:rsidR="00181C40" w:rsidRPr="001B2B1D">
        <w:rPr>
          <w:rFonts w:ascii="Times New Roman" w:hAnsi="Times New Roman"/>
          <w:sz w:val="26"/>
          <w:szCs w:val="26"/>
        </w:rPr>
        <w:t>;</w:t>
      </w:r>
    </w:p>
    <w:p w14:paraId="0BAE9737" w14:textId="28A77137" w:rsidR="002705E0" w:rsidRPr="00773AB6" w:rsidRDefault="00181C40" w:rsidP="00DD5962">
      <w:pPr>
        <w:pStyle w:val="ListParagraph"/>
        <w:numPr>
          <w:ilvl w:val="0"/>
          <w:numId w:val="9"/>
        </w:numPr>
        <w:spacing w:after="0" w:line="240" w:lineRule="auto"/>
        <w:jc w:val="both"/>
        <w:rPr>
          <w:rFonts w:ascii="Times New Roman" w:hAnsi="Times New Roman"/>
          <w:sz w:val="26"/>
          <w:szCs w:val="26"/>
        </w:rPr>
      </w:pPr>
      <w:r w:rsidRPr="001B2B1D">
        <w:rPr>
          <w:rFonts w:ascii="Times New Roman" w:hAnsi="Times New Roman"/>
          <w:sz w:val="26"/>
          <w:szCs w:val="26"/>
        </w:rPr>
        <w:t>salariu pentru reprezentantul legal</w:t>
      </w:r>
      <w:r w:rsidR="00647549" w:rsidRPr="001B2B1D">
        <w:rPr>
          <w:rFonts w:ascii="Times New Roman" w:hAnsi="Times New Roman"/>
          <w:sz w:val="26"/>
          <w:szCs w:val="26"/>
        </w:rPr>
        <w:t>, împuternicitul acestuia sau coordonatorul de proiect</w:t>
      </w:r>
      <w:r w:rsidRPr="001B2B1D">
        <w:rPr>
          <w:rFonts w:ascii="Times New Roman" w:hAnsi="Times New Roman"/>
          <w:sz w:val="26"/>
          <w:szCs w:val="26"/>
        </w:rPr>
        <w:t xml:space="preserve"> </w:t>
      </w:r>
      <w:r w:rsidR="005E41B8" w:rsidRPr="001B2B1D">
        <w:rPr>
          <w:rFonts w:ascii="Times New Roman" w:hAnsi="Times New Roman"/>
          <w:sz w:val="26"/>
          <w:szCs w:val="26"/>
        </w:rPr>
        <w:t xml:space="preserve">pentru </w:t>
      </w:r>
      <w:r w:rsidRPr="001B2B1D">
        <w:rPr>
          <w:rFonts w:ascii="Times New Roman" w:hAnsi="Times New Roman"/>
          <w:sz w:val="26"/>
          <w:szCs w:val="26"/>
        </w:rPr>
        <w:t>implementarea proiectului.</w:t>
      </w:r>
    </w:p>
    <w:p w14:paraId="6666F048" w14:textId="77777777" w:rsidR="00B91D99" w:rsidRPr="001B2B1D" w:rsidRDefault="00B91D99">
      <w:pPr>
        <w:spacing w:after="0" w:line="240" w:lineRule="auto"/>
        <w:ind w:left="720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161CF7D0" w14:textId="77777777" w:rsidR="00B91D99" w:rsidRPr="001B2B1D" w:rsidRDefault="00AB12CC">
      <w:pPr>
        <w:spacing w:after="0" w:line="240" w:lineRule="auto"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Capitolul IV. Sancțiuni</w:t>
      </w:r>
    </w:p>
    <w:p w14:paraId="705BB17D" w14:textId="77777777" w:rsidR="00B91D99" w:rsidRPr="001B2B1D" w:rsidRDefault="00B91D99">
      <w:pPr>
        <w:spacing w:after="0" w:line="240" w:lineRule="auto"/>
        <w:jc w:val="center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08B4FAD4" w14:textId="3AAF1BFB" w:rsidR="00B91D99" w:rsidRDefault="003D2880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5</w:t>
      </w:r>
      <w:r w:rsidR="00812702" w:rsidRPr="001B2B1D">
        <w:rPr>
          <w:rFonts w:ascii="Times New Roman" w:hAnsi="Times New Roman"/>
          <w:color w:val="000000"/>
          <w:sz w:val="26"/>
          <w:szCs w:val="26"/>
          <w:lang w:val="ro-RO"/>
        </w:rPr>
        <w:t>1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 Contractele de granturi pot fi reziliate în termen de 10 zile calendaristice de la data primirii notificării prin care părții în culpă i s-a adus la cunoștință că nu </w:t>
      </w:r>
      <w:proofErr w:type="spellStart"/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şi</w:t>
      </w:r>
      <w:proofErr w:type="spellEnd"/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-a îndeplinit obligațiile contractuale. Notificarea va putea fi comunicată în termen de 10 zile calendaristice de la data constatării neîndeplinirii sau îndeplinirii necorespunzătoare a uneia sau a mai mult</w:t>
      </w:r>
      <w:r w:rsidR="005E41B8" w:rsidRPr="001B2B1D">
        <w:rPr>
          <w:rFonts w:ascii="Times New Roman" w:hAnsi="Times New Roman"/>
          <w:color w:val="000000"/>
          <w:sz w:val="26"/>
          <w:szCs w:val="26"/>
          <w:lang w:val="ro-RO"/>
        </w:rPr>
        <w:t>or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obligații contractuale.</w:t>
      </w:r>
    </w:p>
    <w:p w14:paraId="6AD12D38" w14:textId="77777777" w:rsidR="00773AB6" w:rsidRPr="001B2B1D" w:rsidRDefault="00773AB6">
      <w:pPr>
        <w:spacing w:after="0" w:line="240" w:lineRule="auto"/>
        <w:ind w:left="426" w:hanging="426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22075894" w14:textId="30F0E88C" w:rsidR="00B91D99" w:rsidRPr="00773AB6" w:rsidRDefault="003D2880">
      <w:pPr>
        <w:spacing w:after="0" w:line="240" w:lineRule="auto"/>
        <w:ind w:left="426" w:hanging="426"/>
        <w:jc w:val="both"/>
        <w:rPr>
          <w:rFonts w:ascii="Times New Roman" w:hAnsi="Times New Roman"/>
          <w:sz w:val="26"/>
          <w:szCs w:val="26"/>
          <w:lang w:val="ro-RO"/>
        </w:rPr>
      </w:pPr>
      <w:r w:rsidRPr="001B2B1D">
        <w:rPr>
          <w:rFonts w:ascii="Times New Roman" w:hAnsi="Times New Roman"/>
          <w:color w:val="000000"/>
          <w:sz w:val="26"/>
          <w:szCs w:val="26"/>
          <w:lang w:val="ro-RO"/>
        </w:rPr>
        <w:t>5</w:t>
      </w:r>
      <w:r w:rsidR="00812702" w:rsidRPr="001B2B1D">
        <w:rPr>
          <w:rFonts w:ascii="Times New Roman" w:hAnsi="Times New Roman"/>
          <w:color w:val="000000"/>
          <w:sz w:val="26"/>
          <w:szCs w:val="26"/>
          <w:lang w:val="ro-RO"/>
        </w:rPr>
        <w:t>2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.  În cazul rezilierii contractului </w:t>
      </w:r>
      <w:r w:rsidR="003B00EF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de grant 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ca urmare a neîndeplinirii clauzelor contractuale, beneficiarul finanțării este obligat în termen de 15 zile să returneze </w:t>
      </w:r>
      <w:r w:rsidR="003B00EF" w:rsidRPr="001B2B1D">
        <w:rPr>
          <w:rFonts w:ascii="Times New Roman" w:hAnsi="Times New Roman"/>
          <w:color w:val="000000"/>
          <w:sz w:val="26"/>
          <w:szCs w:val="26"/>
          <w:lang w:val="ro-RO"/>
        </w:rPr>
        <w:t>Cancelariei de Stat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3B00EF" w:rsidRPr="001B2B1D">
        <w:rPr>
          <w:rFonts w:ascii="Times New Roman" w:hAnsi="Times New Roman"/>
          <w:color w:val="000000"/>
          <w:sz w:val="26"/>
          <w:szCs w:val="26"/>
          <w:lang w:val="ro-RO"/>
        </w:rPr>
        <w:t>mijloacele financiare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t>.</w:t>
      </w:r>
      <w:r w:rsidR="00AB12CC" w:rsidRPr="001B2B1D">
        <w:rPr>
          <w:rFonts w:ascii="Times New Roman" w:hAnsi="Times New Roman"/>
          <w:color w:val="000000"/>
          <w:sz w:val="26"/>
          <w:szCs w:val="26"/>
          <w:lang w:val="ro-RO"/>
        </w:rPr>
        <w:br/>
      </w:r>
    </w:p>
    <w:p w14:paraId="0EDDFD23" w14:textId="77777777" w:rsidR="00B91D99" w:rsidRPr="00773AB6" w:rsidRDefault="00AB12CC">
      <w:pPr>
        <w:spacing w:after="0" w:line="240" w:lineRule="auto"/>
        <w:jc w:val="center"/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</w:pPr>
      <w:r w:rsidRPr="00773AB6">
        <w:rPr>
          <w:rFonts w:ascii="Times New Roman" w:hAnsi="Times New Roman"/>
          <w:b/>
          <w:bCs/>
          <w:color w:val="000000"/>
          <w:sz w:val="26"/>
          <w:szCs w:val="26"/>
          <w:lang w:val="ro-RO"/>
        </w:rPr>
        <w:t>Capitolul V. Dispoziții finale</w:t>
      </w:r>
    </w:p>
    <w:p w14:paraId="7544D33F" w14:textId="77777777" w:rsidR="00B91D99" w:rsidRPr="00773AB6" w:rsidRDefault="00B91D99">
      <w:pPr>
        <w:spacing w:after="0" w:line="240" w:lineRule="auto"/>
        <w:jc w:val="center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27EBA9D3" w14:textId="75C0B0A8" w:rsidR="00360471" w:rsidRDefault="00AB12CC" w:rsidP="00DD5962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773AB6">
        <w:rPr>
          <w:rFonts w:ascii="Times New Roman" w:hAnsi="Times New Roman"/>
          <w:color w:val="000000"/>
          <w:sz w:val="26"/>
          <w:szCs w:val="26"/>
          <w:lang w:val="ro-RO"/>
        </w:rPr>
        <w:t> </w:t>
      </w:r>
      <w:r w:rsidR="003D2880" w:rsidRPr="00773AB6">
        <w:rPr>
          <w:rFonts w:ascii="Times New Roman" w:hAnsi="Times New Roman"/>
          <w:color w:val="000000"/>
          <w:sz w:val="26"/>
          <w:szCs w:val="26"/>
          <w:lang w:val="ro-RO"/>
        </w:rPr>
        <w:t>5</w:t>
      </w:r>
      <w:r w:rsidR="00812702" w:rsidRPr="00773AB6">
        <w:rPr>
          <w:rFonts w:ascii="Times New Roman" w:hAnsi="Times New Roman"/>
          <w:color w:val="000000"/>
          <w:sz w:val="26"/>
          <w:szCs w:val="26"/>
          <w:lang w:val="ro-RO"/>
        </w:rPr>
        <w:t>3</w:t>
      </w:r>
      <w:r w:rsidRPr="00773AB6">
        <w:rPr>
          <w:rFonts w:ascii="Times New Roman" w:hAnsi="Times New Roman"/>
          <w:color w:val="000000"/>
          <w:sz w:val="26"/>
          <w:szCs w:val="26"/>
          <w:lang w:val="ro-RO"/>
        </w:rPr>
        <w:t>. Prezentul regulament se completează cu prevederile legale în vigoare.</w:t>
      </w:r>
    </w:p>
    <w:p w14:paraId="7C460BD9" w14:textId="77777777" w:rsidR="00773AB6" w:rsidRPr="00773AB6" w:rsidRDefault="00773AB6" w:rsidP="00DD5962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6C69062E" w14:textId="286A1880" w:rsidR="00B91D99" w:rsidRPr="00773AB6" w:rsidRDefault="00360471" w:rsidP="00360471">
      <w:pPr>
        <w:spacing w:after="0" w:line="240" w:lineRule="auto"/>
        <w:ind w:left="450" w:hanging="450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773AB6">
        <w:rPr>
          <w:rFonts w:ascii="Times New Roman" w:hAnsi="Times New Roman"/>
          <w:color w:val="000000"/>
          <w:sz w:val="26"/>
          <w:szCs w:val="26"/>
          <w:lang w:val="ro-RO"/>
        </w:rPr>
        <w:t xml:space="preserve"> </w:t>
      </w:r>
      <w:r w:rsidR="00AB12CC" w:rsidRPr="00773AB6">
        <w:rPr>
          <w:rFonts w:ascii="Times New Roman" w:hAnsi="Times New Roman"/>
          <w:color w:val="000000"/>
          <w:sz w:val="26"/>
          <w:szCs w:val="26"/>
          <w:lang w:val="ro-RO"/>
        </w:rPr>
        <w:t>5</w:t>
      </w:r>
      <w:r w:rsidR="00812702" w:rsidRPr="00773AB6">
        <w:rPr>
          <w:rFonts w:ascii="Times New Roman" w:hAnsi="Times New Roman"/>
          <w:color w:val="000000"/>
          <w:sz w:val="26"/>
          <w:szCs w:val="26"/>
          <w:lang w:val="ro-RO"/>
        </w:rPr>
        <w:t>4</w:t>
      </w:r>
      <w:r w:rsidR="00AB12CC" w:rsidRPr="00773AB6">
        <w:rPr>
          <w:rFonts w:ascii="Times New Roman" w:hAnsi="Times New Roman"/>
          <w:color w:val="000000"/>
          <w:sz w:val="26"/>
          <w:szCs w:val="26"/>
          <w:lang w:val="ro-RO"/>
        </w:rPr>
        <w:t>. Anexele următoare fac parte integrantă din prezentul regulament.</w:t>
      </w:r>
    </w:p>
    <w:p w14:paraId="141EFAF0" w14:textId="77777777" w:rsidR="00B91D99" w:rsidRPr="00773AB6" w:rsidRDefault="00B91D99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</w:p>
    <w:p w14:paraId="33334D21" w14:textId="77777777" w:rsidR="00B91D99" w:rsidRPr="00A71203" w:rsidRDefault="00B91D99">
      <w:pPr>
        <w:tabs>
          <w:tab w:val="left" w:pos="8970"/>
        </w:tabs>
        <w:spacing w:after="200" w:line="276" w:lineRule="auto"/>
        <w:jc w:val="right"/>
        <w:rPr>
          <w:rFonts w:ascii="Times New Roman" w:hAnsi="Times New Roman"/>
          <w:b/>
          <w:lang w:val="ro-RO" w:eastAsia="fr-CH"/>
        </w:rPr>
        <w:sectPr w:rsidR="00B91D99" w:rsidRPr="00A71203">
          <w:footerReference w:type="default" r:id="rId71"/>
          <w:pgSz w:w="12240" w:h="15840"/>
          <w:pgMar w:top="540" w:right="810" w:bottom="90" w:left="990" w:header="720" w:footer="720" w:gutter="0"/>
          <w:cols w:space="720"/>
          <w:noEndnote/>
        </w:sectPr>
      </w:pPr>
    </w:p>
    <w:p w14:paraId="628F7CE0" w14:textId="63E45391" w:rsidR="00C300C7" w:rsidRPr="00A71203" w:rsidRDefault="00C300C7" w:rsidP="00C300C7">
      <w:pPr>
        <w:tabs>
          <w:tab w:val="left" w:pos="8970"/>
        </w:tabs>
        <w:spacing w:after="200" w:line="276" w:lineRule="auto"/>
        <w:jc w:val="right"/>
        <w:rPr>
          <w:rFonts w:ascii="Times New Roman" w:hAnsi="Times New Roman"/>
          <w:b/>
          <w:lang w:val="ro-RO" w:eastAsia="fr-CH"/>
        </w:rPr>
      </w:pPr>
      <w:r w:rsidRPr="00A71203">
        <w:rPr>
          <w:rFonts w:ascii="Times New Roman" w:hAnsi="Times New Roman"/>
          <w:b/>
          <w:lang w:val="ro-RO" w:eastAsia="fr-CH"/>
        </w:rPr>
        <w:lastRenderedPageBreak/>
        <w:t xml:space="preserve">Anexa A </w:t>
      </w:r>
      <w:r w:rsidRPr="00A71203">
        <w:rPr>
          <w:rFonts w:ascii="Times New Roman" w:hAnsi="Times New Roman"/>
          <w:b/>
          <w:lang w:val="ro-RO"/>
        </w:rPr>
        <w:t>la contractul nr.___ din __</w:t>
      </w:r>
    </w:p>
    <w:p w14:paraId="35B6988F" w14:textId="4C5F71AA" w:rsidR="00C300C7" w:rsidRPr="00A65D34" w:rsidRDefault="00B47404" w:rsidP="00B47404">
      <w:pPr>
        <w:spacing w:after="200" w:line="276" w:lineRule="auto"/>
        <w:jc w:val="center"/>
        <w:rPr>
          <w:rFonts w:ascii="Times New Roman" w:hAnsi="Times New Roman"/>
          <w:lang w:val="ro-RO"/>
        </w:rPr>
      </w:pPr>
      <w:r w:rsidRPr="00A65D34">
        <w:rPr>
          <w:rFonts w:ascii="Times New Roman" w:hAnsi="Times New Roman"/>
          <w:noProof/>
        </w:rPr>
        <w:drawing>
          <wp:anchor distT="0" distB="0" distL="0" distR="0" simplePos="0" relativeHeight="251676672" behindDoc="0" locked="0" layoutInCell="1" allowOverlap="1" wp14:anchorId="66824FFD" wp14:editId="1ACE6ACA">
            <wp:simplePos x="0" y="0"/>
            <wp:positionH relativeFrom="margin">
              <wp:posOffset>4676774</wp:posOffset>
            </wp:positionH>
            <wp:positionV relativeFrom="paragraph">
              <wp:posOffset>88265</wp:posOffset>
            </wp:positionV>
            <wp:extent cx="1533525" cy="628650"/>
            <wp:effectExtent l="0" t="0" r="9525" b="0"/>
            <wp:wrapNone/>
            <wp:docPr id="38" name="Picture 12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Picture 12"/>
                    <pic:cNvPicPr/>
                  </pic:nvPicPr>
                  <pic:blipFill>
                    <a:blip r:embed="rId72" cstate="print"/>
                    <a:srcRect/>
                    <a:stretch/>
                  </pic:blipFill>
                  <pic:spPr>
                    <a:xfrm>
                      <a:off x="0" y="0"/>
                      <a:ext cx="1533525" cy="628650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92104" w:rsidRPr="00A71203">
        <w:rPr>
          <w:rFonts w:ascii="Times New Roman" w:hAnsi="Times New Roman"/>
          <w:b/>
          <w:noProof/>
        </w:rPr>
        <w:drawing>
          <wp:anchor distT="0" distB="0" distL="114300" distR="114300" simplePos="0" relativeHeight="251677696" behindDoc="1" locked="0" layoutInCell="1" allowOverlap="1" wp14:anchorId="179AB739" wp14:editId="6C2FF9C4">
            <wp:simplePos x="0" y="0"/>
            <wp:positionH relativeFrom="column">
              <wp:posOffset>2257425</wp:posOffset>
            </wp:positionH>
            <wp:positionV relativeFrom="paragraph">
              <wp:posOffset>50165</wp:posOffset>
            </wp:positionV>
            <wp:extent cx="1857375" cy="609600"/>
            <wp:effectExtent l="0" t="0" r="9525" b="0"/>
            <wp:wrapTight wrapText="bothSides">
              <wp:wrapPolygon edited="0">
                <wp:start x="0" y="0"/>
                <wp:lineTo x="0" y="20925"/>
                <wp:lineTo x="21489" y="20925"/>
                <wp:lineTo x="21489" y="0"/>
                <wp:lineTo x="0" y="0"/>
              </wp:wrapPolygon>
            </wp:wrapTight>
            <wp:docPr id="37" name="Picture 13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Picture 13"/>
                    <pic:cNvPicPr/>
                  </pic:nvPicPr>
                  <pic:blipFill>
                    <a:blip r:embed="rId73" cstate="print"/>
                    <a:srcRect/>
                    <a:stretch/>
                  </pic:blipFill>
                  <pic:spPr>
                    <a:xfrm>
                      <a:off x="0" y="0"/>
                      <a:ext cx="1857375" cy="609600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E92104">
        <w:rPr>
          <w:rFonts w:ascii="Times New Roman" w:hAnsi="Times New Roman"/>
          <w:noProof/>
          <w:lang w:val="ro-RO" w:eastAsia="fr-CH"/>
        </w:rPr>
        <w:drawing>
          <wp:inline distT="0" distB="0" distL="0" distR="0" wp14:anchorId="044D39D3" wp14:editId="507C17F8">
            <wp:extent cx="676275" cy="866775"/>
            <wp:effectExtent l="0" t="0" r="9525" b="9525"/>
            <wp:docPr id="3" name="Imagin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7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76275" cy="86677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  <w:r w:rsidR="00C300C7" w:rsidRPr="00A65D34">
        <w:rPr>
          <w:rFonts w:ascii="Times New Roman" w:hAnsi="Times New Roman"/>
          <w:lang w:val="ro-RO" w:eastAsia="fr-CH"/>
        </w:rPr>
        <w:t xml:space="preserve">   </w:t>
      </w:r>
      <w:r w:rsidR="00E92104">
        <w:rPr>
          <w:rFonts w:ascii="Times New Roman" w:hAnsi="Times New Roman"/>
          <w:lang w:val="ro-RO" w:eastAsia="fr-CH"/>
        </w:rPr>
        <w:t xml:space="preserve"> </w:t>
      </w:r>
      <w:r w:rsidR="00C300C7" w:rsidRPr="00A65D34">
        <w:rPr>
          <w:rFonts w:ascii="Times New Roman" w:hAnsi="Times New Roman"/>
          <w:lang w:val="ro-RO" w:eastAsia="fr-CH"/>
        </w:rPr>
        <w:t xml:space="preserve">                                                                                                                                                                                                   </w:t>
      </w:r>
    </w:p>
    <w:p w14:paraId="5C3585F0" w14:textId="77777777" w:rsidR="00E92104" w:rsidRDefault="00E92104" w:rsidP="00F435E7">
      <w:pPr>
        <w:spacing w:after="0" w:line="240" w:lineRule="auto"/>
        <w:rPr>
          <w:rFonts w:ascii="Times New Roman" w:hAnsi="Times New Roman"/>
          <w:b/>
          <w:color w:val="000000"/>
          <w:sz w:val="16"/>
          <w:szCs w:val="16"/>
          <w:lang w:val="ro-RO"/>
        </w:rPr>
      </w:pPr>
    </w:p>
    <w:p w14:paraId="3907711A" w14:textId="38FCFAFD" w:rsidR="00C300C7" w:rsidRPr="00A71203" w:rsidRDefault="00C300C7" w:rsidP="00C300C7">
      <w:pPr>
        <w:spacing w:after="0" w:line="240" w:lineRule="auto"/>
        <w:jc w:val="center"/>
        <w:rPr>
          <w:rFonts w:ascii="Times New Roman" w:hAnsi="Times New Roman"/>
          <w:b/>
          <w:color w:val="000000"/>
          <w:sz w:val="16"/>
          <w:szCs w:val="16"/>
          <w:lang w:val="ro-RO"/>
        </w:rPr>
      </w:pPr>
      <w:r w:rsidRPr="00A71203">
        <w:rPr>
          <w:rFonts w:ascii="Times New Roman" w:hAnsi="Times New Roman"/>
          <w:b/>
          <w:color w:val="000000"/>
          <w:sz w:val="16"/>
          <w:szCs w:val="16"/>
          <w:lang w:val="ro-RO"/>
        </w:rPr>
        <w:t>CERERE DE FINANȚARE</w:t>
      </w:r>
    </w:p>
    <w:p w14:paraId="685FF441" w14:textId="78C2BE25" w:rsidR="00B54338" w:rsidRDefault="00D81B81" w:rsidP="00B54338">
      <w:pPr>
        <w:spacing w:after="0" w:line="240" w:lineRule="auto"/>
        <w:jc w:val="center"/>
        <w:rPr>
          <w:rFonts w:ascii="Times New Roman" w:hAnsi="Times New Roman"/>
          <w:b/>
          <w:color w:val="000000"/>
          <w:sz w:val="16"/>
          <w:szCs w:val="16"/>
          <w:lang w:val="ro-RO"/>
        </w:rPr>
      </w:pPr>
      <w:r>
        <w:rPr>
          <w:rFonts w:ascii="Times New Roman" w:hAnsi="Times New Roman"/>
          <w:b/>
          <w:color w:val="000000"/>
          <w:sz w:val="16"/>
          <w:szCs w:val="16"/>
          <w:lang w:val="ro-RO"/>
        </w:rPr>
        <w:t>Î</w:t>
      </w:r>
      <w:r w:rsidR="005E41B8">
        <w:rPr>
          <w:rFonts w:ascii="Times New Roman" w:hAnsi="Times New Roman"/>
          <w:b/>
          <w:color w:val="000000"/>
          <w:sz w:val="16"/>
          <w:szCs w:val="16"/>
          <w:lang w:val="ro-RO"/>
        </w:rPr>
        <w:t>N CADRUL</w:t>
      </w:r>
      <w:r w:rsidR="00C300C7" w:rsidRPr="00A71203">
        <w:rPr>
          <w:rFonts w:ascii="Times New Roman" w:hAnsi="Times New Roman"/>
          <w:b/>
          <w:color w:val="000000"/>
          <w:sz w:val="16"/>
          <w:szCs w:val="16"/>
          <w:lang w:val="ro-RO"/>
        </w:rPr>
        <w:t xml:space="preserve"> PROGRAMUL</w:t>
      </w:r>
      <w:r w:rsidR="005E41B8">
        <w:rPr>
          <w:rFonts w:ascii="Times New Roman" w:hAnsi="Times New Roman"/>
          <w:b/>
          <w:color w:val="000000"/>
          <w:sz w:val="16"/>
          <w:szCs w:val="16"/>
          <w:lang w:val="ro-RO"/>
        </w:rPr>
        <w:t>UI</w:t>
      </w:r>
      <w:r w:rsidR="00B54338">
        <w:rPr>
          <w:rFonts w:ascii="Times New Roman" w:hAnsi="Times New Roman"/>
          <w:b/>
          <w:color w:val="000000"/>
          <w:sz w:val="16"/>
          <w:szCs w:val="16"/>
          <w:lang w:val="ro-RO"/>
        </w:rPr>
        <w:t xml:space="preserve"> </w:t>
      </w:r>
      <w:r w:rsidR="00B54338" w:rsidRPr="00B54338">
        <w:rPr>
          <w:rFonts w:ascii="Times New Roman" w:hAnsi="Times New Roman"/>
          <w:b/>
          <w:color w:val="000000"/>
          <w:sz w:val="16"/>
          <w:szCs w:val="16"/>
          <w:lang w:val="ro-RO"/>
        </w:rPr>
        <w:t xml:space="preserve">DE SUSȚINERE A </w:t>
      </w:r>
    </w:p>
    <w:p w14:paraId="2FC10543" w14:textId="28BCA703" w:rsidR="00B54338" w:rsidRDefault="00B54338" w:rsidP="00B54338">
      <w:pPr>
        <w:spacing w:after="0" w:line="240" w:lineRule="auto"/>
        <w:jc w:val="center"/>
        <w:rPr>
          <w:rFonts w:ascii="Times New Roman" w:hAnsi="Times New Roman"/>
          <w:b/>
          <w:color w:val="000000"/>
          <w:sz w:val="16"/>
          <w:szCs w:val="16"/>
          <w:lang w:val="ro-RO"/>
        </w:rPr>
      </w:pPr>
      <w:r w:rsidRPr="00B54338">
        <w:rPr>
          <w:rFonts w:ascii="Times New Roman" w:hAnsi="Times New Roman"/>
          <w:b/>
          <w:color w:val="000000"/>
          <w:sz w:val="16"/>
          <w:szCs w:val="16"/>
          <w:lang w:val="ro-RO"/>
        </w:rPr>
        <w:t>ACȚIUNILOR CULTURALE ȘI EDUCAȚIONALE ÎN DIASPORĂ</w:t>
      </w:r>
    </w:p>
    <w:p w14:paraId="143922E2" w14:textId="26EEBC78" w:rsidR="00C300C7" w:rsidRPr="00A71203" w:rsidRDefault="00C300C7" w:rsidP="00954671">
      <w:pPr>
        <w:numPr>
          <w:ilvl w:val="0"/>
          <w:numId w:val="1"/>
        </w:numPr>
        <w:tabs>
          <w:tab w:val="left" w:pos="540"/>
        </w:tabs>
        <w:spacing w:afterLines="20" w:after="48" w:line="276" w:lineRule="auto"/>
        <w:ind w:left="900"/>
        <w:rPr>
          <w:rFonts w:ascii="Times New Roman" w:hAnsi="Times New Roman"/>
          <w:b/>
          <w:color w:val="000000"/>
          <w:sz w:val="16"/>
          <w:szCs w:val="16"/>
          <w:lang w:val="ro-RO"/>
        </w:rPr>
      </w:pPr>
      <w:r w:rsidRPr="00A71203">
        <w:rPr>
          <w:rFonts w:ascii="Times New Roman" w:hAnsi="Times New Roman"/>
          <w:b/>
          <w:color w:val="000000"/>
          <w:sz w:val="16"/>
          <w:szCs w:val="16"/>
          <w:lang w:val="ro-RO"/>
        </w:rPr>
        <w:t>INFORMAȚII GENERALE</w:t>
      </w:r>
    </w:p>
    <w:tbl>
      <w:tblPr>
        <w:tblW w:w="0" w:type="auto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3800"/>
        <w:gridCol w:w="7156"/>
      </w:tblGrid>
      <w:tr w:rsidR="00C300C7" w:rsidRPr="00A65D34" w14:paraId="7C304D58" w14:textId="77777777" w:rsidTr="00B47404">
        <w:tc>
          <w:tcPr>
            <w:tcW w:w="3800" w:type="dxa"/>
          </w:tcPr>
          <w:p w14:paraId="6EFBE429" w14:textId="77777777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TITLUL PROIECTULUI</w:t>
            </w:r>
          </w:p>
        </w:tc>
        <w:tc>
          <w:tcPr>
            <w:tcW w:w="7156" w:type="dxa"/>
          </w:tcPr>
          <w:p w14:paraId="506CE23E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4A2283B6" w14:textId="77777777" w:rsidTr="00B47404">
        <w:tc>
          <w:tcPr>
            <w:tcW w:w="3800" w:type="dxa"/>
          </w:tcPr>
          <w:p w14:paraId="64142D97" w14:textId="7B0BC001" w:rsidR="00C300C7" w:rsidRPr="00A71203" w:rsidRDefault="00D81B81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DENUMIREA </w:t>
            </w:r>
            <w:r w:rsidR="00864A76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APLICANTULUI</w:t>
            </w:r>
          </w:p>
        </w:tc>
        <w:tc>
          <w:tcPr>
            <w:tcW w:w="7156" w:type="dxa"/>
          </w:tcPr>
          <w:p w14:paraId="7525E72C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864A76" w:rsidRPr="00B47404" w14:paraId="442574B6" w14:textId="77777777" w:rsidTr="00B47404">
        <w:tc>
          <w:tcPr>
            <w:tcW w:w="3800" w:type="dxa"/>
          </w:tcPr>
          <w:p w14:paraId="2DA3FB38" w14:textId="0A8D9787" w:rsidR="00864A76" w:rsidRDefault="00864A76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TIPUL APLICANTULUI (ASOCIAȚIE/ORGANIZAȚIE NEGUVERNAMENTALĂ/CENTRU EDUCAȚIONAL/ALTELE)</w:t>
            </w:r>
          </w:p>
        </w:tc>
        <w:tc>
          <w:tcPr>
            <w:tcW w:w="7156" w:type="dxa"/>
          </w:tcPr>
          <w:p w14:paraId="06E96DC9" w14:textId="77777777" w:rsidR="00864A76" w:rsidRPr="00A71203" w:rsidRDefault="00864A76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4A169ED4" w14:textId="77777777" w:rsidTr="00B47404">
        <w:tc>
          <w:tcPr>
            <w:tcW w:w="3800" w:type="dxa"/>
          </w:tcPr>
          <w:p w14:paraId="3C483CE0" w14:textId="7B1DB781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DOMENIUL D</w:t>
            </w:r>
            <w:r w:rsidR="009B1E48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E ACTIVITATE</w:t>
            </w:r>
            <w:r w:rsidR="00343287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AL APLICANTULUI</w:t>
            </w:r>
          </w:p>
        </w:tc>
        <w:tc>
          <w:tcPr>
            <w:tcW w:w="7156" w:type="dxa"/>
          </w:tcPr>
          <w:p w14:paraId="3A542B87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41A94609" w14:textId="77777777" w:rsidTr="00B47404">
        <w:tc>
          <w:tcPr>
            <w:tcW w:w="3800" w:type="dxa"/>
          </w:tcPr>
          <w:p w14:paraId="60D7FB1D" w14:textId="71B952B2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TELEFON DE CONTACT</w:t>
            </w:r>
            <w:r w:rsidR="006D251B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(</w:t>
            </w:r>
            <w:r w:rsidR="00864A76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APLICANT</w:t>
            </w:r>
            <w:r w:rsidR="006D251B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)</w:t>
            </w:r>
          </w:p>
        </w:tc>
        <w:tc>
          <w:tcPr>
            <w:tcW w:w="7156" w:type="dxa"/>
          </w:tcPr>
          <w:p w14:paraId="58C9680B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4CD54DEA" w14:textId="77777777" w:rsidTr="00B47404">
        <w:tc>
          <w:tcPr>
            <w:tcW w:w="3800" w:type="dxa"/>
          </w:tcPr>
          <w:p w14:paraId="15F0B185" w14:textId="566C57DD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EMAIL</w:t>
            </w:r>
            <w:r w:rsidR="006D251B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(</w:t>
            </w:r>
            <w:r w:rsidR="00864A76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APLICANT</w:t>
            </w:r>
            <w:r w:rsidR="006D251B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)</w:t>
            </w:r>
          </w:p>
        </w:tc>
        <w:tc>
          <w:tcPr>
            <w:tcW w:w="7156" w:type="dxa"/>
          </w:tcPr>
          <w:p w14:paraId="4DD70485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6FF4E86F" w14:textId="77777777" w:rsidTr="00B47404">
        <w:tc>
          <w:tcPr>
            <w:tcW w:w="3800" w:type="dxa"/>
          </w:tcPr>
          <w:p w14:paraId="2E1ADD8E" w14:textId="570FBC7E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ADRESA POȘTALĂ</w:t>
            </w:r>
            <w:r w:rsidR="006D251B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(</w:t>
            </w:r>
            <w:r w:rsidR="00864A76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APLICANT</w:t>
            </w:r>
            <w:r w:rsidR="006D251B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)</w:t>
            </w:r>
          </w:p>
        </w:tc>
        <w:tc>
          <w:tcPr>
            <w:tcW w:w="7156" w:type="dxa"/>
          </w:tcPr>
          <w:p w14:paraId="57B2585E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51137C" w:rsidRPr="00A65D34" w14:paraId="11F72C84" w14:textId="77777777" w:rsidTr="00B47404">
        <w:tc>
          <w:tcPr>
            <w:tcW w:w="3800" w:type="dxa"/>
          </w:tcPr>
          <w:p w14:paraId="69D6F46A" w14:textId="46E51271" w:rsidR="0051137C" w:rsidRPr="00A71203" w:rsidRDefault="0051137C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PAGINĂ WEB SAU PAGINĂ SOCIALIZARE (APLICANT)</w:t>
            </w:r>
          </w:p>
        </w:tc>
        <w:tc>
          <w:tcPr>
            <w:tcW w:w="7156" w:type="dxa"/>
          </w:tcPr>
          <w:p w14:paraId="766B6B10" w14:textId="77777777" w:rsidR="0051137C" w:rsidRPr="00A71203" w:rsidRDefault="0051137C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51137C" w:rsidRPr="00A65D34" w14:paraId="689E8845" w14:textId="77777777" w:rsidTr="00B47404">
        <w:tc>
          <w:tcPr>
            <w:tcW w:w="3800" w:type="dxa"/>
          </w:tcPr>
          <w:p w14:paraId="6F2608D3" w14:textId="24DEA6EB" w:rsidR="0051137C" w:rsidRPr="00A71203" w:rsidRDefault="0051137C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NUMELE, PRENUMELE REPREZENTANTULUI LEGAL</w:t>
            </w:r>
          </w:p>
        </w:tc>
        <w:tc>
          <w:tcPr>
            <w:tcW w:w="7156" w:type="dxa"/>
          </w:tcPr>
          <w:p w14:paraId="212D7998" w14:textId="77777777" w:rsidR="0051137C" w:rsidRPr="00A71203" w:rsidRDefault="0051137C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51137C" w:rsidRPr="00B47404" w14:paraId="301CC34B" w14:textId="77777777" w:rsidTr="00B47404">
        <w:tc>
          <w:tcPr>
            <w:tcW w:w="3800" w:type="dxa"/>
          </w:tcPr>
          <w:p w14:paraId="45F20E0C" w14:textId="13F7232F" w:rsidR="0051137C" w:rsidRDefault="0051137C" w:rsidP="0051137C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TELEFON DE CONTACT</w:t>
            </w: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(REPREZENTANT LEGAL)</w:t>
            </w:r>
          </w:p>
        </w:tc>
        <w:tc>
          <w:tcPr>
            <w:tcW w:w="7156" w:type="dxa"/>
          </w:tcPr>
          <w:p w14:paraId="7211CE1B" w14:textId="77777777" w:rsidR="0051137C" w:rsidRPr="00A71203" w:rsidRDefault="0051137C" w:rsidP="0051137C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51137C" w:rsidRPr="00A65D34" w14:paraId="08ABC950" w14:textId="77777777" w:rsidTr="00B47404">
        <w:tc>
          <w:tcPr>
            <w:tcW w:w="3800" w:type="dxa"/>
          </w:tcPr>
          <w:p w14:paraId="2F45FEF1" w14:textId="14CD0F47" w:rsidR="0051137C" w:rsidRDefault="0051137C" w:rsidP="0051137C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EMAIL</w:t>
            </w: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(REPREZENTANT LEGAL)</w:t>
            </w:r>
          </w:p>
        </w:tc>
        <w:tc>
          <w:tcPr>
            <w:tcW w:w="7156" w:type="dxa"/>
          </w:tcPr>
          <w:p w14:paraId="2B52203F" w14:textId="77777777" w:rsidR="0051137C" w:rsidRPr="00A71203" w:rsidRDefault="0051137C" w:rsidP="0051137C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B47404" w14:paraId="00844CC3" w14:textId="77777777" w:rsidTr="00B47404">
        <w:tc>
          <w:tcPr>
            <w:tcW w:w="3800" w:type="dxa"/>
          </w:tcPr>
          <w:p w14:paraId="2185E5CF" w14:textId="7DE483FE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i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PERIOADA DE IMPLEMENTARE</w:t>
            </w:r>
            <w:r w:rsidR="00864A76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A PROIECTULUI</w:t>
            </w: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(ESTIMATIV)</w:t>
            </w:r>
          </w:p>
        </w:tc>
        <w:tc>
          <w:tcPr>
            <w:tcW w:w="7156" w:type="dxa"/>
          </w:tcPr>
          <w:p w14:paraId="28CDF6DD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 xml:space="preserve">  </w:t>
            </w:r>
          </w:p>
        </w:tc>
      </w:tr>
      <w:tr w:rsidR="00864A76" w:rsidRPr="00B47404" w14:paraId="7CF031EF" w14:textId="77777777" w:rsidTr="00B47404">
        <w:tc>
          <w:tcPr>
            <w:tcW w:w="3800" w:type="dxa"/>
          </w:tcPr>
          <w:p w14:paraId="53057697" w14:textId="4E3B96DC" w:rsidR="00864A76" w:rsidRPr="00A71203" w:rsidRDefault="00864A76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LOCUL DE DERULARE A PROIECTULUI</w:t>
            </w:r>
          </w:p>
        </w:tc>
        <w:tc>
          <w:tcPr>
            <w:tcW w:w="7156" w:type="dxa"/>
          </w:tcPr>
          <w:p w14:paraId="13A35B3F" w14:textId="77777777" w:rsidR="00864A76" w:rsidRPr="00A71203" w:rsidRDefault="00864A76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1C28CC6C" w14:textId="77777777" w:rsidTr="00B47404">
        <w:tc>
          <w:tcPr>
            <w:tcW w:w="3800" w:type="dxa"/>
          </w:tcPr>
          <w:p w14:paraId="6E818B76" w14:textId="032BC399" w:rsidR="00C300C7" w:rsidRPr="00A71203" w:rsidRDefault="00C300C7" w:rsidP="00D377FE">
            <w:pPr>
              <w:tabs>
                <w:tab w:val="left" w:pos="105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BUGETUL TOTAL AL PROIECTULUI</w:t>
            </w:r>
            <w:r w:rsidR="00F67B75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</w:t>
            </w:r>
          </w:p>
        </w:tc>
        <w:tc>
          <w:tcPr>
            <w:tcW w:w="7156" w:type="dxa"/>
          </w:tcPr>
          <w:p w14:paraId="7AD017AA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</w:tbl>
    <w:p w14:paraId="643701DB" w14:textId="77777777" w:rsidR="00C300C7" w:rsidRPr="00A71203" w:rsidRDefault="00C300C7" w:rsidP="00C300C7">
      <w:pPr>
        <w:tabs>
          <w:tab w:val="left" w:pos="540"/>
        </w:tabs>
        <w:spacing w:afterLines="20" w:after="48" w:line="240" w:lineRule="auto"/>
        <w:rPr>
          <w:rFonts w:ascii="Times New Roman" w:hAnsi="Times New Roman"/>
          <w:b/>
          <w:color w:val="000000"/>
          <w:sz w:val="16"/>
          <w:szCs w:val="16"/>
          <w:lang w:val="ro-RO"/>
        </w:rPr>
      </w:pPr>
    </w:p>
    <w:p w14:paraId="2D4F185C" w14:textId="0DB900AB" w:rsidR="00C300C7" w:rsidRPr="00A71203" w:rsidRDefault="006B6C51" w:rsidP="00954671">
      <w:pPr>
        <w:pStyle w:val="ListParagraph"/>
        <w:numPr>
          <w:ilvl w:val="0"/>
          <w:numId w:val="1"/>
        </w:numPr>
        <w:tabs>
          <w:tab w:val="left" w:pos="540"/>
        </w:tabs>
        <w:spacing w:afterLines="20" w:after="48" w:line="240" w:lineRule="auto"/>
        <w:jc w:val="both"/>
        <w:rPr>
          <w:rFonts w:ascii="Times New Roman" w:hAnsi="Times New Roman"/>
          <w:b/>
          <w:color w:val="000000"/>
          <w:sz w:val="16"/>
          <w:szCs w:val="16"/>
        </w:rPr>
      </w:pPr>
      <w:r>
        <w:rPr>
          <w:rFonts w:ascii="Times New Roman" w:hAnsi="Times New Roman"/>
          <w:b/>
          <w:color w:val="000000"/>
          <w:sz w:val="16"/>
          <w:szCs w:val="16"/>
        </w:rPr>
        <w:t>DESCRIEREA APLICANTULUI</w:t>
      </w:r>
      <w:r w:rsidR="00C300C7" w:rsidRPr="00A71203">
        <w:rPr>
          <w:rFonts w:ascii="Times New Roman" w:hAnsi="Times New Roman"/>
          <w:b/>
          <w:color w:val="000000"/>
          <w:sz w:val="16"/>
          <w:szCs w:val="16"/>
        </w:rPr>
        <w:t xml:space="preserve"> (500 </w:t>
      </w:r>
      <w:r w:rsidR="00F83B54">
        <w:rPr>
          <w:rFonts w:ascii="Times New Roman" w:hAnsi="Times New Roman"/>
          <w:b/>
          <w:color w:val="000000"/>
          <w:sz w:val="16"/>
          <w:szCs w:val="16"/>
        </w:rPr>
        <w:t xml:space="preserve">-700 </w:t>
      </w:r>
      <w:r w:rsidR="00C300C7" w:rsidRPr="00A71203">
        <w:rPr>
          <w:rFonts w:ascii="Times New Roman" w:hAnsi="Times New Roman"/>
          <w:b/>
          <w:color w:val="000000"/>
          <w:sz w:val="16"/>
          <w:szCs w:val="16"/>
        </w:rPr>
        <w:t>CUVINTE)</w:t>
      </w:r>
    </w:p>
    <w:p w14:paraId="4E66472E" w14:textId="77777777" w:rsidR="00C300C7" w:rsidRPr="00A71203" w:rsidRDefault="00C300C7" w:rsidP="00C300C7">
      <w:pPr>
        <w:pStyle w:val="ListParagraph"/>
        <w:tabs>
          <w:tab w:val="left" w:pos="540"/>
        </w:tabs>
        <w:spacing w:afterLines="20" w:after="48" w:line="240" w:lineRule="auto"/>
        <w:ind w:left="1080"/>
        <w:jc w:val="both"/>
        <w:rPr>
          <w:rFonts w:ascii="Times New Roman" w:hAnsi="Times New Roman"/>
          <w:b/>
          <w:color w:val="000000"/>
          <w:sz w:val="16"/>
          <w:szCs w:val="16"/>
        </w:rPr>
      </w:pPr>
    </w:p>
    <w:tbl>
      <w:tblPr>
        <w:tblStyle w:val="TableGrid"/>
        <w:tblW w:w="0" w:type="auto"/>
        <w:tblInd w:w="-431" w:type="dxa"/>
        <w:tblLook w:val="04A0" w:firstRow="1" w:lastRow="0" w:firstColumn="1" w:lastColumn="0" w:noHBand="0" w:noVBand="1"/>
      </w:tblPr>
      <w:tblGrid>
        <w:gridCol w:w="10956"/>
      </w:tblGrid>
      <w:tr w:rsidR="00C300C7" w:rsidRPr="00B47404" w14:paraId="69D8D0C8" w14:textId="77777777" w:rsidTr="00B47404">
        <w:tc>
          <w:tcPr>
            <w:tcW w:w="10956" w:type="dxa"/>
          </w:tcPr>
          <w:p w14:paraId="57E53F09" w14:textId="2FBC8CC9" w:rsidR="00C300C7" w:rsidRDefault="00DD5ACB" w:rsidP="00D377FE">
            <w:pPr>
              <w:pStyle w:val="ListParagraph"/>
              <w:tabs>
                <w:tab w:val="left" w:pos="540"/>
              </w:tabs>
              <w:spacing w:afterLines="20" w:after="48" w:line="240" w:lineRule="auto"/>
              <w:ind w:left="0"/>
              <w:jc w:val="both"/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</w:pPr>
            <w:r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(</w:t>
            </w:r>
            <w:proofErr w:type="spellStart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Prezentaţi</w:t>
            </w:r>
            <w:proofErr w:type="spellEnd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succint </w:t>
            </w:r>
            <w:proofErr w:type="spellStart"/>
            <w:r w:rsid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aplicantul</w:t>
            </w:r>
            <w:proofErr w:type="spellEnd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(obiect de activitate, membri etc.), </w:t>
            </w:r>
            <w:proofErr w:type="spellStart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experienţa</w:t>
            </w:r>
            <w:proofErr w:type="spellEnd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specifică</w:t>
            </w:r>
            <w:r w:rsidR="00630C78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de implementare a proiectelor similare</w:t>
            </w:r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</w:t>
            </w:r>
            <w:proofErr w:type="spellStart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şi</w:t>
            </w:r>
            <w:proofErr w:type="spellEnd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</w:t>
            </w:r>
            <w:proofErr w:type="spellStart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experienţa</w:t>
            </w:r>
            <w:proofErr w:type="spellEnd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 xml:space="preserve"> privind implementarea unor proiecte relevante pentru Programul pentru care </w:t>
            </w:r>
            <w:proofErr w:type="spellStart"/>
            <w:r w:rsidR="006B6C51" w:rsidRPr="006B6C51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aplicaţi</w:t>
            </w:r>
            <w:proofErr w:type="spellEnd"/>
            <w:r w:rsidR="00630C78"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.</w:t>
            </w:r>
            <w:r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  <w:t>)</w:t>
            </w:r>
          </w:p>
          <w:p w14:paraId="50E7E3D7" w14:textId="77777777" w:rsidR="006B6C51" w:rsidRDefault="006B6C51" w:rsidP="00D377FE">
            <w:pPr>
              <w:pStyle w:val="ListParagraph"/>
              <w:tabs>
                <w:tab w:val="left" w:pos="540"/>
              </w:tabs>
              <w:spacing w:afterLines="20" w:after="48" w:line="240" w:lineRule="auto"/>
              <w:ind w:left="0"/>
              <w:jc w:val="both"/>
              <w:rPr>
                <w:rFonts w:ascii="Times New Roman" w:hAnsi="Times New Roman"/>
                <w:bCs/>
                <w:i/>
                <w:iCs/>
                <w:color w:val="000000"/>
                <w:sz w:val="16"/>
                <w:szCs w:val="16"/>
              </w:rPr>
            </w:pPr>
          </w:p>
          <w:p w14:paraId="44C58DAC" w14:textId="10B0277F" w:rsidR="006B6C51" w:rsidRPr="006B6C51" w:rsidRDefault="006B6C51" w:rsidP="00D377FE">
            <w:pPr>
              <w:pStyle w:val="ListParagraph"/>
              <w:tabs>
                <w:tab w:val="left" w:pos="540"/>
              </w:tabs>
              <w:spacing w:afterLines="20" w:after="48" w:line="240" w:lineRule="auto"/>
              <w:ind w:left="0"/>
              <w:jc w:val="both"/>
              <w:rPr>
                <w:rFonts w:ascii="Times New Roman" w:hAnsi="Times New Roman"/>
                <w:bCs/>
                <w:color w:val="000000"/>
                <w:sz w:val="16"/>
                <w:szCs w:val="16"/>
              </w:rPr>
            </w:pPr>
          </w:p>
        </w:tc>
      </w:tr>
    </w:tbl>
    <w:p w14:paraId="3DCE6591" w14:textId="77777777" w:rsidR="00C300C7" w:rsidRPr="00A71203" w:rsidRDefault="00C300C7" w:rsidP="00C300C7">
      <w:pPr>
        <w:pStyle w:val="ListParagraph"/>
        <w:tabs>
          <w:tab w:val="left" w:pos="540"/>
        </w:tabs>
        <w:spacing w:afterLines="20" w:after="48" w:line="240" w:lineRule="auto"/>
        <w:ind w:left="-567"/>
        <w:jc w:val="both"/>
        <w:rPr>
          <w:rFonts w:ascii="Times New Roman" w:hAnsi="Times New Roman"/>
          <w:b/>
          <w:color w:val="000000"/>
          <w:sz w:val="16"/>
          <w:szCs w:val="16"/>
        </w:rPr>
      </w:pPr>
    </w:p>
    <w:p w14:paraId="321B4E82" w14:textId="77777777" w:rsidR="00C300C7" w:rsidRPr="00A71203" w:rsidRDefault="00C300C7" w:rsidP="00954671">
      <w:pPr>
        <w:pStyle w:val="ListParagraph"/>
        <w:numPr>
          <w:ilvl w:val="0"/>
          <w:numId w:val="1"/>
        </w:numPr>
        <w:tabs>
          <w:tab w:val="left" w:pos="540"/>
        </w:tabs>
        <w:spacing w:afterLines="20" w:after="48" w:line="240" w:lineRule="auto"/>
        <w:jc w:val="both"/>
        <w:rPr>
          <w:rFonts w:ascii="Times New Roman" w:hAnsi="Times New Roman"/>
          <w:b/>
          <w:color w:val="000000"/>
          <w:sz w:val="16"/>
          <w:szCs w:val="16"/>
        </w:rPr>
      </w:pPr>
      <w:r w:rsidRPr="00A71203">
        <w:rPr>
          <w:rFonts w:ascii="Times New Roman" w:hAnsi="Times New Roman"/>
          <w:b/>
          <w:color w:val="000000"/>
          <w:sz w:val="16"/>
          <w:szCs w:val="16"/>
        </w:rPr>
        <w:t>DESCRIEREA PROIECTULUI</w:t>
      </w:r>
    </w:p>
    <w:p w14:paraId="5C9F9B1B" w14:textId="77777777" w:rsidR="00C300C7" w:rsidRPr="00A71203" w:rsidRDefault="00C300C7" w:rsidP="00C300C7">
      <w:pPr>
        <w:pStyle w:val="ListParagraph"/>
        <w:tabs>
          <w:tab w:val="left" w:pos="540"/>
        </w:tabs>
        <w:spacing w:afterLines="20" w:after="48" w:line="240" w:lineRule="auto"/>
        <w:jc w:val="both"/>
        <w:rPr>
          <w:rFonts w:ascii="Times New Roman" w:hAnsi="Times New Roman"/>
          <w:b/>
          <w:color w:val="000000"/>
          <w:sz w:val="16"/>
          <w:szCs w:val="16"/>
        </w:rPr>
      </w:pPr>
    </w:p>
    <w:tbl>
      <w:tblPr>
        <w:tblW w:w="0" w:type="auto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10956"/>
      </w:tblGrid>
      <w:tr w:rsidR="00C300C7" w:rsidRPr="00B47404" w14:paraId="7B4F9CFA" w14:textId="77777777" w:rsidTr="00B47404">
        <w:tc>
          <w:tcPr>
            <w:tcW w:w="10956" w:type="dxa"/>
          </w:tcPr>
          <w:p w14:paraId="720E3864" w14:textId="724C334E" w:rsidR="00C300C7" w:rsidRDefault="00C300C7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jc w:val="both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DESCRIEREA CADRULUI GENERAL AL PROIECTULUI</w:t>
            </w: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. </w:t>
            </w:r>
            <w:r w:rsidR="006B6C51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NECESITATEA PROIECTULUI</w:t>
            </w:r>
            <w:r w:rsidR="008B13D6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ÎN RAPORT CU NEVOILE COMUNITĂȚII DIN DIASPORĂ.</w:t>
            </w:r>
          </w:p>
          <w:p w14:paraId="6F751FBE" w14:textId="77777777" w:rsidR="00C300C7" w:rsidRPr="00A71203" w:rsidRDefault="00C300C7" w:rsidP="00391E6C">
            <w:pPr>
              <w:spacing w:afterLines="20" w:after="48" w:line="240" w:lineRule="auto"/>
              <w:ind w:left="435"/>
              <w:jc w:val="both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</w:p>
        </w:tc>
      </w:tr>
      <w:tr w:rsidR="002448AD" w:rsidRPr="00B47404" w14:paraId="657236A2" w14:textId="77777777" w:rsidTr="00B47404">
        <w:tc>
          <w:tcPr>
            <w:tcW w:w="10956" w:type="dxa"/>
          </w:tcPr>
          <w:p w14:paraId="67C7576F" w14:textId="2E3F41E5" w:rsidR="002448AD" w:rsidRPr="00A71203" w:rsidRDefault="002448AD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jc w:val="both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2448AD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ROLUL PROIECTULUI PENTRU CONSOLIDAREA LEGĂTURII DINTRE REPUBLICA MOLDOVA ȘI COMUNITATEA DIN DIASPORĂ</w:t>
            </w:r>
          </w:p>
        </w:tc>
      </w:tr>
      <w:tr w:rsidR="00C300C7" w:rsidRPr="00A65D34" w14:paraId="62D847D4" w14:textId="77777777" w:rsidTr="00B47404">
        <w:tc>
          <w:tcPr>
            <w:tcW w:w="10956" w:type="dxa"/>
          </w:tcPr>
          <w:p w14:paraId="384624D2" w14:textId="77777777" w:rsidR="00C300C7" w:rsidRPr="00A71203" w:rsidRDefault="00C300C7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SCOPUL ȘI OBIECTIVELE PROIECTULUI</w:t>
            </w:r>
          </w:p>
          <w:p w14:paraId="75FF6BD2" w14:textId="77777777" w:rsidR="00C300C7" w:rsidRPr="00A71203" w:rsidRDefault="00C300C7" w:rsidP="00D377FE">
            <w:p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B47404" w14:paraId="5FD49165" w14:textId="77777777" w:rsidTr="00B47404">
        <w:tc>
          <w:tcPr>
            <w:tcW w:w="10956" w:type="dxa"/>
          </w:tcPr>
          <w:p w14:paraId="1E4889A0" w14:textId="345EBDFE" w:rsidR="00C300C7" w:rsidRPr="00A71203" w:rsidRDefault="00C300C7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ACTIVITĂȚILE PROIECTULUI</w:t>
            </w:r>
            <w:r w:rsidR="00391E6C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</w:t>
            </w:r>
            <w:r w:rsidR="00C76654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ȘI </w:t>
            </w:r>
            <w:r w:rsidR="00391E6C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METODELE DE REALIZARE</w:t>
            </w:r>
          </w:p>
        </w:tc>
      </w:tr>
      <w:tr w:rsidR="00C300C7" w:rsidRPr="00B47404" w14:paraId="0B5B9929" w14:textId="77777777" w:rsidTr="00B47404">
        <w:trPr>
          <w:trHeight w:val="503"/>
        </w:trPr>
        <w:tc>
          <w:tcPr>
            <w:tcW w:w="10956" w:type="dxa"/>
          </w:tcPr>
          <w:p w14:paraId="78DABA76" w14:textId="31AB9A3B" w:rsidR="00C300C7" w:rsidRDefault="00C300C7" w:rsidP="00D377FE">
            <w:pPr>
              <w:spacing w:afterLines="20" w:after="48" w:line="276" w:lineRule="auto"/>
              <w:contextualSpacing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Activitatea 1:</w:t>
            </w:r>
          </w:p>
          <w:p w14:paraId="1F48A4EC" w14:textId="4F732321" w:rsidR="00C76654" w:rsidRPr="00A71203" w:rsidRDefault="00C76654" w:rsidP="00D377FE">
            <w:pPr>
              <w:spacing w:afterLines="20" w:after="48" w:line="276" w:lineRule="auto"/>
              <w:contextualSpacing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Metode de realizare:</w:t>
            </w:r>
          </w:p>
          <w:p w14:paraId="7A303AD9" w14:textId="0F179783" w:rsidR="00C300C7" w:rsidRDefault="00C300C7" w:rsidP="00D377FE">
            <w:pPr>
              <w:spacing w:afterLines="20" w:after="48" w:line="276" w:lineRule="auto"/>
              <w:contextualSpacing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Activitatea 2:</w:t>
            </w:r>
          </w:p>
          <w:p w14:paraId="171C2CFF" w14:textId="5294AD8F" w:rsidR="00C76654" w:rsidRPr="00A71203" w:rsidRDefault="00C76654" w:rsidP="00D377FE">
            <w:pPr>
              <w:spacing w:afterLines="20" w:after="48" w:line="276" w:lineRule="auto"/>
              <w:contextualSpacing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Metode de realizare:</w:t>
            </w:r>
          </w:p>
          <w:p w14:paraId="3ADCF436" w14:textId="77777777" w:rsidR="00C300C7" w:rsidRDefault="00C300C7" w:rsidP="00D377FE">
            <w:pPr>
              <w:spacing w:afterLines="20" w:after="48" w:line="276" w:lineRule="auto"/>
              <w:contextualSpacing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Activitatea 3:</w:t>
            </w:r>
          </w:p>
          <w:p w14:paraId="274E8BF2" w14:textId="4BC87CF2" w:rsidR="00C76654" w:rsidRPr="00A71203" w:rsidRDefault="00C76654" w:rsidP="00D377FE">
            <w:pPr>
              <w:spacing w:afterLines="20" w:after="48" w:line="276" w:lineRule="auto"/>
              <w:contextualSpacing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Metode de realizare</w:t>
            </w:r>
          </w:p>
        </w:tc>
      </w:tr>
      <w:tr w:rsidR="00C300C7" w:rsidRPr="00A65D34" w14:paraId="423209A3" w14:textId="77777777" w:rsidTr="00B47404">
        <w:tc>
          <w:tcPr>
            <w:tcW w:w="10956" w:type="dxa"/>
          </w:tcPr>
          <w:p w14:paraId="540F6FFE" w14:textId="77777777" w:rsidR="00C300C7" w:rsidRPr="00A71203" w:rsidRDefault="00C300C7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lastRenderedPageBreak/>
              <w:t xml:space="preserve">BENEFICIARII / </w:t>
            </w: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PARTICIPANȚII / </w:t>
            </w: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GRUPUL ȚINTĂ</w:t>
            </w:r>
          </w:p>
          <w:p w14:paraId="6F4842A8" w14:textId="77777777" w:rsidR="00C300C7" w:rsidRPr="00A71203" w:rsidRDefault="00C300C7" w:rsidP="00D377FE">
            <w:p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B81E46" w14:paraId="5F831FAD" w14:textId="77777777" w:rsidTr="00B47404">
        <w:tc>
          <w:tcPr>
            <w:tcW w:w="10956" w:type="dxa"/>
          </w:tcPr>
          <w:p w14:paraId="14A88D8E" w14:textId="77777777" w:rsidR="00C300C7" w:rsidRPr="00DD5962" w:rsidRDefault="00C300C7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PARTENERII PROIECTULUI </w:t>
            </w: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(DACĂ EXISTĂ)</w:t>
            </w:r>
          </w:p>
          <w:p w14:paraId="214B442C" w14:textId="77777777" w:rsidR="00C300C7" w:rsidRPr="00A71203" w:rsidRDefault="00C300C7" w:rsidP="00D377FE">
            <w:pPr>
              <w:spacing w:afterLines="20" w:after="48" w:line="240" w:lineRule="auto"/>
              <w:ind w:left="7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2B991B82" w14:textId="77777777" w:rsidTr="00B47404">
        <w:tc>
          <w:tcPr>
            <w:tcW w:w="10956" w:type="dxa"/>
          </w:tcPr>
          <w:p w14:paraId="44632BEE" w14:textId="77777777" w:rsidR="00C300C7" w:rsidRPr="00A71203" w:rsidRDefault="00C300C7" w:rsidP="00954671">
            <w:pPr>
              <w:numPr>
                <w:ilvl w:val="0"/>
                <w:numId w:val="2"/>
              </w:numPr>
              <w:spacing w:afterLines="20" w:after="48" w:line="240" w:lineRule="auto"/>
              <w:ind w:left="435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DETALII ADIȚIONALE</w:t>
            </w:r>
          </w:p>
        </w:tc>
      </w:tr>
      <w:tr w:rsidR="00C300C7" w:rsidRPr="00A65D34" w14:paraId="2AF918B4" w14:textId="77777777" w:rsidTr="00B47404">
        <w:trPr>
          <w:trHeight w:val="152"/>
        </w:trPr>
        <w:tc>
          <w:tcPr>
            <w:tcW w:w="10956" w:type="dxa"/>
          </w:tcPr>
          <w:p w14:paraId="2BC12019" w14:textId="77777777" w:rsidR="00C300C7" w:rsidRPr="00A71203" w:rsidRDefault="00C300C7" w:rsidP="00D377FE">
            <w:pPr>
              <w:spacing w:after="200" w:line="276" w:lineRule="auto"/>
              <w:jc w:val="both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</w:tbl>
    <w:p w14:paraId="31357F04" w14:textId="77777777" w:rsidR="00C300C7" w:rsidRPr="00A71203" w:rsidRDefault="00C300C7" w:rsidP="00C300C7">
      <w:pPr>
        <w:tabs>
          <w:tab w:val="left" w:pos="540"/>
        </w:tabs>
        <w:spacing w:afterLines="20" w:after="48" w:line="276" w:lineRule="auto"/>
        <w:ind w:left="720"/>
        <w:rPr>
          <w:rFonts w:ascii="Times New Roman" w:hAnsi="Times New Roman"/>
          <w:b/>
          <w:color w:val="000000"/>
          <w:sz w:val="16"/>
          <w:szCs w:val="16"/>
          <w:lang w:val="ro-RO"/>
        </w:rPr>
      </w:pPr>
    </w:p>
    <w:p w14:paraId="6C569D2F" w14:textId="77777777" w:rsidR="00C300C7" w:rsidRPr="00A71203" w:rsidRDefault="00C300C7" w:rsidP="00954671">
      <w:pPr>
        <w:numPr>
          <w:ilvl w:val="0"/>
          <w:numId w:val="1"/>
        </w:numPr>
        <w:tabs>
          <w:tab w:val="left" w:pos="-142"/>
        </w:tabs>
        <w:spacing w:afterLines="20" w:after="48" w:line="276" w:lineRule="auto"/>
        <w:ind w:left="-426" w:firstLine="0"/>
        <w:rPr>
          <w:rFonts w:ascii="Times New Roman" w:hAnsi="Times New Roman"/>
          <w:b/>
          <w:color w:val="000000"/>
          <w:sz w:val="16"/>
          <w:szCs w:val="16"/>
          <w:lang w:val="ro-RO"/>
        </w:rPr>
      </w:pPr>
      <w:r w:rsidRPr="00A71203">
        <w:rPr>
          <w:rFonts w:ascii="Times New Roman" w:hAnsi="Times New Roman"/>
          <w:b/>
          <w:color w:val="000000"/>
          <w:sz w:val="16"/>
          <w:szCs w:val="16"/>
          <w:lang w:val="ro-RO"/>
        </w:rPr>
        <w:t>REZULTATELE SCONTATE</w:t>
      </w:r>
    </w:p>
    <w:tbl>
      <w:tblPr>
        <w:tblW w:w="0" w:type="auto"/>
        <w:tblInd w:w="-43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10956"/>
      </w:tblGrid>
      <w:tr w:rsidR="00C300C7" w:rsidRPr="00A65D34" w14:paraId="2C8C5576" w14:textId="77777777" w:rsidTr="00B47404">
        <w:trPr>
          <w:trHeight w:val="422"/>
        </w:trPr>
        <w:tc>
          <w:tcPr>
            <w:tcW w:w="10956" w:type="dxa"/>
          </w:tcPr>
          <w:p w14:paraId="51D90105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Indicatori de rezultat:</w:t>
            </w:r>
            <w:r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 xml:space="preserve"> </w:t>
            </w:r>
          </w:p>
          <w:p w14:paraId="0D08FADB" w14:textId="77777777" w:rsidR="00C300C7" w:rsidRPr="00A71203" w:rsidRDefault="00C300C7" w:rsidP="00D377FE">
            <w:pPr>
              <w:tabs>
                <w:tab w:val="left" w:pos="540"/>
              </w:tabs>
              <w:spacing w:afterLines="20" w:after="48" w:line="276" w:lineRule="auto"/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6"/>
                <w:szCs w:val="16"/>
                <w:lang w:val="ro-RO"/>
              </w:rPr>
              <w:t>Activități realizate:</w:t>
            </w:r>
          </w:p>
        </w:tc>
      </w:tr>
    </w:tbl>
    <w:p w14:paraId="1EB768A9" w14:textId="77777777" w:rsidR="00C300C7" w:rsidRPr="00A71203" w:rsidRDefault="00C300C7" w:rsidP="00C300C7">
      <w:pPr>
        <w:tabs>
          <w:tab w:val="left" w:pos="540"/>
        </w:tabs>
        <w:spacing w:afterLines="20" w:after="48" w:line="276" w:lineRule="auto"/>
        <w:rPr>
          <w:rFonts w:ascii="Times New Roman" w:hAnsi="Times New Roman"/>
          <w:b/>
          <w:sz w:val="16"/>
          <w:szCs w:val="16"/>
          <w:lang w:val="ro-RO"/>
        </w:rPr>
      </w:pPr>
    </w:p>
    <w:p w14:paraId="101877E7" w14:textId="54FD46D3" w:rsidR="00CC7401" w:rsidRDefault="00CC7401" w:rsidP="00954671">
      <w:pPr>
        <w:pStyle w:val="ListParagraph"/>
        <w:numPr>
          <w:ilvl w:val="0"/>
          <w:numId w:val="1"/>
        </w:numPr>
        <w:tabs>
          <w:tab w:val="left" w:pos="284"/>
        </w:tabs>
        <w:spacing w:afterLines="20" w:after="48" w:line="276" w:lineRule="auto"/>
        <w:ind w:left="-142" w:hanging="308"/>
        <w:rPr>
          <w:rFonts w:ascii="Times New Roman" w:hAnsi="Times New Roman"/>
          <w:b/>
          <w:sz w:val="16"/>
          <w:szCs w:val="16"/>
        </w:rPr>
      </w:pPr>
      <w:r w:rsidRPr="00A71203">
        <w:rPr>
          <w:rFonts w:ascii="Times New Roman" w:hAnsi="Times New Roman"/>
          <w:b/>
          <w:sz w:val="16"/>
          <w:szCs w:val="16"/>
        </w:rPr>
        <w:t xml:space="preserve">IMPACTUL </w:t>
      </w:r>
      <w:r>
        <w:rPr>
          <w:rFonts w:ascii="Times New Roman" w:hAnsi="Times New Roman"/>
          <w:b/>
          <w:sz w:val="16"/>
          <w:szCs w:val="16"/>
        </w:rPr>
        <w:t>ȘI CONTINUITATEA REZULTATELOR</w:t>
      </w:r>
      <w:r w:rsidRPr="00A71203">
        <w:rPr>
          <w:rFonts w:ascii="Times New Roman" w:hAnsi="Times New Roman"/>
          <w:b/>
          <w:sz w:val="16"/>
          <w:szCs w:val="16"/>
        </w:rPr>
        <w:t xml:space="preserve"> PROIECTULUI</w:t>
      </w:r>
    </w:p>
    <w:p w14:paraId="1392F9AD" w14:textId="08812057" w:rsidR="00CC7401" w:rsidRDefault="00CC7401" w:rsidP="00CC7401">
      <w:pPr>
        <w:pStyle w:val="ListParagraph"/>
        <w:tabs>
          <w:tab w:val="left" w:pos="284"/>
        </w:tabs>
        <w:spacing w:afterLines="20" w:after="48" w:line="276" w:lineRule="auto"/>
        <w:ind w:left="-142"/>
        <w:rPr>
          <w:rFonts w:ascii="Times New Roman" w:hAnsi="Times New Roman"/>
          <w:b/>
          <w:sz w:val="16"/>
          <w:szCs w:val="16"/>
        </w:rPr>
      </w:pPr>
    </w:p>
    <w:tbl>
      <w:tblPr>
        <w:tblW w:w="0" w:type="auto"/>
        <w:tblInd w:w="-444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10969"/>
      </w:tblGrid>
      <w:tr w:rsidR="00CC7401" w:rsidRPr="00A65D34" w14:paraId="5AFC5455" w14:textId="77777777" w:rsidTr="00B47404">
        <w:tc>
          <w:tcPr>
            <w:tcW w:w="10969" w:type="dxa"/>
          </w:tcPr>
          <w:p w14:paraId="3CC7E080" w14:textId="77777777" w:rsidR="00CC7401" w:rsidRPr="00A65D34" w:rsidRDefault="00CC7401" w:rsidP="006F6FC2">
            <w:pPr>
              <w:rPr>
                <w:rFonts w:ascii="Times New Roman" w:hAnsi="Times New Roman"/>
                <w:lang w:val="ro-RO"/>
              </w:rPr>
            </w:pPr>
          </w:p>
        </w:tc>
      </w:tr>
    </w:tbl>
    <w:p w14:paraId="25BBC47C" w14:textId="77777777" w:rsidR="00CC7401" w:rsidRDefault="00CC7401" w:rsidP="00CC7401">
      <w:pPr>
        <w:pStyle w:val="ListParagraph"/>
        <w:tabs>
          <w:tab w:val="left" w:pos="142"/>
        </w:tabs>
        <w:spacing w:afterLines="20" w:after="48" w:line="276" w:lineRule="auto"/>
        <w:ind w:left="-142" w:right="801"/>
        <w:jc w:val="both"/>
        <w:rPr>
          <w:rFonts w:ascii="Times New Roman" w:hAnsi="Times New Roman"/>
          <w:b/>
          <w:sz w:val="16"/>
          <w:szCs w:val="16"/>
        </w:rPr>
      </w:pPr>
    </w:p>
    <w:p w14:paraId="7D36D83C" w14:textId="283C209C" w:rsidR="00C300C7" w:rsidRPr="00A71203" w:rsidRDefault="00C300C7" w:rsidP="00954671">
      <w:pPr>
        <w:pStyle w:val="ListParagraph"/>
        <w:numPr>
          <w:ilvl w:val="0"/>
          <w:numId w:val="1"/>
        </w:numPr>
        <w:tabs>
          <w:tab w:val="left" w:pos="142"/>
        </w:tabs>
        <w:spacing w:afterLines="20" w:after="48" w:line="276" w:lineRule="auto"/>
        <w:ind w:left="-142" w:right="801" w:hanging="308"/>
        <w:jc w:val="both"/>
        <w:rPr>
          <w:rFonts w:ascii="Times New Roman" w:hAnsi="Times New Roman"/>
          <w:b/>
          <w:sz w:val="16"/>
          <w:szCs w:val="16"/>
        </w:rPr>
      </w:pPr>
      <w:r w:rsidRPr="00A71203">
        <w:rPr>
          <w:rFonts w:ascii="Times New Roman" w:hAnsi="Times New Roman"/>
          <w:b/>
          <w:sz w:val="16"/>
          <w:szCs w:val="16"/>
        </w:rPr>
        <w:t>ACTIVITĂȚI DE PROMOVARE/MEDIATIZARE ȘI DE DISEMINARE ÎN TIMPUL IMPLEMENTĂRII PROIECTULUI (</w:t>
      </w:r>
      <w:r w:rsidRPr="00A71203">
        <w:rPr>
          <w:rFonts w:ascii="Times New Roman" w:hAnsi="Times New Roman"/>
          <w:sz w:val="16"/>
          <w:szCs w:val="16"/>
        </w:rPr>
        <w:t>MAX. 200 CUVINTE</w:t>
      </w:r>
      <w:r w:rsidRPr="00A71203">
        <w:rPr>
          <w:rFonts w:ascii="Times New Roman" w:hAnsi="Times New Roman"/>
          <w:b/>
          <w:sz w:val="16"/>
          <w:szCs w:val="16"/>
        </w:rPr>
        <w:t>)</w:t>
      </w:r>
    </w:p>
    <w:tbl>
      <w:tblPr>
        <w:tblW w:w="0" w:type="auto"/>
        <w:tblInd w:w="-406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10931"/>
      </w:tblGrid>
      <w:tr w:rsidR="00C300C7" w:rsidRPr="00B81E46" w14:paraId="285A5160" w14:textId="77777777" w:rsidTr="00B47404">
        <w:tc>
          <w:tcPr>
            <w:tcW w:w="10931" w:type="dxa"/>
          </w:tcPr>
          <w:p w14:paraId="3C126285" w14:textId="77777777" w:rsidR="00C300C7" w:rsidRPr="00A65D34" w:rsidRDefault="00C300C7" w:rsidP="00D377FE">
            <w:pPr>
              <w:rPr>
                <w:rFonts w:ascii="Times New Roman" w:hAnsi="Times New Roman"/>
                <w:lang w:val="ro-RO"/>
              </w:rPr>
            </w:pPr>
          </w:p>
        </w:tc>
      </w:tr>
    </w:tbl>
    <w:p w14:paraId="2BF0872C" w14:textId="77777777" w:rsidR="00C300C7" w:rsidRPr="00A65D34" w:rsidRDefault="00C300C7" w:rsidP="00C300C7">
      <w:pPr>
        <w:pStyle w:val="ListParagraph"/>
        <w:spacing w:afterLines="20" w:after="48" w:line="276" w:lineRule="auto"/>
        <w:ind w:left="-426"/>
        <w:rPr>
          <w:rFonts w:ascii="Times New Roman" w:hAnsi="Times New Roman"/>
          <w:b/>
          <w:sz w:val="16"/>
          <w:szCs w:val="16"/>
        </w:rPr>
      </w:pPr>
    </w:p>
    <w:p w14:paraId="457E7EC6" w14:textId="77777777" w:rsidR="00C300C7" w:rsidRPr="00A71203" w:rsidRDefault="00C300C7" w:rsidP="00954671">
      <w:pPr>
        <w:pStyle w:val="ListParagraph"/>
        <w:numPr>
          <w:ilvl w:val="0"/>
          <w:numId w:val="1"/>
        </w:numPr>
        <w:spacing w:afterLines="20" w:after="48" w:line="276" w:lineRule="auto"/>
        <w:ind w:left="-180" w:hanging="257"/>
        <w:rPr>
          <w:rFonts w:ascii="Times New Roman" w:hAnsi="Times New Roman"/>
          <w:b/>
          <w:sz w:val="16"/>
          <w:szCs w:val="16"/>
        </w:rPr>
      </w:pPr>
      <w:r w:rsidRPr="00A71203">
        <w:rPr>
          <w:rFonts w:ascii="Times New Roman" w:hAnsi="Times New Roman"/>
          <w:b/>
          <w:color w:val="000000"/>
          <w:sz w:val="16"/>
          <w:szCs w:val="16"/>
          <w:lang w:eastAsia="ro-RO"/>
        </w:rPr>
        <w:t xml:space="preserve">MODALITĂȚI DE MONITORIZARE ȘI DE EVALUARE ALE PROIECTULUI (MAX. 200 cuvinte) </w:t>
      </w:r>
    </w:p>
    <w:tbl>
      <w:tblPr>
        <w:tblpPr w:leftFromText="180" w:rightFromText="180" w:vertAnchor="text" w:horzAnchor="margin" w:tblpX="-431" w:tblpY="202"/>
        <w:tblW w:w="1097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1E0" w:firstRow="1" w:lastRow="1" w:firstColumn="1" w:lastColumn="1" w:noHBand="0" w:noVBand="0"/>
      </w:tblPr>
      <w:tblGrid>
        <w:gridCol w:w="10975"/>
      </w:tblGrid>
      <w:tr w:rsidR="00C300C7" w:rsidRPr="00B81E46" w14:paraId="3BE016B3" w14:textId="77777777" w:rsidTr="00B47404">
        <w:tc>
          <w:tcPr>
            <w:tcW w:w="10975" w:type="dxa"/>
          </w:tcPr>
          <w:p w14:paraId="20D238F7" w14:textId="77777777" w:rsidR="00C300C7" w:rsidRPr="00A65D34" w:rsidRDefault="00C300C7" w:rsidP="00D377FE">
            <w:pPr>
              <w:rPr>
                <w:rFonts w:ascii="Times New Roman" w:hAnsi="Times New Roman"/>
                <w:lang w:val="ro-RO"/>
              </w:rPr>
            </w:pPr>
          </w:p>
        </w:tc>
      </w:tr>
    </w:tbl>
    <w:p w14:paraId="1ED3A8FF" w14:textId="77777777" w:rsidR="00C300C7" w:rsidRPr="00A71203" w:rsidRDefault="00C300C7" w:rsidP="00C300C7">
      <w:pPr>
        <w:tabs>
          <w:tab w:val="left" w:pos="540"/>
        </w:tabs>
        <w:spacing w:afterLines="20" w:after="48" w:line="276" w:lineRule="auto"/>
        <w:ind w:left="1080"/>
        <w:rPr>
          <w:rFonts w:ascii="Times New Roman" w:hAnsi="Times New Roman"/>
          <w:sz w:val="16"/>
          <w:szCs w:val="16"/>
          <w:lang w:val="ro-RO"/>
        </w:rPr>
      </w:pPr>
    </w:p>
    <w:p w14:paraId="3906FB8E" w14:textId="77777777" w:rsidR="00C300C7" w:rsidRPr="00A71203" w:rsidRDefault="00C300C7" w:rsidP="00C300C7">
      <w:pPr>
        <w:tabs>
          <w:tab w:val="left" w:pos="540"/>
        </w:tabs>
        <w:spacing w:afterLines="20" w:after="48" w:line="276" w:lineRule="auto"/>
        <w:ind w:left="1080"/>
        <w:rPr>
          <w:rFonts w:ascii="Times New Roman" w:hAnsi="Times New Roman"/>
          <w:sz w:val="16"/>
          <w:szCs w:val="16"/>
          <w:lang w:val="ro-RO"/>
        </w:rPr>
      </w:pPr>
    </w:p>
    <w:p w14:paraId="5BED43E9" w14:textId="77777777" w:rsidR="00C300C7" w:rsidRPr="00A71203" w:rsidRDefault="00C300C7" w:rsidP="00C300C7">
      <w:pPr>
        <w:tabs>
          <w:tab w:val="left" w:pos="540"/>
        </w:tabs>
        <w:spacing w:afterLines="20" w:after="48" w:line="276" w:lineRule="auto"/>
        <w:rPr>
          <w:rFonts w:ascii="Times New Roman" w:hAnsi="Times New Roman"/>
          <w:sz w:val="16"/>
          <w:szCs w:val="16"/>
          <w:lang w:val="ro-RO"/>
        </w:rPr>
      </w:pPr>
    </w:p>
    <w:p w14:paraId="38532CDE" w14:textId="77777777" w:rsidR="00C300C7" w:rsidRPr="00A71203" w:rsidRDefault="00C300C7" w:rsidP="00C300C7">
      <w:pPr>
        <w:tabs>
          <w:tab w:val="left" w:pos="540"/>
        </w:tabs>
        <w:spacing w:afterLines="20" w:after="48" w:line="276" w:lineRule="auto"/>
        <w:rPr>
          <w:rFonts w:ascii="Times New Roman" w:hAnsi="Times New Roman"/>
          <w:sz w:val="16"/>
          <w:szCs w:val="16"/>
          <w:lang w:val="ro-RO"/>
        </w:rPr>
      </w:pPr>
    </w:p>
    <w:p w14:paraId="47B3A3DE" w14:textId="77777777" w:rsidR="00C300C7" w:rsidRPr="00A71203" w:rsidRDefault="00C300C7" w:rsidP="00C300C7">
      <w:pPr>
        <w:pStyle w:val="ListParagraph"/>
        <w:tabs>
          <w:tab w:val="left" w:pos="284"/>
        </w:tabs>
        <w:spacing w:afterLines="20" w:after="48" w:line="276" w:lineRule="auto"/>
        <w:ind w:left="-142"/>
        <w:rPr>
          <w:rFonts w:ascii="Times New Roman" w:hAnsi="Times New Roman"/>
          <w:b/>
          <w:sz w:val="16"/>
          <w:szCs w:val="16"/>
        </w:rPr>
      </w:pPr>
    </w:p>
    <w:p w14:paraId="547F9B30" w14:textId="77777777" w:rsidR="00C300C7" w:rsidRPr="00A71203" w:rsidRDefault="00C300C7" w:rsidP="00954671">
      <w:pPr>
        <w:numPr>
          <w:ilvl w:val="0"/>
          <w:numId w:val="1"/>
        </w:numPr>
        <w:tabs>
          <w:tab w:val="left" w:pos="540"/>
        </w:tabs>
        <w:spacing w:afterLines="20" w:after="48" w:line="276" w:lineRule="auto"/>
        <w:ind w:left="-90" w:hanging="360"/>
        <w:rPr>
          <w:rFonts w:ascii="Times New Roman" w:hAnsi="Times New Roman"/>
          <w:sz w:val="16"/>
          <w:szCs w:val="16"/>
          <w:lang w:val="ro-RO"/>
        </w:rPr>
      </w:pPr>
      <w:r w:rsidRPr="00A71203">
        <w:rPr>
          <w:rFonts w:ascii="Times New Roman" w:hAnsi="Times New Roman"/>
          <w:b/>
          <w:color w:val="000000"/>
          <w:sz w:val="16"/>
          <w:szCs w:val="16"/>
          <w:lang w:val="ro-RO"/>
        </w:rPr>
        <w:t>BUGETUL PROIECTULUI</w:t>
      </w:r>
    </w:p>
    <w:tbl>
      <w:tblPr>
        <w:tblW w:w="10956" w:type="dxa"/>
        <w:tblInd w:w="-431" w:type="dxa"/>
        <w:tblLook w:val="04A0" w:firstRow="1" w:lastRow="0" w:firstColumn="1" w:lastColumn="0" w:noHBand="0" w:noVBand="1"/>
      </w:tblPr>
      <w:tblGrid>
        <w:gridCol w:w="599"/>
        <w:gridCol w:w="2221"/>
        <w:gridCol w:w="1038"/>
        <w:gridCol w:w="1129"/>
        <w:gridCol w:w="1129"/>
        <w:gridCol w:w="1412"/>
        <w:gridCol w:w="1274"/>
        <w:gridCol w:w="2154"/>
      </w:tblGrid>
      <w:tr w:rsidR="00C300C7" w:rsidRPr="00A65D34" w14:paraId="61CABA06" w14:textId="77777777" w:rsidTr="00B47404">
        <w:trPr>
          <w:trHeight w:val="758"/>
        </w:trPr>
        <w:tc>
          <w:tcPr>
            <w:tcW w:w="5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E7168BD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Linia de buget</w:t>
            </w:r>
          </w:p>
        </w:tc>
        <w:tc>
          <w:tcPr>
            <w:tcW w:w="222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1FCBEE82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Top de cheltuieli</w:t>
            </w:r>
          </w:p>
        </w:tc>
        <w:tc>
          <w:tcPr>
            <w:tcW w:w="1038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000000" w:fill="FFFFFF"/>
          </w:tcPr>
          <w:p w14:paraId="6D89AE84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</w:p>
          <w:p w14:paraId="55F8EE1F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Unitatea</w:t>
            </w:r>
          </w:p>
        </w:tc>
        <w:tc>
          <w:tcPr>
            <w:tcW w:w="1129" w:type="dxa"/>
            <w:tcBorders>
              <w:top w:val="single" w:sz="4" w:space="0" w:color="auto"/>
              <w:left w:val="single" w:sz="4" w:space="0" w:color="auto"/>
              <w:bottom w:val="single" w:sz="4" w:space="0" w:color="000000"/>
              <w:right w:val="single" w:sz="4" w:space="0" w:color="auto"/>
            </w:tcBorders>
            <w:shd w:val="clear" w:color="000000" w:fill="FFFFFF"/>
            <w:vAlign w:val="center"/>
          </w:tcPr>
          <w:p w14:paraId="49D3F1F4" w14:textId="77777777" w:rsidR="00C300C7" w:rsidRPr="00A71203" w:rsidRDefault="00C300C7" w:rsidP="00DD5962">
            <w:pPr>
              <w:tabs>
                <w:tab w:val="left" w:pos="709"/>
              </w:tabs>
              <w:spacing w:after="0"/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Costul per unitate</w:t>
            </w:r>
          </w:p>
          <w:p w14:paraId="62F5FD8C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(MDL)</w:t>
            </w:r>
          </w:p>
        </w:tc>
        <w:tc>
          <w:tcPr>
            <w:tcW w:w="1129" w:type="dxa"/>
            <w:tcBorders>
              <w:top w:val="single" w:sz="4" w:space="0" w:color="auto"/>
              <w:left w:val="nil"/>
              <w:right w:val="single" w:sz="4" w:space="0" w:color="auto"/>
            </w:tcBorders>
            <w:shd w:val="clear" w:color="000000" w:fill="FFFFFF"/>
          </w:tcPr>
          <w:p w14:paraId="120CD0E2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</w:p>
          <w:p w14:paraId="10B62C98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Număr unități</w:t>
            </w:r>
          </w:p>
        </w:tc>
        <w:tc>
          <w:tcPr>
            <w:tcW w:w="1412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000000" w:fill="FFFFFF"/>
          </w:tcPr>
          <w:p w14:paraId="37D9896D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</w:p>
          <w:p w14:paraId="2F79FC01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Solicitat de la Cancelaria de Stat (BRD)</w:t>
            </w:r>
          </w:p>
        </w:tc>
        <w:tc>
          <w:tcPr>
            <w:tcW w:w="1274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000000" w:fill="FFFFFF"/>
          </w:tcPr>
          <w:p w14:paraId="75C5914B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</w:p>
          <w:p w14:paraId="3763EFC5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Contribuția proprie</w:t>
            </w:r>
          </w:p>
        </w:tc>
        <w:tc>
          <w:tcPr>
            <w:tcW w:w="2154" w:type="dxa"/>
            <w:tcBorders>
              <w:top w:val="single" w:sz="4" w:space="0" w:color="auto"/>
              <w:left w:val="single" w:sz="4" w:space="0" w:color="auto"/>
              <w:right w:val="single" w:sz="4" w:space="0" w:color="auto"/>
            </w:tcBorders>
            <w:shd w:val="clear" w:color="000000" w:fill="FFFFFF"/>
          </w:tcPr>
          <w:p w14:paraId="0FF2266C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</w:p>
          <w:p w14:paraId="57B8A625" w14:textId="26FB91FE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Suma totală (MDL</w:t>
            </w:r>
            <w:r w:rsidR="00CD56CD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)</w:t>
            </w:r>
          </w:p>
        </w:tc>
      </w:tr>
      <w:tr w:rsidR="00C300C7" w:rsidRPr="00A65D34" w14:paraId="15E881B2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94F5731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1</w:t>
            </w:r>
          </w:p>
        </w:tc>
        <w:tc>
          <w:tcPr>
            <w:tcW w:w="222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3D0B291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2</w:t>
            </w:r>
          </w:p>
        </w:tc>
        <w:tc>
          <w:tcPr>
            <w:tcW w:w="1038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</w:tcPr>
          <w:p w14:paraId="685F2E41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3</w:t>
            </w:r>
          </w:p>
        </w:tc>
        <w:tc>
          <w:tcPr>
            <w:tcW w:w="112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267E5BB1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4</w:t>
            </w:r>
          </w:p>
        </w:tc>
        <w:tc>
          <w:tcPr>
            <w:tcW w:w="1129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5890543D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5</w:t>
            </w:r>
          </w:p>
        </w:tc>
        <w:tc>
          <w:tcPr>
            <w:tcW w:w="141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  <w:vAlign w:val="center"/>
          </w:tcPr>
          <w:p w14:paraId="33FC982E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6</w:t>
            </w:r>
          </w:p>
        </w:tc>
        <w:tc>
          <w:tcPr>
            <w:tcW w:w="127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</w:tcPr>
          <w:p w14:paraId="7C66E563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7</w:t>
            </w:r>
          </w:p>
        </w:tc>
        <w:tc>
          <w:tcPr>
            <w:tcW w:w="2154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FFFFFF"/>
          </w:tcPr>
          <w:p w14:paraId="127B0E83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8</w:t>
            </w:r>
          </w:p>
        </w:tc>
      </w:tr>
      <w:tr w:rsidR="00C300C7" w:rsidRPr="00A65D34" w14:paraId="6DBF715C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13C455CB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222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6E1C1533" w14:textId="77777777" w:rsidR="00C300C7" w:rsidRPr="00A71203" w:rsidRDefault="00C300C7" w:rsidP="00D377FE">
            <w:pPr>
              <w:pStyle w:val="Footer"/>
              <w:suppressAutoHyphens/>
              <w:spacing w:afterLines="20" w:after="48"/>
              <w:ind w:right="-15"/>
              <w:jc w:val="center"/>
              <w:rPr>
                <w:rFonts w:ascii="Times New Roman" w:hAnsi="Times New Roman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sz w:val="16"/>
                <w:szCs w:val="16"/>
                <w:lang w:val="ro-RO"/>
              </w:rPr>
              <w:t>Ex: echipament tehnic</w:t>
            </w:r>
          </w:p>
        </w:tc>
        <w:tc>
          <w:tcPr>
            <w:tcW w:w="103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666382B" w14:textId="77777777" w:rsidR="00C300C7" w:rsidRPr="00A71203" w:rsidRDefault="00C300C7" w:rsidP="00D377FE">
            <w:pPr>
              <w:pStyle w:val="Footer"/>
              <w:suppressAutoHyphens/>
              <w:spacing w:afterLines="20" w:after="48"/>
              <w:ind w:right="-15"/>
              <w:jc w:val="center"/>
              <w:rPr>
                <w:rFonts w:ascii="Times New Roman" w:hAnsi="Times New Roman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sz w:val="16"/>
                <w:szCs w:val="16"/>
                <w:lang w:val="ro-RO"/>
              </w:rPr>
              <w:t>Calculator</w:t>
            </w:r>
          </w:p>
        </w:tc>
        <w:tc>
          <w:tcPr>
            <w:tcW w:w="112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5A85A029" w14:textId="77777777" w:rsidR="00C300C7" w:rsidRPr="00A71203" w:rsidRDefault="00C300C7" w:rsidP="00D377FE">
            <w:pPr>
              <w:pStyle w:val="Footer"/>
              <w:suppressAutoHyphens/>
              <w:spacing w:afterLines="20" w:after="48"/>
              <w:ind w:right="-15"/>
              <w:jc w:val="center"/>
              <w:rPr>
                <w:rFonts w:ascii="Times New Roman" w:hAnsi="Times New Roman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sz w:val="16"/>
                <w:szCs w:val="16"/>
                <w:lang w:val="ro-RO"/>
              </w:rPr>
              <w:t>5000 lei</w:t>
            </w:r>
          </w:p>
        </w:tc>
        <w:tc>
          <w:tcPr>
            <w:tcW w:w="112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35E3D3A" w14:textId="77777777" w:rsidR="00C300C7" w:rsidRPr="00A71203" w:rsidRDefault="00C300C7" w:rsidP="00D377FE">
            <w:pPr>
              <w:pStyle w:val="Footer"/>
              <w:suppressAutoHyphens/>
              <w:spacing w:afterLines="20" w:after="48"/>
              <w:ind w:right="-15"/>
              <w:jc w:val="center"/>
              <w:rPr>
                <w:rFonts w:ascii="Times New Roman" w:hAnsi="Times New Roman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sz w:val="16"/>
                <w:szCs w:val="16"/>
                <w:lang w:val="ro-RO"/>
              </w:rPr>
              <w:t>5</w:t>
            </w:r>
          </w:p>
        </w:tc>
        <w:tc>
          <w:tcPr>
            <w:tcW w:w="141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5FCF55" w14:textId="77777777" w:rsidR="00C300C7" w:rsidRPr="00A71203" w:rsidRDefault="00C300C7" w:rsidP="00D377FE">
            <w:pPr>
              <w:pStyle w:val="Footer"/>
              <w:suppressAutoHyphens/>
              <w:spacing w:afterLines="20" w:after="48"/>
              <w:ind w:right="-15"/>
              <w:jc w:val="center"/>
              <w:rPr>
                <w:rFonts w:ascii="Times New Roman" w:hAnsi="Times New Roman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sz w:val="16"/>
                <w:szCs w:val="16"/>
                <w:lang w:val="ro-RO"/>
              </w:rPr>
              <w:t>12000 lei</w:t>
            </w:r>
          </w:p>
        </w:tc>
        <w:tc>
          <w:tcPr>
            <w:tcW w:w="127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3A1D3FC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sz w:val="16"/>
                <w:szCs w:val="16"/>
                <w:lang w:val="ro-RO"/>
              </w:rPr>
              <w:t>13000 lei</w:t>
            </w:r>
          </w:p>
        </w:tc>
        <w:tc>
          <w:tcPr>
            <w:tcW w:w="215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4E37CC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25000 lei</w:t>
            </w:r>
          </w:p>
        </w:tc>
      </w:tr>
      <w:tr w:rsidR="00C300C7" w:rsidRPr="00A65D34" w14:paraId="6ACC9455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646CD7F9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222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3EA6478B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103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C138268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12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637E7A44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112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6255C2C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41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4DB2D0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27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9D1C38E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215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48114D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596A113F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45636728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222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11794120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03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C4290F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12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47682CBE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112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2895E74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41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AF92B0E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27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3F5AAA7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215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2A0AF19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B47404" w14:paraId="63858DAA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55247C72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222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73C70417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  <w:r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Cheltuieli imprevizibile (ex. telefonie, transport, comision bancar ș.a.)</w:t>
            </w:r>
          </w:p>
        </w:tc>
        <w:tc>
          <w:tcPr>
            <w:tcW w:w="103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F4EF07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12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33829F02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 </w:t>
            </w:r>
          </w:p>
        </w:tc>
        <w:tc>
          <w:tcPr>
            <w:tcW w:w="112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51AE3CC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41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3A1DB4E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27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3672324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215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6BBF3D2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B81E46" w14:paraId="71021238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15988C73" w14:textId="77777777" w:rsidR="00C300C7" w:rsidRPr="00A71203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0357" w:type="dxa"/>
            <w:gridSpan w:val="7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1850DB84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  <w:t>ALTE SURSE DE FINANȚARE A PROIECTULUI (DACĂ EXISTĂ)</w:t>
            </w:r>
          </w:p>
        </w:tc>
      </w:tr>
      <w:tr w:rsidR="00C300C7" w:rsidRPr="00B81E46" w14:paraId="7807F354" w14:textId="77777777" w:rsidTr="00B47404">
        <w:trPr>
          <w:trHeight w:val="300"/>
        </w:trPr>
        <w:tc>
          <w:tcPr>
            <w:tcW w:w="59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7781E22E" w14:textId="77777777" w:rsidR="00C300C7" w:rsidRPr="00430C05" w:rsidRDefault="00C300C7" w:rsidP="00D377FE">
            <w:pPr>
              <w:tabs>
                <w:tab w:val="left" w:pos="709"/>
              </w:tabs>
              <w:jc w:val="center"/>
              <w:rPr>
                <w:rFonts w:ascii="Times New Roman" w:hAnsi="Times New Roman"/>
                <w:color w:val="000000"/>
                <w:sz w:val="16"/>
                <w:szCs w:val="16"/>
                <w:lang w:val="es-ES"/>
              </w:rPr>
            </w:pPr>
          </w:p>
        </w:tc>
        <w:tc>
          <w:tcPr>
            <w:tcW w:w="2221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4CCEF805" w14:textId="77777777" w:rsidR="00C300C7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038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B0DB4A7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129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  <w:vAlign w:val="bottom"/>
          </w:tcPr>
          <w:p w14:paraId="17D84688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129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F169D68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412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1A17BFF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127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B1E979E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  <w:tc>
          <w:tcPr>
            <w:tcW w:w="2154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4FAB41CB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</w:p>
        </w:tc>
      </w:tr>
      <w:tr w:rsidR="00C300C7" w:rsidRPr="00A65D34" w14:paraId="28B31526" w14:textId="77777777" w:rsidTr="00B47404">
        <w:trPr>
          <w:trHeight w:val="375"/>
        </w:trPr>
        <w:tc>
          <w:tcPr>
            <w:tcW w:w="10956" w:type="dxa"/>
            <w:gridSpan w:val="8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000000" w:fill="808080"/>
            <w:vAlign w:val="bottom"/>
          </w:tcPr>
          <w:p w14:paraId="640ED94C" w14:textId="77777777" w:rsidR="00C300C7" w:rsidRPr="00A71203" w:rsidRDefault="00C300C7" w:rsidP="00D377FE">
            <w:pPr>
              <w:tabs>
                <w:tab w:val="left" w:pos="709"/>
              </w:tabs>
              <w:rPr>
                <w:rFonts w:ascii="Times New Roman" w:hAnsi="Times New Roman"/>
                <w:color w:val="000000"/>
                <w:sz w:val="16"/>
                <w:szCs w:val="16"/>
                <w:lang w:val="ro-RO"/>
              </w:rPr>
            </w:pPr>
            <w:r w:rsidRPr="00A71203">
              <w:rPr>
                <w:rFonts w:ascii="Times New Roman" w:hAnsi="Times New Roman"/>
                <w:b/>
                <w:bCs/>
                <w:color w:val="000000"/>
                <w:sz w:val="16"/>
                <w:szCs w:val="16"/>
                <w:lang w:val="ro-RO"/>
              </w:rPr>
              <w:t>TOTAL:</w:t>
            </w:r>
          </w:p>
        </w:tc>
      </w:tr>
    </w:tbl>
    <w:p w14:paraId="61DD78FA" w14:textId="793FFADE" w:rsidR="00D377FE" w:rsidRDefault="00D377FE" w:rsidP="00DD5962">
      <w:pPr>
        <w:tabs>
          <w:tab w:val="left" w:pos="1415"/>
        </w:tabs>
        <w:rPr>
          <w:rFonts w:ascii="Times New Roman" w:hAnsi="Times New Roman"/>
          <w:sz w:val="16"/>
          <w:szCs w:val="16"/>
          <w:lang w:val="ro-RO"/>
        </w:rPr>
      </w:pPr>
    </w:p>
    <w:p w14:paraId="559483E2" w14:textId="3D945CCE" w:rsidR="00B91D99" w:rsidRPr="00415956" w:rsidRDefault="00D377FE" w:rsidP="00DD5962">
      <w:pPr>
        <w:tabs>
          <w:tab w:val="left" w:pos="1415"/>
        </w:tabs>
        <w:rPr>
          <w:rFonts w:ascii="Times New Roman" w:hAnsi="Times New Roman"/>
          <w:sz w:val="16"/>
          <w:szCs w:val="16"/>
          <w:lang w:val="ro-RO"/>
        </w:rPr>
        <w:sectPr w:rsidR="00B91D99" w:rsidRPr="00415956">
          <w:pgSz w:w="12240" w:h="15840"/>
          <w:pgMar w:top="630" w:right="810" w:bottom="180" w:left="810" w:header="720" w:footer="720" w:gutter="0"/>
          <w:cols w:space="720"/>
          <w:noEndnote/>
          <w:docGrid w:linePitch="299"/>
        </w:sectPr>
      </w:pPr>
      <w:r>
        <w:rPr>
          <w:rFonts w:ascii="Times New Roman" w:hAnsi="Times New Roman"/>
          <w:sz w:val="16"/>
          <w:szCs w:val="16"/>
          <w:lang w:val="ro-RO"/>
        </w:rPr>
        <w:tab/>
      </w:r>
    </w:p>
    <w:p w14:paraId="130941BA" w14:textId="77777777" w:rsidR="00DA542E" w:rsidRPr="00A71203" w:rsidRDefault="00DA542E" w:rsidP="00DA542E">
      <w:pPr>
        <w:tabs>
          <w:tab w:val="left" w:pos="8970"/>
        </w:tabs>
        <w:spacing w:after="200" w:line="276" w:lineRule="auto"/>
        <w:jc w:val="right"/>
        <w:rPr>
          <w:rFonts w:ascii="Times New Roman" w:hAnsi="Times New Roman"/>
          <w:b/>
          <w:noProof/>
          <w:lang w:val="fr-CH" w:eastAsia="fr-CH"/>
        </w:rPr>
      </w:pPr>
      <w:r w:rsidRPr="00A71203">
        <w:rPr>
          <w:rFonts w:ascii="Times New Roman" w:hAnsi="Times New Roman"/>
          <w:b/>
          <w:noProof/>
          <w:lang w:val="fr-CH" w:eastAsia="fr-CH"/>
        </w:rPr>
        <w:lastRenderedPageBreak/>
        <w:t xml:space="preserve">Anexa B </w:t>
      </w:r>
      <w:r w:rsidRPr="00A71203">
        <w:rPr>
          <w:rFonts w:ascii="Times New Roman" w:hAnsi="Times New Roman"/>
          <w:b/>
          <w:lang w:val="ro-RO"/>
        </w:rPr>
        <w:t xml:space="preserve">la contractul </w:t>
      </w:r>
      <w:proofErr w:type="gramStart"/>
      <w:r w:rsidRPr="00A71203">
        <w:rPr>
          <w:rFonts w:ascii="Times New Roman" w:hAnsi="Times New Roman"/>
          <w:b/>
          <w:lang w:val="ro-RO"/>
        </w:rPr>
        <w:t>nr._</w:t>
      </w:r>
      <w:proofErr w:type="gramEnd"/>
      <w:r w:rsidRPr="00A71203">
        <w:rPr>
          <w:rFonts w:ascii="Times New Roman" w:hAnsi="Times New Roman"/>
          <w:b/>
          <w:lang w:val="ro-RO"/>
        </w:rPr>
        <w:t>__ din __</w:t>
      </w:r>
    </w:p>
    <w:p w14:paraId="652B2794" w14:textId="30EF0BB1" w:rsidR="00DA542E" w:rsidRPr="00DD5962" w:rsidRDefault="00B47404" w:rsidP="00B47404">
      <w:pPr>
        <w:spacing w:after="200" w:line="276" w:lineRule="auto"/>
        <w:jc w:val="center"/>
        <w:rPr>
          <w:rFonts w:ascii="Times New Roman" w:hAnsi="Times New Roman"/>
          <w:lang w:val="es-ES"/>
        </w:rPr>
      </w:pPr>
      <w:r w:rsidRPr="00DD5962">
        <w:rPr>
          <w:rFonts w:ascii="Times New Roman" w:hAnsi="Times New Roman"/>
          <w:noProof/>
        </w:rPr>
        <w:drawing>
          <wp:anchor distT="0" distB="0" distL="114300" distR="114300" simplePos="0" relativeHeight="251662336" behindDoc="0" locked="0" layoutInCell="1" allowOverlap="1" wp14:anchorId="47D860C9" wp14:editId="1991234D">
            <wp:simplePos x="0" y="0"/>
            <wp:positionH relativeFrom="margin">
              <wp:posOffset>6407785</wp:posOffset>
            </wp:positionH>
            <wp:positionV relativeFrom="paragraph">
              <wp:posOffset>147955</wp:posOffset>
            </wp:positionV>
            <wp:extent cx="1581150" cy="561975"/>
            <wp:effectExtent l="0" t="0" r="0" b="9525"/>
            <wp:wrapNone/>
            <wp:docPr id="27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8"/>
                    <pic:cNvPicPr>
                      <a:picLocks noChangeAspect="1" noChangeArrowheads="1"/>
                    </pic:cNvPicPr>
                  </pic:nvPicPr>
                  <pic:blipFill>
                    <a:blip r:embed="rId7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81150" cy="5619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DD5962">
        <w:rPr>
          <w:rFonts w:ascii="Times New Roman" w:hAnsi="Times New Roman"/>
          <w:noProof/>
        </w:rPr>
        <w:drawing>
          <wp:anchor distT="0" distB="0" distL="114300" distR="114300" simplePos="0" relativeHeight="251663360" behindDoc="1" locked="0" layoutInCell="1" allowOverlap="1" wp14:anchorId="5B7DAE00" wp14:editId="5310CA14">
            <wp:simplePos x="0" y="0"/>
            <wp:positionH relativeFrom="column">
              <wp:posOffset>3969385</wp:posOffset>
            </wp:positionH>
            <wp:positionV relativeFrom="paragraph">
              <wp:posOffset>128905</wp:posOffset>
            </wp:positionV>
            <wp:extent cx="1504950" cy="619125"/>
            <wp:effectExtent l="0" t="0" r="0" b="9525"/>
            <wp:wrapTight wrapText="bothSides">
              <wp:wrapPolygon edited="0">
                <wp:start x="0" y="0"/>
                <wp:lineTo x="0" y="21268"/>
                <wp:lineTo x="21327" y="21268"/>
                <wp:lineTo x="21327" y="0"/>
                <wp:lineTo x="0" y="0"/>
              </wp:wrapPolygon>
            </wp:wrapTight>
            <wp:docPr id="26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Рисунок 14"/>
                    <pic:cNvPicPr>
                      <a:picLocks noChangeAspect="1" noChangeArrowheads="1"/>
                    </pic:cNvPicPr>
                  </pic:nvPicPr>
                  <pic:blipFill>
                    <a:blip r:embed="rId7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504950" cy="61912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A50A6">
        <w:rPr>
          <w:rFonts w:ascii="Times New Roman" w:hAnsi="Times New Roman"/>
          <w:noProof/>
          <w:lang w:val="fr-CH" w:eastAsia="fr-CH"/>
        </w:rPr>
        <w:drawing>
          <wp:inline distT="0" distB="0" distL="0" distR="0" wp14:anchorId="5459365B" wp14:editId="7906E7AB">
            <wp:extent cx="742950" cy="933450"/>
            <wp:effectExtent l="0" t="0" r="0" b="0"/>
            <wp:docPr id="4" name="Imagin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7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42950" cy="93345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  <w:r w:rsidR="00DA542E" w:rsidRPr="00DD5962">
        <w:rPr>
          <w:rFonts w:ascii="Times New Roman" w:hAnsi="Times New Roman"/>
          <w:noProof/>
          <w:lang w:val="fr-CH" w:eastAsia="fr-CH"/>
        </w:rPr>
        <w:t xml:space="preserve">                                                                                                   </w:t>
      </w:r>
      <w:r w:rsidR="00DA542E" w:rsidRPr="00DD5962">
        <w:rPr>
          <w:rFonts w:ascii="Times New Roman" w:hAnsi="Times New Roman"/>
          <w:noProof/>
          <w:lang w:val="es-ES" w:eastAsia="fr-CH"/>
        </w:rPr>
        <w:t xml:space="preserve">                 </w:t>
      </w:r>
    </w:p>
    <w:p w14:paraId="439A3CA5" w14:textId="77777777" w:rsidR="00DA542E" w:rsidRPr="00DD5962" w:rsidRDefault="00DA542E" w:rsidP="00DA542E">
      <w:pPr>
        <w:tabs>
          <w:tab w:val="center" w:pos="4680"/>
        </w:tabs>
        <w:suppressAutoHyphens/>
        <w:spacing w:after="20"/>
        <w:ind w:right="-15"/>
        <w:jc w:val="right"/>
        <w:rPr>
          <w:rFonts w:ascii="Times New Roman" w:hAnsi="Times New Roman"/>
          <w:b/>
          <w:sz w:val="24"/>
          <w:szCs w:val="24"/>
          <w:lang w:val="es-ES"/>
        </w:rPr>
      </w:pPr>
    </w:p>
    <w:p w14:paraId="1D4AAFD9" w14:textId="4DB80CB5" w:rsidR="00FC6D8C" w:rsidRDefault="00FC6D8C" w:rsidP="00FC6D8C">
      <w:pPr>
        <w:tabs>
          <w:tab w:val="center" w:pos="4680"/>
        </w:tabs>
        <w:suppressAutoHyphens/>
        <w:spacing w:after="20"/>
        <w:ind w:right="-15"/>
        <w:jc w:val="center"/>
        <w:rPr>
          <w:rFonts w:ascii="Times New Roman" w:hAnsi="Times New Roman"/>
          <w:b/>
          <w:lang w:val="es-ES"/>
        </w:rPr>
      </w:pPr>
      <w:r w:rsidRPr="00FC6D8C">
        <w:rPr>
          <w:rFonts w:ascii="Times New Roman" w:hAnsi="Times New Roman"/>
          <w:b/>
          <w:lang w:val="es-ES"/>
        </w:rPr>
        <w:t xml:space="preserve">PROGRAMUL DE SUSȚINERE A </w:t>
      </w:r>
      <w:r>
        <w:rPr>
          <w:rFonts w:ascii="Times New Roman" w:hAnsi="Times New Roman"/>
          <w:b/>
          <w:lang w:val="es-ES"/>
        </w:rPr>
        <w:t>A</w:t>
      </w:r>
      <w:r w:rsidRPr="00FC6D8C">
        <w:rPr>
          <w:rFonts w:ascii="Times New Roman" w:hAnsi="Times New Roman"/>
          <w:b/>
          <w:lang w:val="es-ES"/>
        </w:rPr>
        <w:t>CȚIUNILOR</w:t>
      </w:r>
      <w:r>
        <w:rPr>
          <w:rFonts w:ascii="Times New Roman" w:hAnsi="Times New Roman"/>
          <w:b/>
          <w:lang w:val="es-ES"/>
        </w:rPr>
        <w:t xml:space="preserve"> </w:t>
      </w:r>
      <w:r w:rsidRPr="00FC6D8C">
        <w:rPr>
          <w:rFonts w:ascii="Times New Roman" w:hAnsi="Times New Roman"/>
          <w:b/>
          <w:lang w:val="es-ES"/>
        </w:rPr>
        <w:t>CULTURALE ȘI EDUCAȚIONALE ÎN DIASPORĂ</w:t>
      </w:r>
      <w:r>
        <w:rPr>
          <w:rFonts w:ascii="Times New Roman" w:hAnsi="Times New Roman"/>
          <w:b/>
          <w:lang w:val="es-ES"/>
        </w:rPr>
        <w:t xml:space="preserve"> </w:t>
      </w:r>
    </w:p>
    <w:p w14:paraId="0F1564A7" w14:textId="35807D10" w:rsidR="00DA542E" w:rsidRPr="00DD5962" w:rsidRDefault="00DA542E" w:rsidP="00FC6D8C">
      <w:pPr>
        <w:tabs>
          <w:tab w:val="center" w:pos="4680"/>
        </w:tabs>
        <w:suppressAutoHyphens/>
        <w:spacing w:after="20"/>
        <w:ind w:right="-15"/>
        <w:jc w:val="center"/>
        <w:rPr>
          <w:rFonts w:ascii="Times New Roman" w:hAnsi="Times New Roman"/>
          <w:b/>
          <w:lang w:val="es-ES"/>
        </w:rPr>
      </w:pPr>
      <w:r w:rsidRPr="00DD5962">
        <w:rPr>
          <w:rFonts w:ascii="Times New Roman" w:hAnsi="Times New Roman"/>
          <w:b/>
          <w:lang w:val="es-ES"/>
        </w:rPr>
        <w:t>PLAN DE ACȚIUNI PENTRU IMPLEMENTAREA PROIECTULUI</w:t>
      </w:r>
    </w:p>
    <w:p w14:paraId="04FD4FC5" w14:textId="77777777" w:rsidR="0075029B" w:rsidRPr="00A71203" w:rsidRDefault="0075029B" w:rsidP="0075029B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i/>
          <w:iCs/>
          <w:lang w:val="ro-RO"/>
        </w:rPr>
      </w:pPr>
      <w:r w:rsidRPr="00A71203">
        <w:rPr>
          <w:rFonts w:ascii="Times New Roman" w:hAnsi="Times New Roman"/>
          <w:i/>
          <w:iCs/>
          <w:lang w:val="ro-RO"/>
        </w:rPr>
        <w:t>__________________________________________________</w:t>
      </w:r>
    </w:p>
    <w:p w14:paraId="04E9F736" w14:textId="77777777" w:rsidR="0075029B" w:rsidRPr="00A65D34" w:rsidRDefault="0075029B" w:rsidP="0075029B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bCs/>
          <w:i/>
          <w:iCs/>
          <w:sz w:val="18"/>
          <w:szCs w:val="18"/>
          <w:lang w:val="ro-RO"/>
        </w:rPr>
      </w:pPr>
      <w:r w:rsidRPr="00A65D34">
        <w:rPr>
          <w:rFonts w:ascii="Times New Roman" w:hAnsi="Times New Roman"/>
          <w:i/>
          <w:iCs/>
          <w:sz w:val="18"/>
          <w:szCs w:val="18"/>
          <w:lang w:val="ro-RO"/>
        </w:rPr>
        <w:t>(titlul proiectului)</w:t>
      </w:r>
    </w:p>
    <w:p w14:paraId="1EBD8067" w14:textId="77777777" w:rsidR="0075029B" w:rsidRPr="00A71203" w:rsidRDefault="0075029B" w:rsidP="0075029B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b/>
          <w:i/>
          <w:lang w:val="ro-RO"/>
        </w:rPr>
      </w:pPr>
      <w:r w:rsidRPr="00A71203">
        <w:rPr>
          <w:rFonts w:ascii="Times New Roman" w:hAnsi="Times New Roman"/>
          <w:b/>
          <w:i/>
          <w:lang w:val="ro-RO"/>
        </w:rPr>
        <w:t>__________________________________________________________</w:t>
      </w:r>
    </w:p>
    <w:p w14:paraId="66F3A238" w14:textId="0591D53F" w:rsidR="0075029B" w:rsidRPr="00A65D34" w:rsidRDefault="0075029B" w:rsidP="0075029B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i/>
          <w:sz w:val="18"/>
          <w:szCs w:val="18"/>
          <w:lang w:val="ro-RO"/>
        </w:rPr>
      </w:pPr>
      <w:r w:rsidRPr="00A65D34">
        <w:rPr>
          <w:rFonts w:ascii="Times New Roman" w:hAnsi="Times New Roman"/>
          <w:i/>
          <w:sz w:val="18"/>
          <w:szCs w:val="18"/>
          <w:lang w:val="ro-RO"/>
        </w:rPr>
        <w:t>(implementa</w:t>
      </w:r>
      <w:r>
        <w:rPr>
          <w:rFonts w:ascii="Times New Roman" w:hAnsi="Times New Roman"/>
          <w:i/>
          <w:sz w:val="18"/>
          <w:szCs w:val="18"/>
          <w:lang w:val="ro-RO"/>
        </w:rPr>
        <w:t xml:space="preserve">tor: </w:t>
      </w:r>
      <w:r w:rsidR="00FC6D8C">
        <w:rPr>
          <w:rFonts w:ascii="Times New Roman" w:hAnsi="Times New Roman"/>
          <w:i/>
          <w:sz w:val="18"/>
          <w:szCs w:val="18"/>
          <w:lang w:val="ro-RO"/>
        </w:rPr>
        <w:t xml:space="preserve">denumire </w:t>
      </w:r>
      <w:proofErr w:type="spellStart"/>
      <w:r w:rsidR="00670B7B">
        <w:rPr>
          <w:rFonts w:ascii="Times New Roman" w:hAnsi="Times New Roman"/>
          <w:i/>
          <w:sz w:val="18"/>
          <w:szCs w:val="18"/>
          <w:lang w:val="ro-RO"/>
        </w:rPr>
        <w:t>aplicant</w:t>
      </w:r>
      <w:proofErr w:type="spellEnd"/>
      <w:r w:rsidR="00FC6D8C">
        <w:rPr>
          <w:rFonts w:ascii="Times New Roman" w:hAnsi="Times New Roman"/>
          <w:i/>
          <w:sz w:val="18"/>
          <w:szCs w:val="18"/>
          <w:lang w:val="ro-RO"/>
        </w:rPr>
        <w:t>,</w:t>
      </w:r>
      <w:r w:rsidRPr="00A65D34">
        <w:rPr>
          <w:rFonts w:ascii="Times New Roman" w:hAnsi="Times New Roman"/>
          <w:i/>
          <w:sz w:val="18"/>
          <w:szCs w:val="18"/>
          <w:lang w:val="ro-RO"/>
        </w:rPr>
        <w:t xml:space="preserve"> </w:t>
      </w:r>
      <w:r w:rsidR="00FC6D8C">
        <w:rPr>
          <w:rFonts w:ascii="Times New Roman" w:hAnsi="Times New Roman"/>
          <w:i/>
          <w:sz w:val="18"/>
          <w:szCs w:val="18"/>
          <w:lang w:val="ro-RO"/>
        </w:rPr>
        <w:t>țara)</w:t>
      </w:r>
    </w:p>
    <w:p w14:paraId="2BA31E07" w14:textId="77777777" w:rsidR="0075029B" w:rsidRPr="00A65D34" w:rsidRDefault="0075029B" w:rsidP="0075029B">
      <w:pPr>
        <w:tabs>
          <w:tab w:val="center" w:pos="4680"/>
        </w:tabs>
        <w:suppressAutoHyphens/>
        <w:spacing w:after="20"/>
        <w:ind w:left="709" w:right="-15"/>
        <w:rPr>
          <w:rFonts w:ascii="Times New Roman" w:hAnsi="Times New Roman"/>
          <w:b/>
          <w:lang w:val="ro-RO"/>
        </w:rPr>
      </w:pPr>
      <w:r w:rsidRPr="00A71203">
        <w:rPr>
          <w:rFonts w:ascii="Times New Roman" w:hAnsi="Times New Roman"/>
          <w:b/>
          <w:lang w:val="ro-RO"/>
        </w:rPr>
        <w:tab/>
      </w:r>
      <w:r w:rsidRPr="00A71203">
        <w:rPr>
          <w:rFonts w:ascii="Times New Roman" w:hAnsi="Times New Roman"/>
          <w:b/>
          <w:lang w:val="ro-RO"/>
        </w:rPr>
        <w:tab/>
        <w:t xml:space="preserve">                                                                                             </w:t>
      </w:r>
    </w:p>
    <w:tbl>
      <w:tblPr>
        <w:tblW w:w="4873" w:type="pct"/>
        <w:tblInd w:w="-5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874"/>
        <w:gridCol w:w="1661"/>
        <w:gridCol w:w="2159"/>
        <w:gridCol w:w="1547"/>
        <w:gridCol w:w="1131"/>
        <w:gridCol w:w="982"/>
        <w:gridCol w:w="1559"/>
        <w:gridCol w:w="1265"/>
        <w:gridCol w:w="988"/>
        <w:gridCol w:w="1405"/>
      </w:tblGrid>
      <w:tr w:rsidR="00DD5962" w:rsidRPr="00B81E46" w14:paraId="33854761" w14:textId="77777777" w:rsidTr="00DD5962">
        <w:trPr>
          <w:trHeight w:val="1261"/>
        </w:trPr>
        <w:tc>
          <w:tcPr>
            <w:tcW w:w="643" w:type="pct"/>
            <w:shd w:val="clear" w:color="auto" w:fill="BFBFBF"/>
          </w:tcPr>
          <w:p w14:paraId="2BC3CAA9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Obiective</w:t>
            </w:r>
          </w:p>
        </w:tc>
        <w:tc>
          <w:tcPr>
            <w:tcW w:w="570" w:type="pct"/>
            <w:shd w:val="clear" w:color="auto" w:fill="BFBFBF"/>
          </w:tcPr>
          <w:p w14:paraId="11428040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Acțiuni</w:t>
            </w:r>
          </w:p>
        </w:tc>
        <w:tc>
          <w:tcPr>
            <w:tcW w:w="741" w:type="pct"/>
            <w:shd w:val="clear" w:color="auto" w:fill="BFBFBF"/>
          </w:tcPr>
          <w:p w14:paraId="3F3EDC56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Activități</w:t>
            </w:r>
          </w:p>
        </w:tc>
        <w:tc>
          <w:tcPr>
            <w:tcW w:w="531" w:type="pct"/>
            <w:shd w:val="clear" w:color="auto" w:fill="BFBFBF"/>
          </w:tcPr>
          <w:p w14:paraId="699794D9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 xml:space="preserve">Buget planificat </w:t>
            </w:r>
          </w:p>
          <w:p w14:paraId="77363F37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(Suma MDL)</w:t>
            </w:r>
          </w:p>
        </w:tc>
        <w:tc>
          <w:tcPr>
            <w:tcW w:w="388" w:type="pct"/>
            <w:shd w:val="clear" w:color="auto" w:fill="BFBFBF"/>
          </w:tcPr>
          <w:p w14:paraId="772420E1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Sursa de finanțare</w:t>
            </w:r>
          </w:p>
          <w:p w14:paraId="400E5A57" w14:textId="11AAA3B9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(Grant /</w:t>
            </w:r>
          </w:p>
          <w:p w14:paraId="01AC862A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Contribuție proprie/</w:t>
            </w:r>
          </w:p>
          <w:p w14:paraId="52A3A278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alte surse)</w:t>
            </w:r>
          </w:p>
        </w:tc>
        <w:tc>
          <w:tcPr>
            <w:tcW w:w="337" w:type="pct"/>
            <w:shd w:val="clear" w:color="auto" w:fill="BFBFBF"/>
          </w:tcPr>
          <w:p w14:paraId="6A9CABB0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Indicator de rezultat/</w:t>
            </w:r>
          </w:p>
          <w:p w14:paraId="17736478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produs</w:t>
            </w:r>
          </w:p>
        </w:tc>
        <w:tc>
          <w:tcPr>
            <w:tcW w:w="535" w:type="pct"/>
            <w:shd w:val="clear" w:color="auto" w:fill="BFBFBF"/>
          </w:tcPr>
          <w:p w14:paraId="40E207CA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Termen de realizare</w:t>
            </w:r>
          </w:p>
          <w:p w14:paraId="3A51B310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  <w:shd w:val="clear" w:color="auto" w:fill="BFBFBF"/>
          </w:tcPr>
          <w:p w14:paraId="6B4F4F1E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Responsabil și părți implicate</w:t>
            </w:r>
          </w:p>
          <w:p w14:paraId="5C9B17B9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(Nume/</w:t>
            </w:r>
          </w:p>
          <w:p w14:paraId="44EA0EB7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Prenume/</w:t>
            </w:r>
          </w:p>
          <w:p w14:paraId="62435BA5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Denumirea organizației)</w:t>
            </w:r>
          </w:p>
        </w:tc>
        <w:tc>
          <w:tcPr>
            <w:tcW w:w="339" w:type="pct"/>
            <w:shd w:val="clear" w:color="auto" w:fill="BFBFBF"/>
          </w:tcPr>
          <w:p w14:paraId="4D1FA8A0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Riscuri</w:t>
            </w:r>
          </w:p>
        </w:tc>
        <w:tc>
          <w:tcPr>
            <w:tcW w:w="482" w:type="pct"/>
            <w:shd w:val="clear" w:color="auto" w:fill="BFBFBF"/>
          </w:tcPr>
          <w:p w14:paraId="5294DA3D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 xml:space="preserve">Măsuri de diminuare a riscurilor </w:t>
            </w:r>
          </w:p>
        </w:tc>
      </w:tr>
      <w:tr w:rsidR="0075029B" w:rsidRPr="00A65D34" w14:paraId="0A689E7F" w14:textId="77777777" w:rsidTr="00DD5962">
        <w:trPr>
          <w:trHeight w:val="314"/>
        </w:trPr>
        <w:tc>
          <w:tcPr>
            <w:tcW w:w="643" w:type="pct"/>
            <w:vMerge w:val="restart"/>
          </w:tcPr>
          <w:p w14:paraId="1B101953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Obiectiv 1</w:t>
            </w:r>
          </w:p>
        </w:tc>
        <w:tc>
          <w:tcPr>
            <w:tcW w:w="570" w:type="pct"/>
            <w:vMerge w:val="restart"/>
          </w:tcPr>
          <w:p w14:paraId="53A84AC3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Acțiunea 1.1</w:t>
            </w:r>
          </w:p>
        </w:tc>
        <w:tc>
          <w:tcPr>
            <w:tcW w:w="741" w:type="pct"/>
          </w:tcPr>
          <w:p w14:paraId="7A48EADC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1.1.1</w:t>
            </w:r>
          </w:p>
        </w:tc>
        <w:tc>
          <w:tcPr>
            <w:tcW w:w="531" w:type="pct"/>
          </w:tcPr>
          <w:p w14:paraId="5A66F9D3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3B8AEFE4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5C21C84E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170E474F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19D2558D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3528D060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79CEB7A8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75029B" w:rsidRPr="00A65D34" w14:paraId="6610D272" w14:textId="77777777" w:rsidTr="00DD5962">
        <w:trPr>
          <w:trHeight w:val="314"/>
        </w:trPr>
        <w:tc>
          <w:tcPr>
            <w:tcW w:w="643" w:type="pct"/>
            <w:vMerge/>
          </w:tcPr>
          <w:p w14:paraId="6A95285B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570" w:type="pct"/>
            <w:vMerge/>
          </w:tcPr>
          <w:p w14:paraId="773A0A11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741" w:type="pct"/>
          </w:tcPr>
          <w:p w14:paraId="08A1144F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1.1.2</w:t>
            </w:r>
          </w:p>
        </w:tc>
        <w:tc>
          <w:tcPr>
            <w:tcW w:w="531" w:type="pct"/>
          </w:tcPr>
          <w:p w14:paraId="2694BDFE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334981F4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260B4ED3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1ADBBEAF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7B2F04BB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55D56CDF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77BE996D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75029B" w:rsidRPr="00A65D34" w14:paraId="4C546B61" w14:textId="77777777" w:rsidTr="00DD5962">
        <w:trPr>
          <w:trHeight w:val="413"/>
        </w:trPr>
        <w:tc>
          <w:tcPr>
            <w:tcW w:w="643" w:type="pct"/>
            <w:vMerge w:val="restart"/>
          </w:tcPr>
          <w:p w14:paraId="2E665654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570" w:type="pct"/>
            <w:vMerge w:val="restart"/>
          </w:tcPr>
          <w:p w14:paraId="270A921C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Acțiunea 1.2</w:t>
            </w:r>
          </w:p>
        </w:tc>
        <w:tc>
          <w:tcPr>
            <w:tcW w:w="741" w:type="pct"/>
          </w:tcPr>
          <w:p w14:paraId="5B93FB7C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1.2.1</w:t>
            </w:r>
          </w:p>
        </w:tc>
        <w:tc>
          <w:tcPr>
            <w:tcW w:w="531" w:type="pct"/>
          </w:tcPr>
          <w:p w14:paraId="5723B08B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0F389EF0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0A3619E2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588BAB85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014004E8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1008E7DD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40B3C9E0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75029B" w:rsidRPr="00A65D34" w14:paraId="61655032" w14:textId="77777777" w:rsidTr="00DD5962">
        <w:trPr>
          <w:trHeight w:val="503"/>
        </w:trPr>
        <w:tc>
          <w:tcPr>
            <w:tcW w:w="643" w:type="pct"/>
            <w:vMerge/>
          </w:tcPr>
          <w:p w14:paraId="5DA85808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570" w:type="pct"/>
            <w:vMerge/>
          </w:tcPr>
          <w:p w14:paraId="1E46050C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741" w:type="pct"/>
          </w:tcPr>
          <w:p w14:paraId="7F3C648A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1.2.2</w:t>
            </w:r>
          </w:p>
        </w:tc>
        <w:tc>
          <w:tcPr>
            <w:tcW w:w="531" w:type="pct"/>
          </w:tcPr>
          <w:p w14:paraId="4AE9F167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0BDECC38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7D4D44FA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185C1359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1F5EFFCC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1A87ED02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6B9C2C88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75029B" w:rsidRPr="00A65D34" w14:paraId="4C1BA9EB" w14:textId="77777777" w:rsidTr="00DD5962">
        <w:trPr>
          <w:trHeight w:val="350"/>
        </w:trPr>
        <w:tc>
          <w:tcPr>
            <w:tcW w:w="643" w:type="pct"/>
          </w:tcPr>
          <w:p w14:paraId="06C2727F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Obiectiv 2</w:t>
            </w:r>
          </w:p>
        </w:tc>
        <w:tc>
          <w:tcPr>
            <w:tcW w:w="570" w:type="pct"/>
          </w:tcPr>
          <w:p w14:paraId="6CAF2DED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Acțiunea 2.1</w:t>
            </w:r>
          </w:p>
        </w:tc>
        <w:tc>
          <w:tcPr>
            <w:tcW w:w="741" w:type="pct"/>
          </w:tcPr>
          <w:p w14:paraId="1781DB5B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2.1.1</w:t>
            </w:r>
          </w:p>
        </w:tc>
        <w:tc>
          <w:tcPr>
            <w:tcW w:w="531" w:type="pct"/>
          </w:tcPr>
          <w:p w14:paraId="6BC8E814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157C460C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5B97FAB9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707A662B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22AE6D18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189BF3BC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31E227BF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75029B" w:rsidRPr="00A65D34" w14:paraId="7A9D3C46" w14:textId="77777777" w:rsidTr="00DD5962">
        <w:trPr>
          <w:trHeight w:val="620"/>
        </w:trPr>
        <w:tc>
          <w:tcPr>
            <w:tcW w:w="643" w:type="pct"/>
          </w:tcPr>
          <w:p w14:paraId="5C528CE9" w14:textId="77777777" w:rsidR="0075029B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Cheltuieli imprevizibile</w:t>
            </w:r>
          </w:p>
        </w:tc>
        <w:tc>
          <w:tcPr>
            <w:tcW w:w="570" w:type="pct"/>
          </w:tcPr>
          <w:p w14:paraId="65F4C01A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741" w:type="pct"/>
          </w:tcPr>
          <w:p w14:paraId="797A9024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531" w:type="pct"/>
          </w:tcPr>
          <w:p w14:paraId="6DF8A817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775573A9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24431D99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3DD32C28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6951CF7F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02923A98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3EDE8B92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75029B" w:rsidRPr="00A65D34" w14:paraId="366FBE5F" w14:textId="77777777" w:rsidTr="00DD5962">
        <w:trPr>
          <w:trHeight w:val="359"/>
        </w:trPr>
        <w:tc>
          <w:tcPr>
            <w:tcW w:w="643" w:type="pct"/>
          </w:tcPr>
          <w:p w14:paraId="7D1E5145" w14:textId="77777777" w:rsidR="0075029B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TOTAL</w:t>
            </w:r>
          </w:p>
        </w:tc>
        <w:tc>
          <w:tcPr>
            <w:tcW w:w="570" w:type="pct"/>
          </w:tcPr>
          <w:p w14:paraId="0F20D069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741" w:type="pct"/>
          </w:tcPr>
          <w:p w14:paraId="78E807DC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531" w:type="pct"/>
          </w:tcPr>
          <w:p w14:paraId="78827A34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88" w:type="pct"/>
          </w:tcPr>
          <w:p w14:paraId="409723B0" w14:textId="77777777" w:rsidR="0075029B" w:rsidRPr="00A71203" w:rsidRDefault="0075029B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7" w:type="pct"/>
          </w:tcPr>
          <w:p w14:paraId="0140E817" w14:textId="77777777" w:rsidR="0075029B" w:rsidRPr="00A71203" w:rsidRDefault="0075029B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535" w:type="pct"/>
          </w:tcPr>
          <w:p w14:paraId="321462F8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34" w:type="pct"/>
          </w:tcPr>
          <w:p w14:paraId="532588CE" w14:textId="77777777" w:rsidR="0075029B" w:rsidRPr="00A71203" w:rsidRDefault="0075029B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39" w:type="pct"/>
          </w:tcPr>
          <w:p w14:paraId="61FE1B77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82" w:type="pct"/>
          </w:tcPr>
          <w:p w14:paraId="6C709778" w14:textId="77777777" w:rsidR="0075029B" w:rsidRPr="00A71203" w:rsidRDefault="0075029B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</w:tbl>
    <w:p w14:paraId="27AFC8DF" w14:textId="777BDA97" w:rsidR="00DA542E" w:rsidRPr="00A71203" w:rsidRDefault="00DA542E" w:rsidP="00DD5962">
      <w:pPr>
        <w:tabs>
          <w:tab w:val="left" w:pos="1993"/>
        </w:tabs>
        <w:rPr>
          <w:rFonts w:ascii="Times New Roman" w:hAnsi="Times New Roman"/>
          <w:sz w:val="16"/>
          <w:szCs w:val="16"/>
          <w:lang w:val="ro-RO"/>
        </w:rPr>
      </w:pPr>
    </w:p>
    <w:p w14:paraId="1DB9DF4B" w14:textId="77777777" w:rsidR="00DA542E" w:rsidRPr="00A71203" w:rsidRDefault="00DA542E" w:rsidP="00DA542E">
      <w:pPr>
        <w:tabs>
          <w:tab w:val="left" w:pos="540"/>
          <w:tab w:val="left" w:pos="13395"/>
        </w:tabs>
        <w:spacing w:afterLines="20" w:after="48"/>
        <w:ind w:left="900"/>
        <w:rPr>
          <w:rFonts w:ascii="Times New Roman" w:hAnsi="Times New Roman"/>
          <w:sz w:val="16"/>
          <w:szCs w:val="16"/>
          <w:lang w:val="ro-RO"/>
        </w:rPr>
      </w:pPr>
    </w:p>
    <w:p w14:paraId="5FAFD116" w14:textId="77777777" w:rsidR="001F1B05" w:rsidRPr="00A71203" w:rsidRDefault="001F1B05" w:rsidP="001F1B05">
      <w:pPr>
        <w:tabs>
          <w:tab w:val="left" w:pos="8970"/>
        </w:tabs>
        <w:spacing w:after="200" w:line="276" w:lineRule="auto"/>
        <w:jc w:val="right"/>
        <w:rPr>
          <w:rFonts w:ascii="Times New Roman" w:hAnsi="Times New Roman"/>
          <w:b/>
          <w:lang w:val="ro-RO" w:eastAsia="fr-CH"/>
        </w:rPr>
      </w:pPr>
      <w:r w:rsidRPr="00A71203">
        <w:rPr>
          <w:rFonts w:ascii="Times New Roman" w:hAnsi="Times New Roman"/>
          <w:b/>
          <w:lang w:val="ro-RO" w:eastAsia="fr-CH"/>
        </w:rPr>
        <w:t xml:space="preserve">Anexa C </w:t>
      </w:r>
      <w:r w:rsidRPr="00A71203">
        <w:rPr>
          <w:rFonts w:ascii="Times New Roman" w:hAnsi="Times New Roman"/>
          <w:b/>
          <w:lang w:val="ro-RO"/>
        </w:rPr>
        <w:t>la contractul nr.___ din __</w:t>
      </w:r>
    </w:p>
    <w:p w14:paraId="53E745AE" w14:textId="5CEA0717" w:rsidR="002A50A6" w:rsidRDefault="00B47404" w:rsidP="00B47404">
      <w:pPr>
        <w:spacing w:after="200" w:line="276" w:lineRule="auto"/>
        <w:jc w:val="center"/>
        <w:rPr>
          <w:rFonts w:ascii="Times New Roman" w:hAnsi="Times New Roman"/>
          <w:b/>
          <w:lang w:val="es-ES"/>
        </w:rPr>
      </w:pPr>
      <w:r w:rsidRPr="00A65D34">
        <w:rPr>
          <w:rFonts w:ascii="Times New Roman" w:hAnsi="Times New Roman"/>
          <w:noProof/>
        </w:rPr>
        <w:drawing>
          <wp:anchor distT="0" distB="0" distL="0" distR="0" simplePos="0" relativeHeight="251679744" behindDoc="0" locked="0" layoutInCell="1" allowOverlap="1" wp14:anchorId="143EAAD9" wp14:editId="6494A879">
            <wp:simplePos x="0" y="0"/>
            <wp:positionH relativeFrom="margin">
              <wp:posOffset>6483985</wp:posOffset>
            </wp:positionH>
            <wp:positionV relativeFrom="paragraph">
              <wp:posOffset>10796</wp:posOffset>
            </wp:positionV>
            <wp:extent cx="1714500" cy="628650"/>
            <wp:effectExtent l="0" t="0" r="0" b="0"/>
            <wp:wrapNone/>
            <wp:docPr id="43" name="Picture 9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Picture 9"/>
                    <pic:cNvPicPr/>
                  </pic:nvPicPr>
                  <pic:blipFill>
                    <a:blip r:embed="rId72" cstate="print"/>
                    <a:srcRect/>
                    <a:stretch/>
                  </pic:blipFill>
                  <pic:spPr>
                    <a:xfrm>
                      <a:off x="0" y="0"/>
                      <a:ext cx="1714500" cy="628650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A50A6" w:rsidRPr="00A65D34">
        <w:rPr>
          <w:rFonts w:ascii="Times New Roman" w:hAnsi="Times New Roman"/>
          <w:noProof/>
        </w:rPr>
        <w:drawing>
          <wp:anchor distT="0" distB="0" distL="114300" distR="114300" simplePos="0" relativeHeight="251680768" behindDoc="1" locked="0" layoutInCell="1" allowOverlap="1" wp14:anchorId="5BE9009E" wp14:editId="4A3A87F2">
            <wp:simplePos x="0" y="0"/>
            <wp:positionH relativeFrom="margin">
              <wp:posOffset>3283585</wp:posOffset>
            </wp:positionH>
            <wp:positionV relativeFrom="paragraph">
              <wp:posOffset>10795</wp:posOffset>
            </wp:positionV>
            <wp:extent cx="1885950" cy="628650"/>
            <wp:effectExtent l="0" t="0" r="0" b="0"/>
            <wp:wrapTight wrapText="bothSides">
              <wp:wrapPolygon edited="0">
                <wp:start x="0" y="0"/>
                <wp:lineTo x="0" y="20945"/>
                <wp:lineTo x="21382" y="20945"/>
                <wp:lineTo x="21382" y="0"/>
                <wp:lineTo x="0" y="0"/>
              </wp:wrapPolygon>
            </wp:wrapTight>
            <wp:docPr id="42" name="Picture 10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Picture 10"/>
                    <pic:cNvPicPr/>
                  </pic:nvPicPr>
                  <pic:blipFill>
                    <a:blip r:embed="rId73" cstate="print"/>
                    <a:srcRect/>
                    <a:stretch/>
                  </pic:blipFill>
                  <pic:spPr>
                    <a:xfrm>
                      <a:off x="0" y="0"/>
                      <a:ext cx="1885950" cy="628650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="002A50A6">
        <w:rPr>
          <w:rFonts w:ascii="Times New Roman" w:hAnsi="Times New Roman"/>
          <w:noProof/>
          <w:lang w:val="ro-RO" w:eastAsia="fr-CH"/>
        </w:rPr>
        <w:drawing>
          <wp:inline distT="0" distB="0" distL="0" distR="0" wp14:anchorId="308AD94D" wp14:editId="3B33127D">
            <wp:extent cx="619125" cy="781050"/>
            <wp:effectExtent l="0" t="0" r="9525" b="0"/>
            <wp:docPr id="6" name="Imagin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/>
                    <pic:cNvPicPr>
                      <a:picLocks noChangeAspect="1" noChangeArrowheads="1"/>
                    </pic:cNvPicPr>
                  </pic:nvPicPr>
                  <pic:blipFill>
                    <a:blip r:embed="rId7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19125" cy="78105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  <w:r w:rsidR="001F1B05" w:rsidRPr="00A65D34">
        <w:rPr>
          <w:rFonts w:ascii="Times New Roman" w:hAnsi="Times New Roman"/>
          <w:lang w:val="ro-RO" w:eastAsia="fr-CH"/>
        </w:rPr>
        <w:t xml:space="preserve">                                                                                                            </w:t>
      </w:r>
    </w:p>
    <w:p w14:paraId="4E713E15" w14:textId="77777777" w:rsidR="002A50A6" w:rsidRDefault="002A50A6" w:rsidP="00FC6D8C">
      <w:pPr>
        <w:tabs>
          <w:tab w:val="center" w:pos="4680"/>
        </w:tabs>
        <w:suppressAutoHyphens/>
        <w:spacing w:after="20"/>
        <w:ind w:right="-15"/>
        <w:jc w:val="center"/>
        <w:rPr>
          <w:rFonts w:ascii="Times New Roman" w:hAnsi="Times New Roman"/>
          <w:b/>
          <w:lang w:val="es-ES"/>
        </w:rPr>
      </w:pPr>
    </w:p>
    <w:p w14:paraId="25106068" w14:textId="0B1F64F8" w:rsidR="001F1B05" w:rsidRPr="00FC6D8C" w:rsidRDefault="001F1B05" w:rsidP="00FC6D8C">
      <w:pPr>
        <w:tabs>
          <w:tab w:val="center" w:pos="4680"/>
        </w:tabs>
        <w:suppressAutoHyphens/>
        <w:spacing w:after="20"/>
        <w:ind w:right="-15"/>
        <w:jc w:val="center"/>
        <w:rPr>
          <w:rFonts w:ascii="Times New Roman" w:hAnsi="Times New Roman"/>
          <w:b/>
          <w:lang w:val="es-ES"/>
        </w:rPr>
      </w:pPr>
      <w:r>
        <w:rPr>
          <w:rFonts w:ascii="Times New Roman" w:hAnsi="Times New Roman"/>
          <w:b/>
          <w:lang w:val="es-ES"/>
        </w:rPr>
        <w:t xml:space="preserve">  </w:t>
      </w:r>
      <w:r w:rsidR="00FC6D8C" w:rsidRPr="00FC6D8C">
        <w:rPr>
          <w:rFonts w:ascii="Times New Roman" w:hAnsi="Times New Roman"/>
          <w:b/>
          <w:lang w:val="es-ES"/>
        </w:rPr>
        <w:t>PROGRAMUL DE SUSȚINERE A</w:t>
      </w:r>
      <w:r w:rsidR="00FC6D8C">
        <w:rPr>
          <w:rFonts w:ascii="Times New Roman" w:hAnsi="Times New Roman"/>
          <w:b/>
          <w:lang w:val="es-ES"/>
        </w:rPr>
        <w:t xml:space="preserve"> </w:t>
      </w:r>
      <w:r w:rsidR="00FC6D8C" w:rsidRPr="00FC6D8C">
        <w:rPr>
          <w:rFonts w:ascii="Times New Roman" w:hAnsi="Times New Roman"/>
          <w:b/>
          <w:lang w:val="es-ES"/>
        </w:rPr>
        <w:t>ACȚIUNILOR CULTURALE ȘI EDUCAȚIONALE ÎN DIASPORĂ</w:t>
      </w:r>
    </w:p>
    <w:p w14:paraId="0E2754D6" w14:textId="77777777" w:rsidR="001F1B05" w:rsidRPr="00A71203" w:rsidRDefault="001F1B05" w:rsidP="001F1B05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b/>
          <w:lang w:val="ro-RO"/>
        </w:rPr>
      </w:pPr>
      <w:r w:rsidRPr="00A71203">
        <w:rPr>
          <w:rFonts w:ascii="Times New Roman" w:hAnsi="Times New Roman"/>
          <w:b/>
          <w:lang w:val="ro-RO"/>
        </w:rPr>
        <w:t>RAPORTUL FINAL PRIVIND IMPLEMENTAREA PROIECTULUI</w:t>
      </w:r>
    </w:p>
    <w:p w14:paraId="15EE488C" w14:textId="77777777" w:rsidR="001F1B05" w:rsidRPr="00A71203" w:rsidRDefault="001F1B05" w:rsidP="001F1B05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i/>
          <w:iCs/>
          <w:lang w:val="ro-RO"/>
        </w:rPr>
      </w:pPr>
      <w:r w:rsidRPr="00A71203">
        <w:rPr>
          <w:rFonts w:ascii="Times New Roman" w:hAnsi="Times New Roman"/>
          <w:i/>
          <w:iCs/>
          <w:lang w:val="ro-RO"/>
        </w:rPr>
        <w:t>__________________________________________________</w:t>
      </w:r>
    </w:p>
    <w:p w14:paraId="7161DC2D" w14:textId="77777777" w:rsidR="001F1B05" w:rsidRPr="00A65D34" w:rsidRDefault="001F1B05" w:rsidP="001F1B05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bCs/>
          <w:i/>
          <w:iCs/>
          <w:sz w:val="18"/>
          <w:szCs w:val="18"/>
          <w:lang w:val="ro-RO"/>
        </w:rPr>
      </w:pPr>
      <w:r w:rsidRPr="00A65D34">
        <w:rPr>
          <w:rFonts w:ascii="Times New Roman" w:hAnsi="Times New Roman"/>
          <w:i/>
          <w:iCs/>
          <w:sz w:val="18"/>
          <w:szCs w:val="18"/>
          <w:lang w:val="ro-RO"/>
        </w:rPr>
        <w:t>(titlul proiectului)</w:t>
      </w:r>
    </w:p>
    <w:p w14:paraId="5248A8D3" w14:textId="77777777" w:rsidR="001F1B05" w:rsidRPr="00A71203" w:rsidRDefault="001F1B05" w:rsidP="001F1B05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b/>
          <w:i/>
          <w:lang w:val="ro-RO"/>
        </w:rPr>
      </w:pPr>
      <w:r w:rsidRPr="00A71203">
        <w:rPr>
          <w:rFonts w:ascii="Times New Roman" w:hAnsi="Times New Roman"/>
          <w:b/>
          <w:i/>
          <w:lang w:val="ro-RO"/>
        </w:rPr>
        <w:t>__________________________________________________________</w:t>
      </w:r>
    </w:p>
    <w:p w14:paraId="488197DE" w14:textId="0FC8EE9F" w:rsidR="001F1B05" w:rsidRPr="00A65D34" w:rsidRDefault="001F1B05" w:rsidP="001F1B05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i/>
          <w:sz w:val="18"/>
          <w:szCs w:val="18"/>
          <w:lang w:val="ro-RO"/>
        </w:rPr>
      </w:pPr>
      <w:r w:rsidRPr="00A65D34">
        <w:rPr>
          <w:rFonts w:ascii="Times New Roman" w:hAnsi="Times New Roman"/>
          <w:i/>
          <w:sz w:val="18"/>
          <w:szCs w:val="18"/>
          <w:lang w:val="ro-RO"/>
        </w:rPr>
        <w:t>(implementa</w:t>
      </w:r>
      <w:r>
        <w:rPr>
          <w:rFonts w:ascii="Times New Roman" w:hAnsi="Times New Roman"/>
          <w:i/>
          <w:sz w:val="18"/>
          <w:szCs w:val="18"/>
          <w:lang w:val="ro-RO"/>
        </w:rPr>
        <w:t xml:space="preserve">tor: </w:t>
      </w:r>
      <w:r w:rsidR="00FC6D8C">
        <w:rPr>
          <w:rFonts w:ascii="Times New Roman" w:hAnsi="Times New Roman"/>
          <w:i/>
          <w:sz w:val="18"/>
          <w:szCs w:val="18"/>
          <w:lang w:val="ro-RO"/>
        </w:rPr>
        <w:t xml:space="preserve">denumire </w:t>
      </w:r>
      <w:proofErr w:type="spellStart"/>
      <w:r w:rsidR="00670B7B">
        <w:rPr>
          <w:rFonts w:ascii="Times New Roman" w:hAnsi="Times New Roman"/>
          <w:i/>
          <w:sz w:val="18"/>
          <w:szCs w:val="18"/>
          <w:lang w:val="ro-RO"/>
        </w:rPr>
        <w:t>aplicant</w:t>
      </w:r>
      <w:proofErr w:type="spellEnd"/>
      <w:r w:rsidR="00FC6D8C">
        <w:rPr>
          <w:rFonts w:ascii="Times New Roman" w:hAnsi="Times New Roman"/>
          <w:i/>
          <w:sz w:val="18"/>
          <w:szCs w:val="18"/>
          <w:lang w:val="ro-RO"/>
        </w:rPr>
        <w:t>, țara</w:t>
      </w:r>
      <w:r w:rsidRPr="00A65D34">
        <w:rPr>
          <w:rFonts w:ascii="Times New Roman" w:hAnsi="Times New Roman"/>
          <w:i/>
          <w:sz w:val="18"/>
          <w:szCs w:val="18"/>
          <w:lang w:val="ro-RO"/>
        </w:rPr>
        <w:t>)</w:t>
      </w:r>
    </w:p>
    <w:p w14:paraId="2EAC0B19" w14:textId="77777777" w:rsidR="001F1B05" w:rsidRPr="00A71203" w:rsidRDefault="001F1B05" w:rsidP="001F1B05">
      <w:pPr>
        <w:tabs>
          <w:tab w:val="center" w:pos="4680"/>
        </w:tabs>
        <w:suppressAutoHyphens/>
        <w:spacing w:after="20"/>
        <w:ind w:left="709" w:right="-15"/>
        <w:jc w:val="center"/>
        <w:rPr>
          <w:rFonts w:ascii="Times New Roman" w:hAnsi="Times New Roman"/>
          <w:b/>
          <w:color w:val="000000"/>
          <w:lang w:val="ro-RO"/>
        </w:rPr>
      </w:pPr>
      <w:r w:rsidRPr="00A71203">
        <w:rPr>
          <w:rFonts w:ascii="Times New Roman" w:hAnsi="Times New Roman"/>
          <w:b/>
          <w:lang w:val="ro-RO"/>
        </w:rPr>
        <w:tab/>
      </w:r>
      <w:r w:rsidRPr="00A71203">
        <w:rPr>
          <w:rFonts w:ascii="Times New Roman" w:hAnsi="Times New Roman"/>
          <w:b/>
          <w:lang w:val="ro-RO"/>
        </w:rPr>
        <w:tab/>
        <w:t xml:space="preserve">                                                                                             </w:t>
      </w:r>
    </w:p>
    <w:tbl>
      <w:tblPr>
        <w:tblW w:w="4926" w:type="pct"/>
        <w:tblInd w:w="137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785"/>
        <w:gridCol w:w="1382"/>
        <w:gridCol w:w="1797"/>
        <w:gridCol w:w="934"/>
        <w:gridCol w:w="863"/>
        <w:gridCol w:w="1040"/>
        <w:gridCol w:w="784"/>
        <w:gridCol w:w="1844"/>
        <w:gridCol w:w="913"/>
        <w:gridCol w:w="1170"/>
        <w:gridCol w:w="913"/>
        <w:gridCol w:w="1305"/>
      </w:tblGrid>
      <w:tr w:rsidR="001F1B05" w:rsidRPr="00A65D34" w14:paraId="19FC0443" w14:textId="77777777" w:rsidTr="00D377FE">
        <w:trPr>
          <w:trHeight w:val="1261"/>
        </w:trPr>
        <w:tc>
          <w:tcPr>
            <w:tcW w:w="606" w:type="pct"/>
            <w:shd w:val="clear" w:color="auto" w:fill="BFBFBF"/>
          </w:tcPr>
          <w:p w14:paraId="193283B1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Obiective</w:t>
            </w:r>
          </w:p>
        </w:tc>
        <w:tc>
          <w:tcPr>
            <w:tcW w:w="469" w:type="pct"/>
            <w:shd w:val="clear" w:color="auto" w:fill="BFBFBF"/>
          </w:tcPr>
          <w:p w14:paraId="41F2ED53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Acțiuni</w:t>
            </w:r>
          </w:p>
        </w:tc>
        <w:tc>
          <w:tcPr>
            <w:tcW w:w="610" w:type="pct"/>
            <w:shd w:val="clear" w:color="auto" w:fill="BFBFBF"/>
          </w:tcPr>
          <w:p w14:paraId="1F8762B2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Activități</w:t>
            </w:r>
          </w:p>
        </w:tc>
        <w:tc>
          <w:tcPr>
            <w:tcW w:w="317" w:type="pct"/>
            <w:shd w:val="clear" w:color="auto" w:fill="BFBFBF"/>
          </w:tcPr>
          <w:p w14:paraId="27E1FC77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Buget planificat</w:t>
            </w:r>
          </w:p>
          <w:p w14:paraId="239F24BE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(Suma MDL)</w:t>
            </w:r>
          </w:p>
        </w:tc>
        <w:tc>
          <w:tcPr>
            <w:tcW w:w="293" w:type="pct"/>
            <w:shd w:val="clear" w:color="auto" w:fill="BFBFBF"/>
          </w:tcPr>
          <w:p w14:paraId="2B5159C0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Buget realizat</w:t>
            </w:r>
          </w:p>
          <w:p w14:paraId="6AECF496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(Suma MDL)</w:t>
            </w:r>
          </w:p>
        </w:tc>
        <w:tc>
          <w:tcPr>
            <w:tcW w:w="353" w:type="pct"/>
            <w:shd w:val="clear" w:color="auto" w:fill="BFBFBF"/>
          </w:tcPr>
          <w:p w14:paraId="1F701688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Sursa de finanțare</w:t>
            </w:r>
          </w:p>
          <w:p w14:paraId="2A1D1295" w14:textId="23F56713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(Grant /</w:t>
            </w:r>
          </w:p>
          <w:p w14:paraId="385EBA4B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Contribuție proprie/</w:t>
            </w:r>
          </w:p>
          <w:p w14:paraId="251D92C2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alte surse)</w:t>
            </w:r>
          </w:p>
        </w:tc>
        <w:tc>
          <w:tcPr>
            <w:tcW w:w="266" w:type="pct"/>
            <w:shd w:val="clear" w:color="auto" w:fill="BFBFBF"/>
          </w:tcPr>
          <w:p w14:paraId="7A93E933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 xml:space="preserve">Indicator </w:t>
            </w:r>
          </w:p>
          <w:p w14:paraId="176649BC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de rezultat/produs</w:t>
            </w:r>
          </w:p>
        </w:tc>
        <w:tc>
          <w:tcPr>
            <w:tcW w:w="626" w:type="pct"/>
            <w:shd w:val="clear" w:color="auto" w:fill="BFBFBF"/>
          </w:tcPr>
          <w:p w14:paraId="4A275CAE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Nivel de realizare a acțiunilor</w:t>
            </w:r>
          </w:p>
        </w:tc>
        <w:tc>
          <w:tcPr>
            <w:tcW w:w="310" w:type="pct"/>
            <w:shd w:val="clear" w:color="auto" w:fill="BFBFBF"/>
          </w:tcPr>
          <w:p w14:paraId="631B5F91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Termen de realizare</w:t>
            </w:r>
          </w:p>
          <w:p w14:paraId="2C2E2E25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  <w:shd w:val="clear" w:color="auto" w:fill="BFBFBF"/>
          </w:tcPr>
          <w:p w14:paraId="02AD0D93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Responsabil</w:t>
            </w:r>
            <w:r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 xml:space="preserve"> și părți implicate</w:t>
            </w:r>
          </w:p>
          <w:p w14:paraId="43EE627F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(Nume/</w:t>
            </w:r>
          </w:p>
          <w:p w14:paraId="2B456E6B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Prenume/</w:t>
            </w:r>
          </w:p>
          <w:p w14:paraId="21A9C5E8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Denumirea organizației)</w:t>
            </w:r>
          </w:p>
        </w:tc>
        <w:tc>
          <w:tcPr>
            <w:tcW w:w="310" w:type="pct"/>
            <w:shd w:val="clear" w:color="auto" w:fill="BFBFBF"/>
          </w:tcPr>
          <w:p w14:paraId="091A1041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Riscuri</w:t>
            </w:r>
          </w:p>
        </w:tc>
        <w:tc>
          <w:tcPr>
            <w:tcW w:w="443" w:type="pct"/>
            <w:shd w:val="clear" w:color="auto" w:fill="BFBFBF"/>
          </w:tcPr>
          <w:p w14:paraId="47EE3F37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Observații</w:t>
            </w:r>
          </w:p>
        </w:tc>
      </w:tr>
      <w:tr w:rsidR="001F1B05" w:rsidRPr="00B47404" w14:paraId="5CB88298" w14:textId="77777777" w:rsidTr="00D377FE">
        <w:trPr>
          <w:trHeight w:val="539"/>
        </w:trPr>
        <w:tc>
          <w:tcPr>
            <w:tcW w:w="606" w:type="pct"/>
            <w:vMerge w:val="restart"/>
          </w:tcPr>
          <w:p w14:paraId="743C4BAA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Obiectiv 1</w:t>
            </w:r>
          </w:p>
        </w:tc>
        <w:tc>
          <w:tcPr>
            <w:tcW w:w="469" w:type="pct"/>
            <w:vMerge w:val="restart"/>
          </w:tcPr>
          <w:p w14:paraId="482FA3FB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Acțiunea 1.1</w:t>
            </w:r>
          </w:p>
        </w:tc>
        <w:tc>
          <w:tcPr>
            <w:tcW w:w="610" w:type="pct"/>
          </w:tcPr>
          <w:p w14:paraId="66B2AB53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1.1.1</w:t>
            </w:r>
          </w:p>
        </w:tc>
        <w:tc>
          <w:tcPr>
            <w:tcW w:w="317" w:type="pct"/>
          </w:tcPr>
          <w:p w14:paraId="6F637281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552CB985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2FD60A7E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415D622F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  <w:vMerge w:val="restart"/>
          </w:tcPr>
          <w:p w14:paraId="368C79D2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sz w:val="18"/>
                <w:szCs w:val="18"/>
                <w:lang w:val="ro-RO"/>
              </w:rPr>
              <w:t xml:space="preserve">Realizat Nerealizat Parțial realizat </w:t>
            </w:r>
          </w:p>
          <w:p w14:paraId="462A3179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sz w:val="18"/>
                <w:szCs w:val="18"/>
                <w:lang w:val="ro-RO"/>
              </w:rPr>
              <w:t>Se indică tipul/nr/data documentelor justificative pentru cheltuielile suportate la fiecare activitate în parte</w:t>
            </w:r>
          </w:p>
        </w:tc>
        <w:tc>
          <w:tcPr>
            <w:tcW w:w="310" w:type="pct"/>
          </w:tcPr>
          <w:p w14:paraId="5BB8D409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5CAB3862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2F9EDCA6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  <w:vMerge w:val="restart"/>
          </w:tcPr>
          <w:p w14:paraId="7C8385FF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sz w:val="18"/>
                <w:szCs w:val="18"/>
                <w:lang w:val="ro-RO"/>
              </w:rPr>
              <w:t xml:space="preserve">Anexa nr. (documentele justificative pentru fiecare activitate sunt aranjate în anexe)  </w:t>
            </w:r>
          </w:p>
        </w:tc>
      </w:tr>
      <w:tr w:rsidR="001F1B05" w:rsidRPr="00A65D34" w14:paraId="3D795689" w14:textId="77777777" w:rsidTr="00D377FE">
        <w:trPr>
          <w:trHeight w:val="332"/>
        </w:trPr>
        <w:tc>
          <w:tcPr>
            <w:tcW w:w="606" w:type="pct"/>
            <w:vMerge/>
          </w:tcPr>
          <w:p w14:paraId="2D76DDE8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469" w:type="pct"/>
            <w:vMerge/>
          </w:tcPr>
          <w:p w14:paraId="442BDB35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610" w:type="pct"/>
          </w:tcPr>
          <w:p w14:paraId="6185567F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1.1.2</w:t>
            </w:r>
          </w:p>
        </w:tc>
        <w:tc>
          <w:tcPr>
            <w:tcW w:w="317" w:type="pct"/>
          </w:tcPr>
          <w:p w14:paraId="53542299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5DC026F7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2FA3B456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364A2295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  <w:vMerge/>
          </w:tcPr>
          <w:p w14:paraId="551D71B7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65A04D2C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51BD8D11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6FD99738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  <w:vMerge/>
          </w:tcPr>
          <w:p w14:paraId="098B3B94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1F1B05" w:rsidRPr="00A65D34" w14:paraId="560D5740" w14:textId="77777777" w:rsidTr="00D377FE">
        <w:trPr>
          <w:trHeight w:val="332"/>
        </w:trPr>
        <w:tc>
          <w:tcPr>
            <w:tcW w:w="606" w:type="pct"/>
            <w:vMerge w:val="restart"/>
          </w:tcPr>
          <w:p w14:paraId="72F9A154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469" w:type="pct"/>
            <w:vMerge w:val="restart"/>
          </w:tcPr>
          <w:p w14:paraId="6DAF125E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Acțiunea 1.2</w:t>
            </w:r>
          </w:p>
        </w:tc>
        <w:tc>
          <w:tcPr>
            <w:tcW w:w="610" w:type="pct"/>
          </w:tcPr>
          <w:p w14:paraId="70608DEA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1.2.1</w:t>
            </w:r>
          </w:p>
        </w:tc>
        <w:tc>
          <w:tcPr>
            <w:tcW w:w="317" w:type="pct"/>
          </w:tcPr>
          <w:p w14:paraId="43314E42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55940461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2A78E53E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7AFF337E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  <w:vMerge/>
          </w:tcPr>
          <w:p w14:paraId="2B675CEA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37644577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1CC9B283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00D1FBA0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  <w:vMerge/>
          </w:tcPr>
          <w:p w14:paraId="12AEC6CD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1F1B05" w:rsidRPr="00A65D34" w14:paraId="527C36BB" w14:textId="77777777" w:rsidTr="00D377FE">
        <w:trPr>
          <w:trHeight w:val="332"/>
        </w:trPr>
        <w:tc>
          <w:tcPr>
            <w:tcW w:w="606" w:type="pct"/>
            <w:vMerge/>
          </w:tcPr>
          <w:p w14:paraId="58D9211B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469" w:type="pct"/>
            <w:vMerge/>
          </w:tcPr>
          <w:p w14:paraId="1CD7EBB7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610" w:type="pct"/>
          </w:tcPr>
          <w:p w14:paraId="227A9C55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1.2.2</w:t>
            </w:r>
          </w:p>
        </w:tc>
        <w:tc>
          <w:tcPr>
            <w:tcW w:w="317" w:type="pct"/>
          </w:tcPr>
          <w:p w14:paraId="54CC1BFB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355A4161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628AEDDE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06D4505E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  <w:vMerge/>
          </w:tcPr>
          <w:p w14:paraId="1A1BDD26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39FFBAB8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22AAFC5D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14A03542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  <w:vMerge/>
          </w:tcPr>
          <w:p w14:paraId="6127E4AA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1F1B05" w:rsidRPr="00A65D34" w14:paraId="1BCF4694" w14:textId="77777777" w:rsidTr="00D377FE">
        <w:trPr>
          <w:trHeight w:val="314"/>
        </w:trPr>
        <w:tc>
          <w:tcPr>
            <w:tcW w:w="606" w:type="pct"/>
          </w:tcPr>
          <w:p w14:paraId="024C9022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Obiectiv 2</w:t>
            </w:r>
          </w:p>
        </w:tc>
        <w:tc>
          <w:tcPr>
            <w:tcW w:w="469" w:type="pct"/>
          </w:tcPr>
          <w:p w14:paraId="4E4226EB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Acțiunea 2.1</w:t>
            </w:r>
          </w:p>
        </w:tc>
        <w:tc>
          <w:tcPr>
            <w:tcW w:w="610" w:type="pct"/>
          </w:tcPr>
          <w:p w14:paraId="5ADBD28C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  <w:r w:rsidRPr="00A71203"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  <w:t>Activitatea 2.1.1</w:t>
            </w:r>
          </w:p>
          <w:p w14:paraId="3E293926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7" w:type="pct"/>
          </w:tcPr>
          <w:p w14:paraId="4E823D0C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756CD1D1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6ABA44AC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06E95D2B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  <w:vMerge/>
          </w:tcPr>
          <w:p w14:paraId="41A7F690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63AAD823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2C32B126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2FC2D101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  <w:vMerge/>
          </w:tcPr>
          <w:p w14:paraId="5FD8D0CE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1F1B05" w:rsidRPr="00A65D34" w14:paraId="6125C6F6" w14:textId="77777777" w:rsidTr="00D377FE">
        <w:trPr>
          <w:trHeight w:val="584"/>
        </w:trPr>
        <w:tc>
          <w:tcPr>
            <w:tcW w:w="606" w:type="pct"/>
          </w:tcPr>
          <w:p w14:paraId="79D36A23" w14:textId="77777777" w:rsidR="001F1B05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Cheltuieli imprevizibile</w:t>
            </w:r>
          </w:p>
        </w:tc>
        <w:tc>
          <w:tcPr>
            <w:tcW w:w="469" w:type="pct"/>
          </w:tcPr>
          <w:p w14:paraId="3E9BC0C5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610" w:type="pct"/>
          </w:tcPr>
          <w:p w14:paraId="783F0960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7" w:type="pct"/>
          </w:tcPr>
          <w:p w14:paraId="2557907A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2B4E61AD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7905FD04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75C8741E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</w:tcPr>
          <w:p w14:paraId="261B91DF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0AB7CBF1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48178B4E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4A48165D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</w:tcPr>
          <w:p w14:paraId="4A8EBE42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  <w:tr w:rsidR="001F1B05" w:rsidRPr="00A65D34" w14:paraId="6B39D0CF" w14:textId="77777777" w:rsidTr="00D377FE">
        <w:trPr>
          <w:trHeight w:val="60"/>
        </w:trPr>
        <w:tc>
          <w:tcPr>
            <w:tcW w:w="606" w:type="pct"/>
          </w:tcPr>
          <w:p w14:paraId="014EB52C" w14:textId="77777777" w:rsidR="001F1B05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</w:pPr>
            <w:r>
              <w:rPr>
                <w:rFonts w:ascii="Times New Roman" w:hAnsi="Times New Roman"/>
                <w:b/>
                <w:color w:val="000000"/>
                <w:sz w:val="18"/>
                <w:szCs w:val="18"/>
                <w:lang w:val="ro-RO"/>
              </w:rPr>
              <w:t>TOTAL</w:t>
            </w:r>
          </w:p>
        </w:tc>
        <w:tc>
          <w:tcPr>
            <w:tcW w:w="469" w:type="pct"/>
          </w:tcPr>
          <w:p w14:paraId="4388F861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610" w:type="pct"/>
          </w:tcPr>
          <w:p w14:paraId="78AD7F32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7" w:type="pct"/>
          </w:tcPr>
          <w:p w14:paraId="32F5A44A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93" w:type="pct"/>
          </w:tcPr>
          <w:p w14:paraId="14AC7FEE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53" w:type="pct"/>
          </w:tcPr>
          <w:p w14:paraId="38B48728" w14:textId="77777777" w:rsidR="001F1B05" w:rsidRPr="00A71203" w:rsidRDefault="001F1B05" w:rsidP="00D377FE">
            <w:pPr>
              <w:spacing w:afterLines="20" w:after="48" w:line="240" w:lineRule="auto"/>
              <w:contextualSpacing/>
              <w:jc w:val="center"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266" w:type="pct"/>
          </w:tcPr>
          <w:p w14:paraId="00B1DE21" w14:textId="77777777" w:rsidR="001F1B05" w:rsidRPr="00A71203" w:rsidRDefault="001F1B05" w:rsidP="00D377FE">
            <w:pPr>
              <w:spacing w:afterLines="20" w:after="48" w:line="276" w:lineRule="auto"/>
              <w:contextualSpacing/>
              <w:jc w:val="center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626" w:type="pct"/>
          </w:tcPr>
          <w:p w14:paraId="42A34E3D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0DFD411F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397" w:type="pct"/>
          </w:tcPr>
          <w:p w14:paraId="47B801BA" w14:textId="77777777" w:rsidR="001F1B05" w:rsidRPr="00A71203" w:rsidRDefault="001F1B05" w:rsidP="00D377FE">
            <w:pPr>
              <w:spacing w:afterLines="20" w:after="48" w:line="240" w:lineRule="auto"/>
              <w:contextualSpacing/>
              <w:rPr>
                <w:rFonts w:ascii="Times New Roman" w:hAnsi="Times New Roman"/>
                <w:color w:val="000000"/>
                <w:sz w:val="18"/>
                <w:szCs w:val="18"/>
                <w:lang w:val="ro-RO"/>
              </w:rPr>
            </w:pPr>
          </w:p>
        </w:tc>
        <w:tc>
          <w:tcPr>
            <w:tcW w:w="310" w:type="pct"/>
          </w:tcPr>
          <w:p w14:paraId="792710A3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  <w:tc>
          <w:tcPr>
            <w:tcW w:w="443" w:type="pct"/>
          </w:tcPr>
          <w:p w14:paraId="6AB635C6" w14:textId="77777777" w:rsidR="001F1B05" w:rsidRPr="00A71203" w:rsidRDefault="001F1B05" w:rsidP="00D377FE">
            <w:pPr>
              <w:spacing w:after="200" w:line="276" w:lineRule="auto"/>
              <w:rPr>
                <w:rFonts w:ascii="Times New Roman" w:hAnsi="Times New Roman"/>
                <w:sz w:val="18"/>
                <w:szCs w:val="18"/>
                <w:lang w:val="ro-RO"/>
              </w:rPr>
            </w:pPr>
          </w:p>
        </w:tc>
      </w:tr>
    </w:tbl>
    <w:p w14:paraId="7EB7F046" w14:textId="77777777" w:rsidR="00DA542E" w:rsidRPr="00A71203" w:rsidRDefault="00DA542E" w:rsidP="00DA542E">
      <w:pPr>
        <w:tabs>
          <w:tab w:val="left" w:pos="540"/>
          <w:tab w:val="left" w:pos="13395"/>
        </w:tabs>
        <w:spacing w:afterLines="20" w:after="48"/>
        <w:ind w:left="900"/>
        <w:rPr>
          <w:rFonts w:ascii="Times New Roman" w:hAnsi="Times New Roman"/>
          <w:sz w:val="16"/>
          <w:szCs w:val="16"/>
          <w:lang w:val="ro-RO"/>
        </w:rPr>
      </w:pPr>
    </w:p>
    <w:p w14:paraId="410FABFB" w14:textId="114585C4" w:rsidR="001F4D5B" w:rsidRDefault="001F4D5B" w:rsidP="00DD5962">
      <w:pPr>
        <w:rPr>
          <w:rFonts w:ascii="Times New Roman" w:hAnsi="Times New Roman"/>
          <w:sz w:val="16"/>
          <w:szCs w:val="16"/>
          <w:lang w:val="ro-RO"/>
        </w:rPr>
      </w:pPr>
    </w:p>
    <w:p w14:paraId="332971EB" w14:textId="77777777" w:rsidR="001F4D5B" w:rsidRDefault="001F4D5B" w:rsidP="00DD5962">
      <w:pPr>
        <w:rPr>
          <w:rFonts w:ascii="Times New Roman" w:hAnsi="Times New Roman"/>
          <w:sz w:val="16"/>
          <w:szCs w:val="16"/>
          <w:lang w:val="ro-RO"/>
        </w:rPr>
      </w:pPr>
    </w:p>
    <w:p w14:paraId="19884FD1" w14:textId="77777777" w:rsidR="001F4D5B" w:rsidRDefault="001F4D5B" w:rsidP="00DD5962">
      <w:pPr>
        <w:rPr>
          <w:rFonts w:ascii="Times New Roman" w:hAnsi="Times New Roman"/>
          <w:sz w:val="16"/>
          <w:szCs w:val="16"/>
          <w:lang w:val="ro-RO"/>
        </w:rPr>
      </w:pPr>
    </w:p>
    <w:p w14:paraId="5804034F" w14:textId="77777777" w:rsidR="001F4D5B" w:rsidRPr="00CA56D7" w:rsidRDefault="001F4D5B" w:rsidP="001F4D5B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  <w:r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t>Anexa: Fișa de evaluare a aplicației de proiect</w:t>
      </w:r>
    </w:p>
    <w:p w14:paraId="2CFFDDB8" w14:textId="77777777" w:rsidR="001F4D5B" w:rsidRPr="00CA56D7" w:rsidRDefault="001F4D5B" w:rsidP="001F4D5B">
      <w:pPr>
        <w:tabs>
          <w:tab w:val="left" w:pos="270"/>
        </w:tabs>
        <w:spacing w:after="0" w:line="240" w:lineRule="auto"/>
        <w:jc w:val="center"/>
        <w:rPr>
          <w:rFonts w:ascii="Times New Roman" w:hAnsi="Times New Roman"/>
          <w:b/>
          <w:bCs/>
          <w:sz w:val="24"/>
          <w:szCs w:val="24"/>
          <w:lang w:val="pt-PT"/>
        </w:rPr>
      </w:pPr>
    </w:p>
    <w:p w14:paraId="6EE9A486" w14:textId="77777777" w:rsidR="001F4D5B" w:rsidRPr="00CA56D7" w:rsidRDefault="001F4D5B" w:rsidP="001F4D5B">
      <w:pPr>
        <w:tabs>
          <w:tab w:val="left" w:pos="270"/>
        </w:tabs>
        <w:spacing w:after="0" w:line="240" w:lineRule="auto"/>
        <w:jc w:val="center"/>
        <w:rPr>
          <w:rFonts w:ascii="Times New Roman" w:hAnsi="Times New Roman"/>
          <w:b/>
          <w:bCs/>
          <w:sz w:val="24"/>
          <w:szCs w:val="24"/>
          <w:lang w:val="pt-PT"/>
        </w:rPr>
      </w:pPr>
    </w:p>
    <w:p w14:paraId="145989DD" w14:textId="77777777" w:rsidR="001F4D5B" w:rsidRPr="00CA56D7" w:rsidRDefault="001F4D5B" w:rsidP="001F4D5B">
      <w:pPr>
        <w:tabs>
          <w:tab w:val="left" w:pos="270"/>
        </w:tabs>
        <w:spacing w:after="0" w:line="240" w:lineRule="auto"/>
        <w:jc w:val="center"/>
        <w:rPr>
          <w:rFonts w:ascii="Times New Roman" w:hAnsi="Times New Roman"/>
          <w:b/>
          <w:bCs/>
          <w:sz w:val="24"/>
          <w:szCs w:val="24"/>
          <w:lang w:val="pt-PT"/>
        </w:rPr>
      </w:pPr>
    </w:p>
    <w:p w14:paraId="4A0AAD64" w14:textId="77777777" w:rsidR="001F4D5B" w:rsidRPr="00960751" w:rsidRDefault="001F4D5B" w:rsidP="001F4D5B">
      <w:pPr>
        <w:tabs>
          <w:tab w:val="left" w:pos="270"/>
        </w:tabs>
        <w:spacing w:after="0" w:line="240" w:lineRule="auto"/>
        <w:jc w:val="center"/>
        <w:rPr>
          <w:rFonts w:ascii="Times New Roman" w:hAnsi="Times New Roman"/>
          <w:b/>
          <w:bCs/>
          <w:sz w:val="24"/>
          <w:szCs w:val="24"/>
          <w:lang w:val="it-IT"/>
        </w:rPr>
      </w:pPr>
      <w:r w:rsidRPr="00960751">
        <w:rPr>
          <w:rFonts w:ascii="Times New Roman" w:hAnsi="Times New Roman"/>
          <w:b/>
          <w:bCs/>
          <w:sz w:val="24"/>
          <w:szCs w:val="24"/>
          <w:lang w:val="it-IT"/>
        </w:rPr>
        <w:t>FIȘA DE EVALUARE</w:t>
      </w:r>
    </w:p>
    <w:p w14:paraId="16AAA175" w14:textId="361007B1" w:rsidR="001F4D5B" w:rsidRDefault="001F4D5B" w:rsidP="001F4D5B">
      <w:pPr>
        <w:tabs>
          <w:tab w:val="left" w:pos="270"/>
        </w:tabs>
        <w:spacing w:after="0" w:line="240" w:lineRule="auto"/>
        <w:jc w:val="center"/>
        <w:rPr>
          <w:rFonts w:ascii="Times New Roman" w:hAnsi="Times New Roman"/>
          <w:b/>
          <w:lang w:val="es-ES"/>
        </w:rPr>
      </w:pPr>
      <w:r w:rsidRPr="00FC6D8C">
        <w:rPr>
          <w:rFonts w:ascii="Times New Roman" w:hAnsi="Times New Roman"/>
          <w:b/>
          <w:lang w:val="es-ES"/>
        </w:rPr>
        <w:t>PROGRAMUL DE SUSȚINERE A</w:t>
      </w:r>
      <w:r>
        <w:rPr>
          <w:rFonts w:ascii="Times New Roman" w:hAnsi="Times New Roman"/>
          <w:b/>
          <w:lang w:val="es-ES"/>
        </w:rPr>
        <w:t xml:space="preserve"> </w:t>
      </w:r>
      <w:r w:rsidRPr="00FC6D8C">
        <w:rPr>
          <w:rFonts w:ascii="Times New Roman" w:hAnsi="Times New Roman"/>
          <w:b/>
          <w:lang w:val="es-ES"/>
        </w:rPr>
        <w:t>ACȚIUNILOR CULTURALE ȘI EDUCAȚIONALE ÎN DIASPORĂ</w:t>
      </w:r>
    </w:p>
    <w:p w14:paraId="2003F40F" w14:textId="77777777" w:rsidR="00B47404" w:rsidRPr="00960751" w:rsidRDefault="00B47404" w:rsidP="001F4D5B">
      <w:pPr>
        <w:tabs>
          <w:tab w:val="left" w:pos="270"/>
        </w:tabs>
        <w:spacing w:after="0" w:line="240" w:lineRule="auto"/>
        <w:jc w:val="center"/>
        <w:rPr>
          <w:rFonts w:ascii="Times New Roman" w:hAnsi="Times New Roman"/>
          <w:b/>
          <w:bCs/>
          <w:sz w:val="24"/>
          <w:szCs w:val="24"/>
          <w:lang w:val="it-IT"/>
        </w:rPr>
      </w:pPr>
    </w:p>
    <w:tbl>
      <w:tblPr>
        <w:tblStyle w:val="TableGrid"/>
        <w:tblW w:w="14645" w:type="dxa"/>
        <w:tblInd w:w="-365" w:type="dxa"/>
        <w:tblLayout w:type="fixed"/>
        <w:tblCellMar>
          <w:left w:w="43" w:type="dxa"/>
          <w:right w:w="43" w:type="dxa"/>
        </w:tblCellMar>
        <w:tblLook w:val="04A0" w:firstRow="1" w:lastRow="0" w:firstColumn="1" w:lastColumn="0" w:noHBand="0" w:noVBand="1"/>
      </w:tblPr>
      <w:tblGrid>
        <w:gridCol w:w="439"/>
        <w:gridCol w:w="1361"/>
        <w:gridCol w:w="900"/>
        <w:gridCol w:w="990"/>
        <w:gridCol w:w="990"/>
        <w:gridCol w:w="990"/>
        <w:gridCol w:w="990"/>
        <w:gridCol w:w="960"/>
        <w:gridCol w:w="950"/>
        <w:gridCol w:w="880"/>
        <w:gridCol w:w="806"/>
        <w:gridCol w:w="874"/>
        <w:gridCol w:w="883"/>
        <w:gridCol w:w="1027"/>
        <w:gridCol w:w="640"/>
        <w:gridCol w:w="959"/>
        <w:gridCol w:w="6"/>
      </w:tblGrid>
      <w:tr w:rsidR="001F4D5B" w14:paraId="4BFE0D74" w14:textId="77777777" w:rsidTr="0072481A">
        <w:trPr>
          <w:tblHeader/>
        </w:trPr>
        <w:tc>
          <w:tcPr>
            <w:tcW w:w="439" w:type="dxa"/>
            <w:vMerge w:val="restart"/>
          </w:tcPr>
          <w:p w14:paraId="2B00CDF6" w14:textId="77777777" w:rsidR="001F4D5B" w:rsidRPr="00ED29E2" w:rsidRDefault="001F4D5B" w:rsidP="0072481A">
            <w:pPr>
              <w:tabs>
                <w:tab w:val="left" w:pos="270"/>
              </w:tabs>
              <w:rPr>
                <w:sz w:val="18"/>
                <w:szCs w:val="18"/>
                <w:lang w:val="it-IT"/>
              </w:rPr>
            </w:pPr>
          </w:p>
          <w:p w14:paraId="58EA22A5" w14:textId="77777777" w:rsidR="001F4D5B" w:rsidRPr="00ED29E2" w:rsidRDefault="001F4D5B" w:rsidP="0072481A">
            <w:pPr>
              <w:tabs>
                <w:tab w:val="left" w:pos="270"/>
              </w:tabs>
              <w:rPr>
                <w:sz w:val="18"/>
                <w:szCs w:val="18"/>
                <w:lang w:val="it-IT"/>
              </w:rPr>
            </w:pPr>
          </w:p>
          <w:p w14:paraId="293FEA56" w14:textId="77777777" w:rsidR="001F4D5B" w:rsidRPr="00ED29E2" w:rsidRDefault="001F4D5B" w:rsidP="0072481A">
            <w:pPr>
              <w:tabs>
                <w:tab w:val="left" w:pos="270"/>
              </w:tabs>
              <w:rPr>
                <w:rFonts w:ascii="Times New Roman" w:hAnsi="Times New Roman"/>
                <w:sz w:val="18"/>
                <w:szCs w:val="18"/>
                <w:lang w:val="it-IT"/>
              </w:rPr>
            </w:pPr>
            <w:r w:rsidRPr="00ED29E2">
              <w:rPr>
                <w:rFonts w:ascii="Times New Roman" w:hAnsi="Times New Roman"/>
                <w:sz w:val="18"/>
                <w:szCs w:val="18"/>
                <w:lang w:val="it-IT"/>
              </w:rPr>
              <w:t>Nr.</w:t>
            </w:r>
          </w:p>
          <w:p w14:paraId="140DA948" w14:textId="77777777" w:rsidR="001F4D5B" w:rsidRPr="00ED29E2" w:rsidRDefault="001F4D5B" w:rsidP="0072481A">
            <w:pPr>
              <w:tabs>
                <w:tab w:val="left" w:pos="270"/>
              </w:tabs>
              <w:rPr>
                <w:rFonts w:ascii="Times New Roman" w:hAnsi="Times New Roman"/>
                <w:sz w:val="18"/>
                <w:szCs w:val="18"/>
                <w:lang w:val="it-IT"/>
              </w:rPr>
            </w:pPr>
            <w:r w:rsidRPr="00ED29E2">
              <w:rPr>
                <w:rFonts w:ascii="Times New Roman" w:hAnsi="Times New Roman"/>
                <w:sz w:val="18"/>
                <w:szCs w:val="18"/>
                <w:lang w:val="it-IT"/>
              </w:rPr>
              <w:t>Ord.</w:t>
            </w:r>
          </w:p>
        </w:tc>
        <w:tc>
          <w:tcPr>
            <w:tcW w:w="1361" w:type="dxa"/>
            <w:vMerge w:val="restart"/>
          </w:tcPr>
          <w:p w14:paraId="6B23DFEF" w14:textId="77777777" w:rsidR="001F4D5B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</w:rPr>
            </w:pPr>
          </w:p>
          <w:p w14:paraId="5A52B72E" w14:textId="77777777" w:rsidR="001F4D5B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</w:rPr>
            </w:pPr>
          </w:p>
          <w:p w14:paraId="324A3428" w14:textId="77777777" w:rsidR="001F4D5B" w:rsidRPr="00ED29E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</w:rPr>
            </w:pPr>
            <w:proofErr w:type="spellStart"/>
            <w:r>
              <w:rPr>
                <w:rFonts w:ascii="Times New Roman" w:hAnsi="Times New Roman"/>
                <w:sz w:val="18"/>
                <w:szCs w:val="18"/>
              </w:rPr>
              <w:t>Aplicantul</w:t>
            </w:r>
            <w:proofErr w:type="spellEnd"/>
          </w:p>
        </w:tc>
        <w:tc>
          <w:tcPr>
            <w:tcW w:w="12845" w:type="dxa"/>
            <w:gridSpan w:val="15"/>
          </w:tcPr>
          <w:p w14:paraId="63BFB134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Criterii de evaluare</w:t>
            </w:r>
          </w:p>
        </w:tc>
      </w:tr>
      <w:tr w:rsidR="001F4D5B" w14:paraId="5134D9C6" w14:textId="77777777" w:rsidTr="0072481A">
        <w:trPr>
          <w:gridAfter w:val="1"/>
          <w:wAfter w:w="6" w:type="dxa"/>
          <w:trHeight w:val="1971"/>
          <w:tblHeader/>
        </w:trPr>
        <w:tc>
          <w:tcPr>
            <w:tcW w:w="439" w:type="dxa"/>
            <w:vMerge/>
          </w:tcPr>
          <w:p w14:paraId="6C56F4C1" w14:textId="77777777" w:rsidR="001F4D5B" w:rsidRPr="009947B2" w:rsidRDefault="001F4D5B" w:rsidP="0072481A">
            <w:pPr>
              <w:tabs>
                <w:tab w:val="left" w:pos="270"/>
              </w:tabs>
              <w:rPr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1361" w:type="dxa"/>
            <w:vMerge/>
          </w:tcPr>
          <w:p w14:paraId="5EF8733E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sz w:val="18"/>
                <w:szCs w:val="18"/>
              </w:rPr>
            </w:pPr>
          </w:p>
        </w:tc>
        <w:tc>
          <w:tcPr>
            <w:tcW w:w="900" w:type="dxa"/>
          </w:tcPr>
          <w:p w14:paraId="7C69F759" w14:textId="77777777" w:rsidR="001F4D5B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 w:rsidRPr="009947B2">
              <w:rPr>
                <w:rFonts w:ascii="Times New Roman" w:hAnsi="Times New Roman"/>
                <w:sz w:val="18"/>
                <w:szCs w:val="18"/>
                <w:lang w:val="it-IT"/>
              </w:rPr>
              <w:t>Existența documentației aferente propunerii de proiect care a fost solici</w:t>
            </w:r>
            <w:r>
              <w:rPr>
                <w:rFonts w:ascii="Times New Roman" w:hAnsi="Times New Roman"/>
                <w:sz w:val="18"/>
                <w:szCs w:val="18"/>
                <w:lang w:val="it-IT"/>
              </w:rPr>
              <w:t>ta</w:t>
            </w:r>
            <w:r w:rsidRPr="009947B2">
              <w:rPr>
                <w:rFonts w:ascii="Times New Roman" w:hAnsi="Times New Roman"/>
                <w:sz w:val="18"/>
                <w:szCs w:val="18"/>
                <w:lang w:val="it-IT"/>
              </w:rPr>
              <w:t>tă în apelul pentru propuneri de proiect</w:t>
            </w:r>
          </w:p>
          <w:p w14:paraId="08430BC5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</w:p>
          <w:p w14:paraId="0F27308D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</w:p>
        </w:tc>
        <w:tc>
          <w:tcPr>
            <w:tcW w:w="990" w:type="dxa"/>
          </w:tcPr>
          <w:p w14:paraId="6D7E5C99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sz w:val="18"/>
                <w:szCs w:val="18"/>
              </w:rPr>
            </w:pP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 xml:space="preserve">Relevanţa proiectului conform </w:t>
            </w:r>
            <w:r>
              <w:rPr>
                <w:rFonts w:ascii="Times New Roman" w:hAnsi="Times New Roman"/>
                <w:sz w:val="18"/>
                <w:szCs w:val="18"/>
                <w:lang w:val="it-IT"/>
              </w:rPr>
              <w:t xml:space="preserve">scopului și </w:t>
            </w: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obiectivelor</w:t>
            </w:r>
            <w:r>
              <w:rPr>
                <w:rFonts w:ascii="Times New Roman" w:hAnsi="Times New Roman"/>
                <w:sz w:val="18"/>
                <w:szCs w:val="18"/>
                <w:lang w:val="it-IT"/>
              </w:rPr>
              <w:t xml:space="preserve"> programului și subprogramului</w:t>
            </w:r>
          </w:p>
        </w:tc>
        <w:tc>
          <w:tcPr>
            <w:tcW w:w="990" w:type="dxa"/>
          </w:tcPr>
          <w:p w14:paraId="23B34F72" w14:textId="77777777" w:rsidR="001F4D5B" w:rsidRPr="00CA56D7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pt-PT"/>
              </w:rPr>
            </w:pPr>
            <w:r w:rsidRPr="00CA56D7">
              <w:rPr>
                <w:rFonts w:ascii="Times New Roman" w:hAnsi="Times New Roman"/>
                <w:sz w:val="18"/>
                <w:szCs w:val="18"/>
                <w:lang w:val="pt-PT"/>
              </w:rPr>
              <w:t xml:space="preserve">Experiența de implementare a proiectelor </w:t>
            </w:r>
          </w:p>
        </w:tc>
        <w:tc>
          <w:tcPr>
            <w:tcW w:w="990" w:type="dxa"/>
          </w:tcPr>
          <w:p w14:paraId="30FB979D" w14:textId="77777777" w:rsidR="001F4D5B" w:rsidRPr="008B13D6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>
              <w:rPr>
                <w:rFonts w:ascii="Times New Roman" w:hAnsi="Times New Roman"/>
                <w:sz w:val="18"/>
                <w:szCs w:val="18"/>
                <w:lang w:val="it-IT"/>
              </w:rPr>
              <w:t>Oportunitatea proiectului în raport cu nevoile comunității din diasporă</w:t>
            </w:r>
          </w:p>
        </w:tc>
        <w:tc>
          <w:tcPr>
            <w:tcW w:w="990" w:type="dxa"/>
          </w:tcPr>
          <w:p w14:paraId="3EF43BA6" w14:textId="77777777" w:rsidR="001F4D5B" w:rsidRPr="009F62FE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>
              <w:rPr>
                <w:rFonts w:ascii="Times New Roman" w:hAnsi="Times New Roman"/>
                <w:sz w:val="18"/>
                <w:szCs w:val="18"/>
                <w:lang w:val="it-IT"/>
              </w:rPr>
              <w:t>Rolul proiectului pentru consolidarea legăturii dintre Republica Moldova și comunitatea din diasporă</w:t>
            </w:r>
          </w:p>
        </w:tc>
        <w:tc>
          <w:tcPr>
            <w:tcW w:w="960" w:type="dxa"/>
          </w:tcPr>
          <w:p w14:paraId="3AA1326F" w14:textId="77777777" w:rsidR="001F4D5B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Obiective clar definite, specifice, măsurabil</w:t>
            </w:r>
            <w:r>
              <w:rPr>
                <w:rFonts w:ascii="Times New Roman" w:hAnsi="Times New Roman"/>
                <w:sz w:val="18"/>
                <w:szCs w:val="18"/>
                <w:lang w:val="it-IT"/>
              </w:rPr>
              <w:t>e</w:t>
            </w: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, abordabile, realiste şi încadrabile în timp – SMART</w:t>
            </w:r>
          </w:p>
          <w:p w14:paraId="5518B213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950" w:type="dxa"/>
          </w:tcPr>
          <w:p w14:paraId="2F74765E" w14:textId="77777777" w:rsidR="001F4D5B" w:rsidRPr="00CA56D7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pt-PT"/>
              </w:rPr>
            </w:pPr>
            <w:r w:rsidRPr="00CA56D7">
              <w:rPr>
                <w:rFonts w:ascii="Times New Roman" w:hAnsi="Times New Roman"/>
                <w:sz w:val="18"/>
                <w:szCs w:val="18"/>
                <w:lang w:val="pt-PT"/>
              </w:rPr>
              <w:t>Definirea clară a participanţilor/beneficiarilor proiectului</w:t>
            </w:r>
          </w:p>
        </w:tc>
        <w:tc>
          <w:tcPr>
            <w:tcW w:w="880" w:type="dxa"/>
          </w:tcPr>
          <w:p w14:paraId="21EDCA78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Interdependenţa dintre scop, obiective, activităţi, rezultate şi indicatori</w:t>
            </w:r>
          </w:p>
          <w:p w14:paraId="3A7D1AA9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806" w:type="dxa"/>
          </w:tcPr>
          <w:p w14:paraId="6C74A0A8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Impactul și sustenabilitatea rezultatelor proiectului implementat</w:t>
            </w:r>
          </w:p>
        </w:tc>
        <w:tc>
          <w:tcPr>
            <w:tcW w:w="874" w:type="dxa"/>
          </w:tcPr>
          <w:p w14:paraId="51443003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Consistența acțiunilor de promovare</w:t>
            </w:r>
          </w:p>
        </w:tc>
        <w:tc>
          <w:tcPr>
            <w:tcW w:w="883" w:type="dxa"/>
          </w:tcPr>
          <w:p w14:paraId="3FF2BAFB" w14:textId="77777777" w:rsidR="001F4D5B" w:rsidRPr="00592CE3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bCs/>
                <w:sz w:val="18"/>
                <w:szCs w:val="18"/>
                <w:lang w:val="it-IT"/>
              </w:rPr>
            </w:pPr>
            <w:r w:rsidRPr="009F62FE">
              <w:rPr>
                <w:rFonts w:ascii="Times New Roman" w:hAnsi="Times New Roman"/>
                <w:sz w:val="18"/>
                <w:szCs w:val="18"/>
                <w:lang w:val="it-IT"/>
              </w:rPr>
              <w:t>Calitatea mecanismului de monitorizare şi evaluare a rezultatelor scontate</w:t>
            </w:r>
          </w:p>
        </w:tc>
        <w:tc>
          <w:tcPr>
            <w:tcW w:w="1027" w:type="dxa"/>
          </w:tcPr>
          <w:p w14:paraId="5DFC0B7E" w14:textId="77777777" w:rsidR="001F4D5B" w:rsidRPr="00CA56D7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pt-PT"/>
              </w:rPr>
            </w:pPr>
            <w:r w:rsidRPr="00CA56D7">
              <w:rPr>
                <w:rFonts w:ascii="Times New Roman" w:hAnsi="Times New Roman"/>
                <w:sz w:val="18"/>
                <w:szCs w:val="18"/>
                <w:lang w:val="pt-PT"/>
              </w:rPr>
              <w:t>Bugetul este estimat realist în concordanță cu activităţile planificate</w:t>
            </w:r>
          </w:p>
        </w:tc>
        <w:tc>
          <w:tcPr>
            <w:tcW w:w="640" w:type="dxa"/>
          </w:tcPr>
          <w:p w14:paraId="2951D896" w14:textId="77777777" w:rsidR="001F4D5B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>
              <w:rPr>
                <w:rFonts w:ascii="Times New Roman" w:hAnsi="Times New Roman"/>
                <w:sz w:val="18"/>
                <w:szCs w:val="18"/>
                <w:lang w:val="it-IT"/>
              </w:rPr>
              <w:t>Punctaj total</w:t>
            </w:r>
          </w:p>
          <w:p w14:paraId="43EEB6FA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</w:p>
        </w:tc>
        <w:tc>
          <w:tcPr>
            <w:tcW w:w="959" w:type="dxa"/>
          </w:tcPr>
          <w:p w14:paraId="37EE6F69" w14:textId="77777777" w:rsidR="001F4D5B" w:rsidRPr="009947B2" w:rsidRDefault="001F4D5B" w:rsidP="0072481A">
            <w:pPr>
              <w:tabs>
                <w:tab w:val="left" w:pos="270"/>
              </w:tabs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 w:rsidRPr="009947B2">
              <w:rPr>
                <w:rFonts w:ascii="Times New Roman" w:hAnsi="Times New Roman"/>
                <w:sz w:val="18"/>
                <w:szCs w:val="18"/>
                <w:lang w:val="it-IT"/>
              </w:rPr>
              <w:t>Comentarii</w:t>
            </w:r>
          </w:p>
        </w:tc>
      </w:tr>
      <w:tr w:rsidR="001F4D5B" w14:paraId="1F0E300B" w14:textId="77777777" w:rsidTr="0072481A">
        <w:trPr>
          <w:gridAfter w:val="1"/>
          <w:wAfter w:w="6" w:type="dxa"/>
          <w:trHeight w:val="216"/>
          <w:tblHeader/>
        </w:trPr>
        <w:tc>
          <w:tcPr>
            <w:tcW w:w="439" w:type="dxa"/>
            <w:vMerge/>
          </w:tcPr>
          <w:p w14:paraId="73935778" w14:textId="77777777" w:rsidR="001F4D5B" w:rsidRPr="00960751" w:rsidRDefault="001F4D5B" w:rsidP="0072481A">
            <w:pPr>
              <w:jc w:val="center"/>
              <w:rPr>
                <w:rFonts w:ascii="Times New Roman" w:hAnsi="Times New Roman"/>
                <w:sz w:val="20"/>
                <w:szCs w:val="20"/>
                <w:lang w:val="it-IT"/>
              </w:rPr>
            </w:pPr>
          </w:p>
        </w:tc>
        <w:tc>
          <w:tcPr>
            <w:tcW w:w="1361" w:type="dxa"/>
            <w:vMerge/>
          </w:tcPr>
          <w:p w14:paraId="768F8EED" w14:textId="77777777" w:rsidR="001F4D5B" w:rsidRPr="00960751" w:rsidRDefault="001F4D5B" w:rsidP="0072481A">
            <w:pPr>
              <w:rPr>
                <w:rFonts w:ascii="Times New Roman" w:hAnsi="Times New Roman"/>
                <w:sz w:val="20"/>
                <w:szCs w:val="20"/>
              </w:rPr>
            </w:pPr>
          </w:p>
        </w:tc>
        <w:tc>
          <w:tcPr>
            <w:tcW w:w="900" w:type="dxa"/>
          </w:tcPr>
          <w:p w14:paraId="7C6B0F82" w14:textId="77777777" w:rsidR="001F4D5B" w:rsidRPr="007257F5" w:rsidRDefault="001F4D5B" w:rsidP="0072481A">
            <w:pPr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DA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/PARȚIAL</w:t>
            </w:r>
          </w:p>
        </w:tc>
        <w:tc>
          <w:tcPr>
            <w:tcW w:w="990" w:type="dxa"/>
          </w:tcPr>
          <w:p w14:paraId="323EE058" w14:textId="77777777" w:rsidR="001F4D5B" w:rsidRPr="007257F5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0"/>
                <w:szCs w:val="20"/>
              </w:rPr>
            </w:pP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(0-5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990" w:type="dxa"/>
          </w:tcPr>
          <w:p w14:paraId="31315C06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5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990" w:type="dxa"/>
          </w:tcPr>
          <w:p w14:paraId="4DA413AB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10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990" w:type="dxa"/>
          </w:tcPr>
          <w:p w14:paraId="2A935785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10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960" w:type="dxa"/>
          </w:tcPr>
          <w:p w14:paraId="71915F55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10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950" w:type="dxa"/>
          </w:tcPr>
          <w:p w14:paraId="71032DCC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10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880" w:type="dxa"/>
          </w:tcPr>
          <w:p w14:paraId="2200D6EF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10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</w:p>
        </w:tc>
        <w:tc>
          <w:tcPr>
            <w:tcW w:w="806" w:type="dxa"/>
          </w:tcPr>
          <w:p w14:paraId="154250FD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10</w:t>
            </w:r>
            <w:r w:rsidRPr="009947B2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)</w:t>
            </w:r>
            <w:r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 xml:space="preserve"> </w:t>
            </w:r>
          </w:p>
        </w:tc>
        <w:tc>
          <w:tcPr>
            <w:tcW w:w="874" w:type="dxa"/>
          </w:tcPr>
          <w:p w14:paraId="2C29BC4C" w14:textId="77777777" w:rsidR="001F4D5B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28"/>
                <w:szCs w:val="28"/>
                <w:lang w:val="it-IT"/>
              </w:rPr>
            </w:pPr>
            <w:r w:rsidRPr="00D609E4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(0-10)</w:t>
            </w:r>
          </w:p>
        </w:tc>
        <w:tc>
          <w:tcPr>
            <w:tcW w:w="883" w:type="dxa"/>
          </w:tcPr>
          <w:p w14:paraId="582986E6" w14:textId="77777777" w:rsidR="001F4D5B" w:rsidRPr="00AB47C7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  <w:r w:rsidRPr="00D609E4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(0-10)</w:t>
            </w:r>
          </w:p>
        </w:tc>
        <w:tc>
          <w:tcPr>
            <w:tcW w:w="1027" w:type="dxa"/>
          </w:tcPr>
          <w:p w14:paraId="4C2916D9" w14:textId="77777777" w:rsidR="001F4D5B" w:rsidRPr="00AB47C7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  <w:r w:rsidRPr="00D609E4"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  <w:t>(0-10)</w:t>
            </w:r>
          </w:p>
        </w:tc>
        <w:tc>
          <w:tcPr>
            <w:tcW w:w="640" w:type="dxa"/>
          </w:tcPr>
          <w:p w14:paraId="5F5E4EE2" w14:textId="77777777" w:rsidR="001F4D5B" w:rsidRPr="00AB47C7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959" w:type="dxa"/>
          </w:tcPr>
          <w:p w14:paraId="40051BF4" w14:textId="77777777" w:rsidR="001F4D5B" w:rsidRPr="00AB47C7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</w:tr>
      <w:tr w:rsidR="001F4D5B" w:rsidRPr="00132B91" w14:paraId="68D1A5C4" w14:textId="77777777" w:rsidTr="0072481A">
        <w:trPr>
          <w:gridAfter w:val="1"/>
          <w:wAfter w:w="6" w:type="dxa"/>
        </w:trPr>
        <w:tc>
          <w:tcPr>
            <w:tcW w:w="439" w:type="dxa"/>
          </w:tcPr>
          <w:p w14:paraId="7E55C5A6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  <w:r w:rsidRPr="00132B91">
              <w:rPr>
                <w:rFonts w:ascii="Times New Roman" w:hAnsi="Times New Roman"/>
                <w:sz w:val="18"/>
                <w:szCs w:val="18"/>
                <w:lang w:val="it-IT"/>
              </w:rPr>
              <w:t>1.</w:t>
            </w:r>
          </w:p>
        </w:tc>
        <w:tc>
          <w:tcPr>
            <w:tcW w:w="1361" w:type="dxa"/>
          </w:tcPr>
          <w:p w14:paraId="3B8C5F3A" w14:textId="77777777" w:rsidR="001F4D5B" w:rsidRPr="002B014D" w:rsidRDefault="001F4D5B" w:rsidP="0072481A">
            <w:pPr>
              <w:rPr>
                <w:rFonts w:ascii="Times New Roman" w:hAnsi="Times New Roman"/>
                <w:color w:val="000000"/>
                <w:sz w:val="20"/>
                <w:szCs w:val="20"/>
              </w:rPr>
            </w:pPr>
            <w:r w:rsidRPr="00F57E41">
              <w:rPr>
                <w:rFonts w:ascii="Times New Roman" w:hAnsi="Times New Roman"/>
                <w:i/>
                <w:iCs/>
                <w:color w:val="000000"/>
                <w:sz w:val="20"/>
                <w:szCs w:val="20"/>
              </w:rPr>
              <w:t xml:space="preserve"> </w:t>
            </w:r>
          </w:p>
        </w:tc>
        <w:tc>
          <w:tcPr>
            <w:tcW w:w="900" w:type="dxa"/>
          </w:tcPr>
          <w:p w14:paraId="132DF988" w14:textId="77777777" w:rsidR="001F4D5B" w:rsidRPr="007257F5" w:rsidRDefault="001F4D5B" w:rsidP="0072481A">
            <w:pPr>
              <w:jc w:val="center"/>
              <w:rPr>
                <w:rFonts w:ascii="Times New Roman" w:hAnsi="Times New Roman"/>
                <w:sz w:val="18"/>
                <w:szCs w:val="18"/>
                <w:shd w:val="clear" w:color="auto" w:fill="FFFFFF"/>
              </w:rPr>
            </w:pPr>
          </w:p>
        </w:tc>
        <w:tc>
          <w:tcPr>
            <w:tcW w:w="990" w:type="dxa"/>
          </w:tcPr>
          <w:p w14:paraId="65CA987E" w14:textId="77777777" w:rsidR="001F4D5B" w:rsidRPr="007257F5" w:rsidRDefault="001F4D5B" w:rsidP="0072481A">
            <w:pPr>
              <w:jc w:val="center"/>
              <w:rPr>
                <w:rFonts w:ascii="Times New Roman" w:hAnsi="Times New Roman"/>
                <w:sz w:val="18"/>
                <w:szCs w:val="18"/>
                <w:shd w:val="clear" w:color="auto" w:fill="FFFFFF"/>
              </w:rPr>
            </w:pPr>
          </w:p>
        </w:tc>
        <w:tc>
          <w:tcPr>
            <w:tcW w:w="990" w:type="dxa"/>
          </w:tcPr>
          <w:p w14:paraId="2848FB8E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</w:p>
        </w:tc>
        <w:tc>
          <w:tcPr>
            <w:tcW w:w="990" w:type="dxa"/>
          </w:tcPr>
          <w:p w14:paraId="12E75200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sz w:val="18"/>
                <w:szCs w:val="18"/>
                <w:lang w:val="it-IT"/>
              </w:rPr>
            </w:pPr>
          </w:p>
        </w:tc>
        <w:tc>
          <w:tcPr>
            <w:tcW w:w="990" w:type="dxa"/>
          </w:tcPr>
          <w:p w14:paraId="4F41948E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960" w:type="dxa"/>
          </w:tcPr>
          <w:p w14:paraId="21ECDB29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950" w:type="dxa"/>
          </w:tcPr>
          <w:p w14:paraId="16A089FD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880" w:type="dxa"/>
          </w:tcPr>
          <w:p w14:paraId="27DA7D70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806" w:type="dxa"/>
          </w:tcPr>
          <w:p w14:paraId="040AF2F4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874" w:type="dxa"/>
          </w:tcPr>
          <w:p w14:paraId="33173623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883" w:type="dxa"/>
          </w:tcPr>
          <w:p w14:paraId="1C8498BC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1027" w:type="dxa"/>
          </w:tcPr>
          <w:p w14:paraId="25E42ABB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640" w:type="dxa"/>
          </w:tcPr>
          <w:p w14:paraId="3D4817E2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  <w:tc>
          <w:tcPr>
            <w:tcW w:w="959" w:type="dxa"/>
          </w:tcPr>
          <w:p w14:paraId="11C90BAD" w14:textId="77777777" w:rsidR="001F4D5B" w:rsidRPr="00132B91" w:rsidRDefault="001F4D5B" w:rsidP="0072481A">
            <w:pPr>
              <w:jc w:val="center"/>
              <w:rPr>
                <w:rFonts w:ascii="Times New Roman" w:hAnsi="Times New Roman"/>
                <w:b/>
                <w:bCs/>
                <w:sz w:val="18"/>
                <w:szCs w:val="18"/>
                <w:lang w:val="it-IT"/>
              </w:rPr>
            </w:pPr>
          </w:p>
        </w:tc>
      </w:tr>
    </w:tbl>
    <w:p w14:paraId="4DD139B4" w14:textId="77777777" w:rsidR="001F4D5B" w:rsidRDefault="001F4D5B" w:rsidP="001F4D5B">
      <w:pPr>
        <w:ind w:firstLine="720"/>
        <w:rPr>
          <w:rFonts w:ascii="Times New Roman" w:hAnsi="Times New Roman"/>
          <w:sz w:val="28"/>
          <w:szCs w:val="28"/>
          <w:lang w:val="it-IT"/>
        </w:rPr>
      </w:pPr>
    </w:p>
    <w:p w14:paraId="6E9F7EA3" w14:textId="77777777" w:rsidR="001F4D5B" w:rsidRDefault="001F4D5B" w:rsidP="001F4D5B">
      <w:pPr>
        <w:ind w:firstLine="720"/>
        <w:rPr>
          <w:rFonts w:ascii="Times New Roman" w:hAnsi="Times New Roman"/>
          <w:sz w:val="28"/>
          <w:szCs w:val="28"/>
          <w:lang w:val="it-IT"/>
        </w:rPr>
      </w:pPr>
    </w:p>
    <w:p w14:paraId="02D02206" w14:textId="1D6AC6CA" w:rsidR="001F4D5B" w:rsidRPr="00A71203" w:rsidRDefault="001F4D5B" w:rsidP="00DD5962">
      <w:pPr>
        <w:rPr>
          <w:rFonts w:ascii="Times New Roman" w:hAnsi="Times New Roman"/>
          <w:sz w:val="16"/>
          <w:szCs w:val="16"/>
          <w:lang w:val="ro-RO"/>
        </w:rPr>
        <w:sectPr w:rsidR="001F4D5B" w:rsidRPr="00A71203" w:rsidSect="00DD5962">
          <w:footerReference w:type="default" r:id="rId75"/>
          <w:pgSz w:w="15840" w:h="12240" w:orient="landscape"/>
          <w:pgMar w:top="806" w:right="245" w:bottom="806" w:left="634" w:header="720" w:footer="720" w:gutter="0"/>
          <w:cols w:space="720"/>
          <w:noEndnote/>
          <w:docGrid w:linePitch="299"/>
        </w:sectPr>
      </w:pPr>
    </w:p>
    <w:p w14:paraId="32522222" w14:textId="07BB0EC6" w:rsidR="00BB318A" w:rsidRPr="00A71203" w:rsidRDefault="00DA542E" w:rsidP="00BB318A">
      <w:pPr>
        <w:tabs>
          <w:tab w:val="left" w:pos="8970"/>
        </w:tabs>
        <w:spacing w:after="200" w:line="276" w:lineRule="auto"/>
        <w:jc w:val="right"/>
        <w:rPr>
          <w:rFonts w:ascii="Times New Roman" w:hAnsi="Times New Roman"/>
          <w:b/>
          <w:lang w:val="ro-RO" w:eastAsia="fr-CH"/>
        </w:rPr>
      </w:pPr>
      <w:r w:rsidRPr="00A71203">
        <w:rPr>
          <w:rFonts w:ascii="Times New Roman" w:hAnsi="Times New Roman"/>
          <w:b/>
          <w:sz w:val="20"/>
          <w:szCs w:val="20"/>
          <w:lang w:val="ro-RO"/>
        </w:rPr>
        <w:lastRenderedPageBreak/>
        <w:t xml:space="preserve">                                                                                                                                                                                                                   </w:t>
      </w:r>
      <w:r w:rsidR="00BB318A" w:rsidRPr="00A71203">
        <w:rPr>
          <w:rFonts w:ascii="Times New Roman" w:hAnsi="Times New Roman"/>
          <w:b/>
          <w:lang w:val="ro-RO" w:eastAsia="fr-CH"/>
        </w:rPr>
        <w:t xml:space="preserve">Anexa </w:t>
      </w:r>
      <w:r w:rsidR="00BB318A">
        <w:rPr>
          <w:rFonts w:ascii="Times New Roman" w:hAnsi="Times New Roman"/>
          <w:b/>
          <w:lang w:val="ro-RO" w:eastAsia="fr-CH"/>
        </w:rPr>
        <w:t>D</w:t>
      </w:r>
      <w:r w:rsidR="00BB318A" w:rsidRPr="00A71203">
        <w:rPr>
          <w:rFonts w:ascii="Times New Roman" w:hAnsi="Times New Roman"/>
          <w:b/>
          <w:lang w:val="ro-RO" w:eastAsia="fr-CH"/>
        </w:rPr>
        <w:t xml:space="preserve"> </w:t>
      </w:r>
      <w:r w:rsidR="00BB318A" w:rsidRPr="00A71203">
        <w:rPr>
          <w:rFonts w:ascii="Times New Roman" w:hAnsi="Times New Roman"/>
          <w:b/>
          <w:lang w:val="ro-RO"/>
        </w:rPr>
        <w:t>la contractul nr.___ din __</w:t>
      </w:r>
    </w:p>
    <w:p w14:paraId="5AB16378" w14:textId="13F42F1F" w:rsidR="00DA542E" w:rsidRPr="00BB318A" w:rsidRDefault="00DA542E" w:rsidP="00BB318A">
      <w:pPr>
        <w:tabs>
          <w:tab w:val="left" w:pos="13500"/>
        </w:tabs>
        <w:jc w:val="right"/>
        <w:rPr>
          <w:rFonts w:ascii="Times New Roman" w:hAnsi="Times New Roman"/>
          <w:b/>
          <w:sz w:val="24"/>
          <w:szCs w:val="24"/>
          <w:lang w:val="ro-RO"/>
        </w:rPr>
      </w:pPr>
    </w:p>
    <w:p w14:paraId="1569AC1B" w14:textId="67D90905" w:rsidR="00356799" w:rsidRDefault="00FC6D8C" w:rsidP="00DA542E">
      <w:pPr>
        <w:tabs>
          <w:tab w:val="left" w:pos="12780"/>
        </w:tabs>
        <w:rPr>
          <w:rFonts w:ascii="Times New Roman" w:hAnsi="Times New Roman"/>
          <w:b/>
          <w:lang w:val="es-ES"/>
        </w:rPr>
      </w:pPr>
      <w:r w:rsidRPr="00FC6D8C">
        <w:rPr>
          <w:rFonts w:ascii="Times New Roman" w:hAnsi="Times New Roman"/>
          <w:b/>
          <w:lang w:val="es-ES"/>
        </w:rPr>
        <w:t>PROGRAMUL DE SUSȚINERE A</w:t>
      </w:r>
      <w:r>
        <w:rPr>
          <w:rFonts w:ascii="Times New Roman" w:hAnsi="Times New Roman"/>
          <w:b/>
          <w:lang w:val="es-ES"/>
        </w:rPr>
        <w:t xml:space="preserve"> </w:t>
      </w:r>
      <w:r w:rsidRPr="00FC6D8C">
        <w:rPr>
          <w:rFonts w:ascii="Times New Roman" w:hAnsi="Times New Roman"/>
          <w:b/>
          <w:lang w:val="es-ES"/>
        </w:rPr>
        <w:t>ACȚIUNILOR CULTURALE ȘI EDUCAȚIONALE ÎN DIASPORĂ</w:t>
      </w:r>
      <w:r w:rsidR="00FC092E">
        <w:rPr>
          <w:rFonts w:ascii="Times New Roman" w:hAnsi="Times New Roman"/>
          <w:b/>
          <w:lang w:val="es-ES"/>
        </w:rPr>
        <w:t>:</w:t>
      </w:r>
    </w:p>
    <w:p w14:paraId="49D00806" w14:textId="25FC644E" w:rsidR="00B40273" w:rsidRPr="000B58AF" w:rsidRDefault="00B40273" w:rsidP="001F4D5B">
      <w:pPr>
        <w:pStyle w:val="ListParagraph"/>
        <w:numPr>
          <w:ilvl w:val="0"/>
          <w:numId w:val="13"/>
        </w:numPr>
        <w:spacing w:after="0"/>
        <w:jc w:val="both"/>
        <w:rPr>
          <w:rFonts w:ascii="Times New Roman" w:hAnsi="Times New Roman"/>
          <w:color w:val="000000"/>
          <w:sz w:val="26"/>
          <w:szCs w:val="26"/>
        </w:rPr>
      </w:pPr>
      <w:r w:rsidRPr="000B58AF">
        <w:rPr>
          <w:rFonts w:ascii="Times New Roman" w:hAnsi="Times New Roman"/>
          <w:color w:val="000000"/>
          <w:sz w:val="26"/>
          <w:szCs w:val="26"/>
        </w:rPr>
        <w:t xml:space="preserve">Copii ale actelor de identitate ale reprezentantului legal al </w:t>
      </w:r>
      <w:proofErr w:type="spellStart"/>
      <w:r w:rsidRPr="000B58AF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0B58AF">
        <w:rPr>
          <w:rFonts w:ascii="Times New Roman" w:hAnsi="Times New Roman"/>
          <w:color w:val="000000"/>
          <w:sz w:val="26"/>
          <w:szCs w:val="26"/>
        </w:rPr>
        <w:t xml:space="preserve"> sau persoanei împuternicite de acesta </w:t>
      </w:r>
      <w:r w:rsidR="00773AB6" w:rsidRPr="000B58AF">
        <w:rPr>
          <w:rFonts w:ascii="Times New Roman" w:hAnsi="Times New Roman"/>
          <w:color w:val="000000"/>
          <w:sz w:val="26"/>
          <w:szCs w:val="26"/>
        </w:rPr>
        <w:t>ș</w:t>
      </w:r>
      <w:r w:rsidRPr="000B58AF">
        <w:rPr>
          <w:rFonts w:ascii="Times New Roman" w:hAnsi="Times New Roman"/>
          <w:color w:val="000000"/>
          <w:sz w:val="26"/>
          <w:szCs w:val="26"/>
        </w:rPr>
        <w:t xml:space="preserve">i al coordonatorului de proiect (dacă este altul decât reprezentantul legal al </w:t>
      </w:r>
      <w:proofErr w:type="spellStart"/>
      <w:r w:rsidRPr="000B58AF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0B58AF">
        <w:rPr>
          <w:rFonts w:ascii="Times New Roman" w:hAnsi="Times New Roman"/>
          <w:color w:val="000000"/>
          <w:sz w:val="26"/>
          <w:szCs w:val="26"/>
        </w:rPr>
        <w:t>) cu mențiunea „conform cu originalul”;</w:t>
      </w:r>
    </w:p>
    <w:p w14:paraId="5ACBE94A" w14:textId="77777777" w:rsidR="00773AB6" w:rsidRPr="00D8321E" w:rsidRDefault="00773AB6" w:rsidP="001F4D5B">
      <w:pPr>
        <w:pStyle w:val="ListParagraph"/>
        <w:numPr>
          <w:ilvl w:val="0"/>
          <w:numId w:val="13"/>
        </w:numPr>
        <w:spacing w:after="0"/>
        <w:jc w:val="both"/>
        <w:rPr>
          <w:rFonts w:ascii="Times New Roman" w:hAnsi="Times New Roman"/>
          <w:color w:val="000000"/>
          <w:sz w:val="26"/>
          <w:szCs w:val="26"/>
        </w:rPr>
      </w:pPr>
      <w:r w:rsidRPr="00D8321E">
        <w:rPr>
          <w:rFonts w:ascii="Times New Roman" w:hAnsi="Times New Roman"/>
          <w:color w:val="000000"/>
          <w:sz w:val="26"/>
          <w:szCs w:val="26"/>
        </w:rPr>
        <w:t xml:space="preserve">CV-ul reprezentantului legal al </w:t>
      </w:r>
      <w:proofErr w:type="spellStart"/>
      <w:r w:rsidRPr="00D8321E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D8321E">
        <w:rPr>
          <w:rFonts w:ascii="Times New Roman" w:hAnsi="Times New Roman"/>
          <w:color w:val="000000"/>
          <w:sz w:val="26"/>
          <w:szCs w:val="26"/>
        </w:rPr>
        <w:t xml:space="preserve"> sau persoanei împuternicite de acesta și al coordonatorului de proiect (dacă este altul decât reprezentantul legal al </w:t>
      </w:r>
      <w:proofErr w:type="spellStart"/>
      <w:r w:rsidRPr="00D8321E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D8321E">
        <w:rPr>
          <w:rFonts w:ascii="Times New Roman" w:hAnsi="Times New Roman"/>
          <w:color w:val="000000"/>
          <w:sz w:val="26"/>
          <w:szCs w:val="26"/>
        </w:rPr>
        <w:t>);</w:t>
      </w:r>
    </w:p>
    <w:p w14:paraId="5BC1957F" w14:textId="11067BDC" w:rsidR="00773AB6" w:rsidRPr="00D8321E" w:rsidRDefault="00773AB6" w:rsidP="001F4D5B">
      <w:pPr>
        <w:pStyle w:val="ListParagraph"/>
        <w:numPr>
          <w:ilvl w:val="0"/>
          <w:numId w:val="13"/>
        </w:numPr>
        <w:spacing w:after="0"/>
        <w:jc w:val="both"/>
        <w:rPr>
          <w:rFonts w:ascii="Times New Roman" w:hAnsi="Times New Roman"/>
          <w:color w:val="000000"/>
          <w:sz w:val="26"/>
          <w:szCs w:val="26"/>
        </w:rPr>
      </w:pPr>
      <w:r w:rsidRPr="00D8321E">
        <w:rPr>
          <w:rFonts w:ascii="Times New Roman" w:hAnsi="Times New Roman"/>
          <w:color w:val="000000"/>
          <w:sz w:val="26"/>
          <w:szCs w:val="26"/>
        </w:rPr>
        <w:t xml:space="preserve">CV-ul </w:t>
      </w:r>
      <w:proofErr w:type="spellStart"/>
      <w:r w:rsidRPr="00D8321E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D8321E">
        <w:rPr>
          <w:rFonts w:ascii="Times New Roman" w:hAnsi="Times New Roman"/>
          <w:color w:val="000000"/>
          <w:sz w:val="26"/>
          <w:szCs w:val="26"/>
        </w:rPr>
        <w:t xml:space="preserve"> (</w:t>
      </w:r>
      <w:proofErr w:type="spellStart"/>
      <w:r w:rsidRPr="00D8321E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Asociaţiile</w:t>
      </w:r>
      <w:proofErr w:type="spellEnd"/>
      <w:r w:rsidRPr="00D8321E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(</w:t>
      </w:r>
      <w:proofErr w:type="spellStart"/>
      <w:r w:rsidRPr="00D8321E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organizaţiile</w:t>
      </w:r>
      <w:proofErr w:type="spellEnd"/>
      <w:r w:rsidRPr="00D8321E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 xml:space="preserve"> neguvernamentale), Centre Educaționale</w:t>
      </w:r>
      <w:r w:rsidRPr="00D8321E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>,</w:t>
      </w:r>
      <w:r w:rsidR="004709C7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 </w:t>
      </w:r>
      <w:r w:rsidRPr="00D8321E">
        <w:rPr>
          <w:rFonts w:ascii="Times New Roman" w:hAnsi="Times New Roman"/>
          <w:color w:val="444444"/>
          <w:sz w:val="26"/>
          <w:szCs w:val="26"/>
          <w:shd w:val="clear" w:color="auto" w:fill="FFFFFF"/>
        </w:rPr>
        <w:t xml:space="preserve">din </w:t>
      </w:r>
      <w:r w:rsidRPr="00D8321E">
        <w:rPr>
          <w:rFonts w:ascii="Times New Roman" w:hAnsi="Times New Roman"/>
          <w:bCs/>
          <w:color w:val="000000"/>
          <w:sz w:val="26"/>
          <w:szCs w:val="26"/>
          <w:bdr w:val="none" w:sz="0" w:space="0" w:color="auto" w:frame="1"/>
        </w:rPr>
        <w:t>diaspora Republicii Moldova</w:t>
      </w:r>
      <w:r w:rsidRPr="00D8321E">
        <w:rPr>
          <w:rFonts w:ascii="Times New Roman" w:hAnsi="Times New Roman"/>
          <w:color w:val="000000"/>
          <w:sz w:val="26"/>
          <w:szCs w:val="26"/>
        </w:rPr>
        <w:t xml:space="preserve"> );</w:t>
      </w:r>
    </w:p>
    <w:p w14:paraId="24585461" w14:textId="77777777" w:rsidR="00773AB6" w:rsidRPr="00D8321E" w:rsidRDefault="00773AB6" w:rsidP="001F4D5B">
      <w:pPr>
        <w:pStyle w:val="ListParagraph"/>
        <w:numPr>
          <w:ilvl w:val="0"/>
          <w:numId w:val="13"/>
        </w:numPr>
        <w:spacing w:after="0"/>
        <w:jc w:val="both"/>
        <w:rPr>
          <w:rFonts w:ascii="Times New Roman" w:hAnsi="Times New Roman"/>
          <w:color w:val="000000"/>
          <w:sz w:val="26"/>
          <w:szCs w:val="26"/>
        </w:rPr>
      </w:pPr>
      <w:r w:rsidRPr="00D8321E">
        <w:rPr>
          <w:rFonts w:ascii="Times New Roman" w:hAnsi="Times New Roman"/>
          <w:color w:val="000000"/>
          <w:sz w:val="26"/>
          <w:szCs w:val="26"/>
        </w:rPr>
        <w:t>Actul constitutiv, statutul sau actul de înregistrare, certificatul de înregistrare fiscală, precum și orice alte documente care atestă statutul juridic al solicitantului, conform legislației statului de reședință/destinație (copie și traduse în limba română), cu mențiunea „conform cu originalul”;</w:t>
      </w:r>
    </w:p>
    <w:p w14:paraId="6F6643B2" w14:textId="77777777" w:rsidR="00773AB6" w:rsidRPr="00D8321E" w:rsidRDefault="00773AB6" w:rsidP="001F4D5B">
      <w:pPr>
        <w:pStyle w:val="ListParagraph"/>
        <w:numPr>
          <w:ilvl w:val="0"/>
          <w:numId w:val="13"/>
        </w:numPr>
        <w:spacing w:after="0"/>
        <w:jc w:val="both"/>
        <w:rPr>
          <w:rFonts w:ascii="Times New Roman" w:hAnsi="Times New Roman"/>
          <w:color w:val="000000"/>
          <w:sz w:val="26"/>
          <w:szCs w:val="26"/>
        </w:rPr>
      </w:pPr>
      <w:r w:rsidRPr="00D8321E">
        <w:rPr>
          <w:rFonts w:ascii="Times New Roman" w:hAnsi="Times New Roman"/>
          <w:color w:val="000000"/>
          <w:sz w:val="26"/>
          <w:szCs w:val="26"/>
        </w:rPr>
        <w:t xml:space="preserve">Declarația pe propria răspundere privind întrunirea condițiilor de eligibilitate completată și semnată de către reprezentantul legal al </w:t>
      </w:r>
      <w:proofErr w:type="spellStart"/>
      <w:r w:rsidRPr="00D8321E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D8321E">
        <w:rPr>
          <w:rFonts w:ascii="Times New Roman" w:hAnsi="Times New Roman"/>
          <w:color w:val="000000"/>
          <w:sz w:val="26"/>
          <w:szCs w:val="26"/>
        </w:rPr>
        <w:t xml:space="preserve"> sau de persoana împuternicită de acesta </w:t>
      </w:r>
      <w:r w:rsidRPr="00D8321E">
        <w:rPr>
          <w:rFonts w:ascii="Times New Roman" w:hAnsi="Times New Roman"/>
          <w:i/>
          <w:iCs/>
          <w:color w:val="000000"/>
          <w:sz w:val="26"/>
          <w:szCs w:val="26"/>
        </w:rPr>
        <w:t>(se anexează prezentului Regulament)</w:t>
      </w:r>
      <w:r w:rsidRPr="00D8321E">
        <w:rPr>
          <w:rFonts w:ascii="Times New Roman" w:hAnsi="Times New Roman"/>
          <w:color w:val="000000"/>
          <w:sz w:val="26"/>
          <w:szCs w:val="26"/>
        </w:rPr>
        <w:t>;</w:t>
      </w:r>
    </w:p>
    <w:p w14:paraId="413FEE4A" w14:textId="056BCBC2" w:rsidR="00773AB6" w:rsidRDefault="00773AB6" w:rsidP="001F4D5B">
      <w:pPr>
        <w:pStyle w:val="ListParagraph"/>
        <w:numPr>
          <w:ilvl w:val="0"/>
          <w:numId w:val="13"/>
        </w:numPr>
        <w:spacing w:after="0"/>
        <w:jc w:val="both"/>
        <w:rPr>
          <w:rFonts w:ascii="Times New Roman" w:hAnsi="Times New Roman"/>
          <w:color w:val="000000"/>
          <w:sz w:val="26"/>
          <w:szCs w:val="26"/>
        </w:rPr>
      </w:pPr>
      <w:r w:rsidRPr="00D8321E">
        <w:rPr>
          <w:rFonts w:ascii="Times New Roman" w:hAnsi="Times New Roman"/>
          <w:color w:val="000000"/>
          <w:sz w:val="26"/>
          <w:szCs w:val="26"/>
        </w:rPr>
        <w:t xml:space="preserve">Acordul cu privire la prelucrarea datelor cu caracter personal completată și semnată de către reprezentantul legal al </w:t>
      </w:r>
      <w:proofErr w:type="spellStart"/>
      <w:r w:rsidRPr="00D8321E">
        <w:rPr>
          <w:rFonts w:ascii="Times New Roman" w:hAnsi="Times New Roman"/>
          <w:color w:val="000000"/>
          <w:sz w:val="26"/>
          <w:szCs w:val="26"/>
        </w:rPr>
        <w:t>aplicantului</w:t>
      </w:r>
      <w:proofErr w:type="spellEnd"/>
      <w:r w:rsidRPr="00D8321E">
        <w:rPr>
          <w:rFonts w:ascii="Times New Roman" w:hAnsi="Times New Roman"/>
          <w:color w:val="000000"/>
          <w:sz w:val="26"/>
          <w:szCs w:val="26"/>
        </w:rPr>
        <w:t xml:space="preserve"> sau de persoana împuternicită de acesta </w:t>
      </w:r>
      <w:r w:rsidRPr="00D8321E">
        <w:rPr>
          <w:rFonts w:ascii="Times New Roman" w:hAnsi="Times New Roman"/>
          <w:i/>
          <w:iCs/>
          <w:color w:val="000000"/>
          <w:sz w:val="26"/>
          <w:szCs w:val="26"/>
        </w:rPr>
        <w:t>(se anexează prezentului Regulament)</w:t>
      </w:r>
      <w:r w:rsidRPr="00D8321E">
        <w:rPr>
          <w:rFonts w:ascii="Times New Roman" w:hAnsi="Times New Roman"/>
          <w:color w:val="000000"/>
          <w:sz w:val="26"/>
          <w:szCs w:val="26"/>
        </w:rPr>
        <w:t>.</w:t>
      </w:r>
    </w:p>
    <w:p w14:paraId="1374748C" w14:textId="7CDC4264" w:rsidR="001F4D5B" w:rsidRPr="00CA56D7" w:rsidRDefault="001F4D5B" w:rsidP="001F4D5B">
      <w:pPr>
        <w:spacing w:after="0"/>
        <w:jc w:val="both"/>
        <w:rPr>
          <w:rFonts w:ascii="Times New Roman" w:hAnsi="Times New Roman"/>
          <w:color w:val="000000"/>
          <w:sz w:val="26"/>
          <w:szCs w:val="26"/>
          <w:lang w:val="pt-PT"/>
        </w:rPr>
      </w:pPr>
    </w:p>
    <w:p w14:paraId="28EBF5C8" w14:textId="3FB1C6C8" w:rsidR="001F4D5B" w:rsidRPr="00CA56D7" w:rsidRDefault="001F4D5B" w:rsidP="001F4D5B">
      <w:pPr>
        <w:spacing w:after="0"/>
        <w:jc w:val="both"/>
        <w:rPr>
          <w:rFonts w:ascii="Times New Roman" w:hAnsi="Times New Roman"/>
          <w:color w:val="000000"/>
          <w:sz w:val="26"/>
          <w:szCs w:val="26"/>
          <w:lang w:val="pt-PT"/>
        </w:rPr>
      </w:pPr>
    </w:p>
    <w:p w14:paraId="121666A0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3FC6B798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0EEB0C69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626F00FF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50634543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3DE1D792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56F10761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73690392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06F1A757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3CF442FB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657B2849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6F626029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7B085FA0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1C377E67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44337D8B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486FF4F5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6B9EA85F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74088645" w14:textId="77777777" w:rsidR="001F4D5B" w:rsidRPr="00CA56D7" w:rsidRDefault="001F4D5B" w:rsidP="00DD5962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7B357638" w14:textId="4D054D56" w:rsidR="000B58AF" w:rsidRPr="00CA56D7" w:rsidRDefault="000B58AF">
      <w:pPr>
        <w:spacing w:after="0" w:line="240" w:lineRule="auto"/>
        <w:rPr>
          <w:rFonts w:ascii="Times New Roman" w:hAnsi="Times New Roman"/>
          <w:sz w:val="28"/>
          <w:szCs w:val="28"/>
          <w:lang w:val="pt-PT"/>
        </w:rPr>
      </w:pPr>
    </w:p>
    <w:p w14:paraId="466C90FF" w14:textId="77777777" w:rsidR="002777DD" w:rsidRPr="00CA56D7" w:rsidRDefault="002777DD" w:rsidP="00224F5B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</w:p>
    <w:p w14:paraId="32AD5B79" w14:textId="3A360BB9" w:rsidR="00224F5B" w:rsidRPr="00CA56D7" w:rsidRDefault="00224F5B" w:rsidP="00224F5B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  <w:r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lastRenderedPageBreak/>
        <w:t>Anexa: Declarația de imparțialitate</w:t>
      </w:r>
      <w:r w:rsidR="00CF7B30"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t xml:space="preserve"> semnată de membrii comisiei</w:t>
      </w:r>
    </w:p>
    <w:p w14:paraId="6493BAEC" w14:textId="77777777" w:rsidR="00224F5B" w:rsidRPr="00CA56D7" w:rsidRDefault="00224F5B" w:rsidP="00DD5962">
      <w:pPr>
        <w:ind w:firstLine="720"/>
        <w:rPr>
          <w:rFonts w:ascii="Times New Roman" w:hAnsi="Times New Roman"/>
          <w:sz w:val="28"/>
          <w:szCs w:val="28"/>
          <w:lang w:val="pt-PT"/>
        </w:rPr>
      </w:pPr>
    </w:p>
    <w:p w14:paraId="02F53BC3" w14:textId="77777777" w:rsidR="00D57130" w:rsidRPr="00CA56D7" w:rsidRDefault="00D57130" w:rsidP="00773AB6">
      <w:pPr>
        <w:ind w:firstLine="720"/>
        <w:jc w:val="center"/>
        <w:rPr>
          <w:rFonts w:ascii="Times New Roman" w:hAnsi="Times New Roman"/>
          <w:b/>
          <w:bCs/>
          <w:sz w:val="28"/>
          <w:szCs w:val="28"/>
          <w:lang w:val="pt-PT"/>
        </w:rPr>
      </w:pPr>
      <w:r w:rsidRPr="00CA56D7">
        <w:rPr>
          <w:rFonts w:ascii="Times New Roman" w:hAnsi="Times New Roman"/>
          <w:b/>
          <w:bCs/>
          <w:sz w:val="28"/>
          <w:szCs w:val="28"/>
          <w:lang w:val="pt-PT"/>
        </w:rPr>
        <w:t>DECLARAŢIE DE IMPARŢIALITATE</w:t>
      </w:r>
    </w:p>
    <w:p w14:paraId="150249C9" w14:textId="77777777" w:rsidR="00D57130" w:rsidRPr="00CA56D7" w:rsidRDefault="00D57130" w:rsidP="00D57130">
      <w:pPr>
        <w:ind w:firstLine="720"/>
        <w:rPr>
          <w:rFonts w:ascii="Times New Roman" w:hAnsi="Times New Roman"/>
          <w:sz w:val="28"/>
          <w:szCs w:val="28"/>
          <w:lang w:val="pt-PT"/>
        </w:rPr>
      </w:pPr>
    </w:p>
    <w:p w14:paraId="7C2B590E" w14:textId="7D603B89" w:rsidR="00D57130" w:rsidRPr="00CA56D7" w:rsidRDefault="00D57130" w:rsidP="00B47404">
      <w:pPr>
        <w:ind w:firstLine="720"/>
        <w:jc w:val="both"/>
        <w:rPr>
          <w:rFonts w:ascii="Times New Roman" w:hAnsi="Times New Roman"/>
          <w:i/>
          <w:iCs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>Prin prezenta, subsemnatul/a _________________________________, în calitate de preşedinte/membru titular/membru supleant al Comisiei de evaluare și selectare a proiectelor în cadrul Diaspora Engagement Hub,</w:t>
      </w:r>
      <w:r w:rsidR="007E4B23" w:rsidRPr="00CA56D7">
        <w:rPr>
          <w:rFonts w:ascii="Times New Roman" w:hAnsi="Times New Roman"/>
          <w:sz w:val="28"/>
          <w:szCs w:val="28"/>
          <w:lang w:val="pt-PT"/>
        </w:rPr>
        <w:t xml:space="preserve"> </w:t>
      </w:r>
      <w:r w:rsidR="007E4B23" w:rsidRPr="00CA56D7">
        <w:rPr>
          <w:rFonts w:ascii="Times New Roman" w:hAnsi="Times New Roman"/>
          <w:i/>
          <w:iCs/>
          <w:sz w:val="28"/>
          <w:szCs w:val="28"/>
          <w:lang w:val="pt-PT"/>
        </w:rPr>
        <w:t xml:space="preserve">Programul de susținere a acțiunilor culturale și educaționale în diasporă </w:t>
      </w:r>
      <w:r w:rsidRPr="00CA56D7">
        <w:rPr>
          <w:rFonts w:ascii="Times New Roman" w:hAnsi="Times New Roman"/>
          <w:sz w:val="28"/>
          <w:szCs w:val="28"/>
          <w:lang w:val="pt-PT"/>
        </w:rPr>
        <w:t xml:space="preserve">semnez, pe propria responsabilitate, declarația de imparțialitate, prin care mă angajez să respect necondiționat prevederile legislației în vigoare și totodată, confirm că: </w:t>
      </w:r>
    </w:p>
    <w:p w14:paraId="26047509" w14:textId="1CE3AA0C" w:rsidR="00D57130" w:rsidRPr="00CA56D7" w:rsidRDefault="00D57130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>-</w:t>
      </w:r>
      <w:r w:rsidRPr="00CA56D7">
        <w:rPr>
          <w:rFonts w:ascii="Times New Roman" w:hAnsi="Times New Roman"/>
          <w:sz w:val="28"/>
          <w:szCs w:val="28"/>
          <w:lang w:val="pt-PT"/>
        </w:rPr>
        <w:tab/>
        <w:t xml:space="preserve">nu sunt soț, rudă sau afin până la gradul al treilea, inclusiv cu unul dintre </w:t>
      </w:r>
      <w:r w:rsidR="007E4B23" w:rsidRPr="00CA56D7">
        <w:rPr>
          <w:rFonts w:ascii="Times New Roman" w:hAnsi="Times New Roman"/>
          <w:sz w:val="28"/>
          <w:szCs w:val="28"/>
          <w:lang w:val="pt-PT"/>
        </w:rPr>
        <w:t xml:space="preserve">reprezentanții legali ai </w:t>
      </w:r>
      <w:r w:rsidR="00F2273A" w:rsidRPr="00CA56D7">
        <w:rPr>
          <w:rFonts w:ascii="Times New Roman" w:hAnsi="Times New Roman"/>
          <w:sz w:val="28"/>
          <w:szCs w:val="28"/>
          <w:lang w:val="pt-PT"/>
        </w:rPr>
        <w:t xml:space="preserve">aplicanților </w:t>
      </w:r>
      <w:r w:rsidRPr="00CA56D7">
        <w:rPr>
          <w:rFonts w:ascii="Times New Roman" w:hAnsi="Times New Roman"/>
          <w:sz w:val="28"/>
          <w:szCs w:val="28"/>
          <w:lang w:val="pt-PT"/>
        </w:rPr>
        <w:t xml:space="preserve">în cadrul Programului; </w:t>
      </w:r>
    </w:p>
    <w:p w14:paraId="140A92FE" w14:textId="014B2FFA" w:rsidR="00D57130" w:rsidRPr="00CA56D7" w:rsidRDefault="00D57130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>-</w:t>
      </w:r>
      <w:r w:rsidRPr="00CA56D7">
        <w:rPr>
          <w:rFonts w:ascii="Times New Roman" w:hAnsi="Times New Roman"/>
          <w:sz w:val="28"/>
          <w:szCs w:val="28"/>
          <w:lang w:val="pt-PT"/>
        </w:rPr>
        <w:tab/>
        <w:t xml:space="preserve">în ultimii trei ani, nu am avut relații de muncă sau de colaborare cu unul dintre </w:t>
      </w:r>
      <w:r w:rsidR="00F2273A" w:rsidRPr="00CA56D7">
        <w:rPr>
          <w:rFonts w:ascii="Times New Roman" w:hAnsi="Times New Roman"/>
          <w:sz w:val="28"/>
          <w:szCs w:val="28"/>
          <w:lang w:val="pt-PT"/>
        </w:rPr>
        <w:t>aplicanți</w:t>
      </w:r>
      <w:r w:rsidRPr="00CA56D7">
        <w:rPr>
          <w:rFonts w:ascii="Times New Roman" w:hAnsi="Times New Roman"/>
          <w:sz w:val="28"/>
          <w:szCs w:val="28"/>
          <w:lang w:val="pt-PT"/>
        </w:rPr>
        <w:t>, nu am făcut parte din consiliul de administrație sau din orice alt organ de conducere sau de administrație al partenerilor;</w:t>
      </w:r>
    </w:p>
    <w:p w14:paraId="74B5E101" w14:textId="77777777" w:rsidR="00D57130" w:rsidRPr="00CA56D7" w:rsidRDefault="00D57130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>-</w:t>
      </w:r>
      <w:r w:rsidRPr="00CA56D7">
        <w:rPr>
          <w:rFonts w:ascii="Times New Roman" w:hAnsi="Times New Roman"/>
          <w:sz w:val="28"/>
          <w:szCs w:val="28"/>
          <w:lang w:val="pt-PT"/>
        </w:rPr>
        <w:tab/>
        <w:t>nu am nici un interes patrimonial sau nepatrimonial care ar putea influenţa îndeplinirea cu obiectivitate a atribuţiilor ce îmi revin în calitate de membru;</w:t>
      </w:r>
    </w:p>
    <w:p w14:paraId="0085CF30" w14:textId="4C06BC57" w:rsidR="00D57130" w:rsidRPr="00CA56D7" w:rsidRDefault="00D57130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>-</w:t>
      </w:r>
      <w:r w:rsidRPr="00CA56D7">
        <w:rPr>
          <w:rFonts w:ascii="Times New Roman" w:hAnsi="Times New Roman"/>
          <w:sz w:val="28"/>
          <w:szCs w:val="28"/>
          <w:lang w:val="pt-PT"/>
        </w:rPr>
        <w:tab/>
        <w:t xml:space="preserve">nu am nici un interes financiar față de oricare dintre </w:t>
      </w:r>
      <w:r w:rsidR="00F2273A" w:rsidRPr="00CA56D7">
        <w:rPr>
          <w:rFonts w:ascii="Times New Roman" w:hAnsi="Times New Roman"/>
          <w:sz w:val="28"/>
          <w:szCs w:val="28"/>
          <w:lang w:val="pt-PT"/>
        </w:rPr>
        <w:t>aplicanți</w:t>
      </w:r>
      <w:r w:rsidRPr="00CA56D7">
        <w:rPr>
          <w:rFonts w:ascii="Times New Roman" w:hAnsi="Times New Roman"/>
          <w:sz w:val="28"/>
          <w:szCs w:val="28"/>
          <w:lang w:val="pt-PT"/>
        </w:rPr>
        <w:t>;</w:t>
      </w:r>
    </w:p>
    <w:p w14:paraId="286A269A" w14:textId="56A4195F" w:rsidR="00D57130" w:rsidRDefault="00D57130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>-</w:t>
      </w:r>
      <w:r w:rsidRPr="00CA56D7">
        <w:rPr>
          <w:rFonts w:ascii="Times New Roman" w:hAnsi="Times New Roman"/>
          <w:sz w:val="28"/>
          <w:szCs w:val="28"/>
          <w:lang w:val="pt-PT"/>
        </w:rPr>
        <w:tab/>
        <w:t>nu am nici o obliga</w:t>
      </w:r>
      <w:r w:rsidR="007E4B23" w:rsidRPr="00CA56D7">
        <w:rPr>
          <w:rFonts w:ascii="Times New Roman" w:hAnsi="Times New Roman"/>
          <w:sz w:val="28"/>
          <w:szCs w:val="28"/>
          <w:lang w:val="pt-PT"/>
        </w:rPr>
        <w:t>ț</w:t>
      </w:r>
      <w:r w:rsidRPr="00CA56D7">
        <w:rPr>
          <w:rFonts w:ascii="Times New Roman" w:hAnsi="Times New Roman"/>
          <w:sz w:val="28"/>
          <w:szCs w:val="28"/>
          <w:lang w:val="pt-PT"/>
        </w:rPr>
        <w:t xml:space="preserve">ie personală sau debite financiare ori de altă natură față de nici un </w:t>
      </w:r>
      <w:r w:rsidR="00F2273A" w:rsidRPr="00CA56D7">
        <w:rPr>
          <w:rFonts w:ascii="Times New Roman" w:hAnsi="Times New Roman"/>
          <w:sz w:val="28"/>
          <w:szCs w:val="28"/>
          <w:lang w:val="pt-PT"/>
        </w:rPr>
        <w:t>aplicant</w:t>
      </w:r>
      <w:r w:rsidRPr="00CA56D7">
        <w:rPr>
          <w:rFonts w:ascii="Times New Roman" w:hAnsi="Times New Roman"/>
          <w:sz w:val="28"/>
          <w:szCs w:val="28"/>
          <w:lang w:val="pt-PT"/>
        </w:rPr>
        <w:t>, care ar putea sa-mi afecteze deciziile în procesul de evaluare.</w:t>
      </w:r>
    </w:p>
    <w:p w14:paraId="706E3C22" w14:textId="5005D066" w:rsidR="00B47404" w:rsidRDefault="00B47404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</w:p>
    <w:p w14:paraId="0A18B033" w14:textId="77777777" w:rsidR="00B47404" w:rsidRPr="00CA56D7" w:rsidRDefault="00B47404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</w:p>
    <w:p w14:paraId="632E5D3D" w14:textId="77777777" w:rsidR="00D57130" w:rsidRPr="00CA56D7" w:rsidRDefault="00D57130" w:rsidP="00B47404">
      <w:pPr>
        <w:ind w:firstLine="720"/>
        <w:jc w:val="both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 xml:space="preserve"> </w:t>
      </w:r>
    </w:p>
    <w:p w14:paraId="020816C0" w14:textId="46E6912D" w:rsidR="00D57130" w:rsidRPr="00CA56D7" w:rsidRDefault="00D57130" w:rsidP="00B47404">
      <w:pPr>
        <w:jc w:val="center"/>
        <w:rPr>
          <w:rFonts w:ascii="Times New Roman" w:hAnsi="Times New Roman"/>
          <w:sz w:val="28"/>
          <w:szCs w:val="28"/>
          <w:lang w:val="pt-PT"/>
        </w:rPr>
      </w:pPr>
      <w:r w:rsidRPr="00CA56D7">
        <w:rPr>
          <w:rFonts w:ascii="Times New Roman" w:hAnsi="Times New Roman"/>
          <w:sz w:val="28"/>
          <w:szCs w:val="28"/>
          <w:lang w:val="pt-PT"/>
        </w:rPr>
        <w:t xml:space="preserve">______________________                               </w:t>
      </w:r>
      <w:r w:rsidR="005C0EF3" w:rsidRPr="00CA56D7">
        <w:rPr>
          <w:rFonts w:ascii="Times New Roman" w:hAnsi="Times New Roman"/>
          <w:sz w:val="28"/>
          <w:szCs w:val="28"/>
          <w:lang w:val="pt-PT"/>
        </w:rPr>
        <w:t xml:space="preserve">                                     </w:t>
      </w:r>
      <w:r w:rsidRPr="00CA56D7">
        <w:rPr>
          <w:rFonts w:ascii="Times New Roman" w:hAnsi="Times New Roman"/>
          <w:sz w:val="28"/>
          <w:szCs w:val="28"/>
          <w:lang w:val="pt-PT"/>
        </w:rPr>
        <w:t xml:space="preserve">__________________ Data                                             </w:t>
      </w:r>
      <w:r w:rsidR="003172F7" w:rsidRPr="00CA56D7">
        <w:rPr>
          <w:rFonts w:ascii="Times New Roman" w:hAnsi="Times New Roman"/>
          <w:sz w:val="28"/>
          <w:szCs w:val="28"/>
          <w:lang w:val="pt-PT"/>
        </w:rPr>
        <w:t xml:space="preserve">                     </w:t>
      </w:r>
      <w:r w:rsidR="005C0EF3" w:rsidRPr="00CA56D7">
        <w:rPr>
          <w:rFonts w:ascii="Times New Roman" w:hAnsi="Times New Roman"/>
          <w:sz w:val="28"/>
          <w:szCs w:val="28"/>
          <w:lang w:val="pt-PT"/>
        </w:rPr>
        <w:t xml:space="preserve">                                       </w:t>
      </w:r>
      <w:r w:rsidRPr="00CA56D7">
        <w:rPr>
          <w:rFonts w:ascii="Times New Roman" w:hAnsi="Times New Roman"/>
          <w:sz w:val="28"/>
          <w:szCs w:val="28"/>
          <w:lang w:val="pt-PT"/>
        </w:rPr>
        <w:t>Semnătura</w:t>
      </w:r>
    </w:p>
    <w:p w14:paraId="703FCEF2" w14:textId="0DF316C9" w:rsidR="00773AB6" w:rsidRPr="00CA56D7" w:rsidRDefault="00773AB6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pt-PT"/>
        </w:rPr>
      </w:pPr>
    </w:p>
    <w:p w14:paraId="41BDCF26" w14:textId="2F4BF1D1" w:rsidR="001F4D5B" w:rsidRPr="00CA56D7" w:rsidRDefault="001F4D5B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pt-PT"/>
        </w:rPr>
      </w:pPr>
    </w:p>
    <w:p w14:paraId="0F889A0C" w14:textId="6010DF03" w:rsidR="001F4D5B" w:rsidRPr="00CA56D7" w:rsidRDefault="001F4D5B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pt-PT"/>
        </w:rPr>
      </w:pPr>
    </w:p>
    <w:p w14:paraId="02484E96" w14:textId="18D3ACC4" w:rsidR="001F4D5B" w:rsidRPr="00CA56D7" w:rsidRDefault="001F4D5B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pt-PT"/>
        </w:rPr>
      </w:pPr>
    </w:p>
    <w:p w14:paraId="0B978E88" w14:textId="32BAD3BD" w:rsidR="001F4D5B" w:rsidRPr="00CA56D7" w:rsidRDefault="001F4D5B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pt-PT"/>
        </w:rPr>
      </w:pPr>
    </w:p>
    <w:p w14:paraId="4459D79F" w14:textId="77777777" w:rsidR="001F4D5B" w:rsidRPr="00CA56D7" w:rsidRDefault="001F4D5B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pt-PT"/>
        </w:rPr>
      </w:pPr>
    </w:p>
    <w:p w14:paraId="10E9C216" w14:textId="77777777" w:rsidR="00721090" w:rsidRDefault="00721090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</w:pPr>
    </w:p>
    <w:p w14:paraId="6AED525B" w14:textId="77777777" w:rsidR="00721090" w:rsidRDefault="00721090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</w:pPr>
    </w:p>
    <w:p w14:paraId="3E8DC3D5" w14:textId="77777777" w:rsidR="00721090" w:rsidRDefault="00721090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</w:pPr>
    </w:p>
    <w:p w14:paraId="5F8068AF" w14:textId="77777777" w:rsidR="00721090" w:rsidRDefault="00721090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</w:pPr>
    </w:p>
    <w:p w14:paraId="26585C12" w14:textId="77777777" w:rsidR="00721090" w:rsidRDefault="00721090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</w:pPr>
    </w:p>
    <w:p w14:paraId="348B8FD3" w14:textId="77777777" w:rsidR="00721090" w:rsidRDefault="00721090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</w:pPr>
    </w:p>
    <w:p w14:paraId="65EC3500" w14:textId="26D0D517" w:rsidR="005C0EF3" w:rsidRPr="00203596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iCs/>
          <w:sz w:val="24"/>
          <w:szCs w:val="24"/>
          <w:lang w:val="ro-RO"/>
        </w:rPr>
      </w:pPr>
      <w:r w:rsidRPr="00203596"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  <w:t xml:space="preserve">Anexa: </w:t>
      </w:r>
      <w:proofErr w:type="spellStart"/>
      <w:r w:rsidRPr="00203596"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  <w:t>Declaraţia</w:t>
      </w:r>
      <w:proofErr w:type="spellEnd"/>
      <w:r w:rsidRPr="00203596">
        <w:rPr>
          <w:rFonts w:ascii="Times New Roman" w:hAnsi="Times New Roman"/>
          <w:b/>
          <w:bCs/>
          <w:i/>
          <w:iCs/>
          <w:color w:val="000000"/>
          <w:sz w:val="24"/>
          <w:szCs w:val="24"/>
          <w:lang w:val="ro-RO"/>
        </w:rPr>
        <w:t xml:space="preserve"> pe propria răspundere privind întrunirea condițiilor de eligibilitate</w:t>
      </w:r>
    </w:p>
    <w:p w14:paraId="5AA53373" w14:textId="77777777" w:rsidR="00E943E9" w:rsidRPr="00203596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ro-RO"/>
        </w:rPr>
      </w:pPr>
    </w:p>
    <w:p w14:paraId="1E076E7E" w14:textId="6AA1190D" w:rsidR="00E943E9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ro-RO"/>
        </w:rPr>
      </w:pPr>
    </w:p>
    <w:p w14:paraId="414B00E2" w14:textId="77777777" w:rsidR="004C173E" w:rsidRPr="00203596" w:rsidRDefault="004C173E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ro-RO"/>
        </w:rPr>
      </w:pPr>
    </w:p>
    <w:p w14:paraId="6F402F9C" w14:textId="77777777" w:rsidR="00B47404" w:rsidRDefault="00A8252E" w:rsidP="00A8252E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sz w:val="26"/>
          <w:szCs w:val="26"/>
          <w:lang w:val="ro-RO"/>
        </w:rPr>
        <w:t xml:space="preserve">Subsemnatul/a..........................................................................................................., IDNP......................................., Buletin de identitate............................................., </w:t>
      </w:r>
    </w:p>
    <w:p w14:paraId="26FD1552" w14:textId="77777777" w:rsidR="00B47404" w:rsidRDefault="00A8252E" w:rsidP="00A8252E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sz w:val="26"/>
          <w:szCs w:val="26"/>
          <w:lang w:val="ro-RO"/>
        </w:rPr>
        <w:t xml:space="preserve">Data eliberării..................................................Oficiul............................................., </w:t>
      </w:r>
    </w:p>
    <w:p w14:paraId="49374524" w14:textId="77777777" w:rsidR="00B47404" w:rsidRDefault="00A8252E" w:rsidP="00A8252E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sz w:val="26"/>
          <w:szCs w:val="26"/>
          <w:lang w:val="ro-RO"/>
        </w:rPr>
        <w:t xml:space="preserve">Adresa domiciliului/reședinței....................................................................................................., </w:t>
      </w:r>
    </w:p>
    <w:p w14:paraId="6D1847FF" w14:textId="77777777" w:rsidR="00B47404" w:rsidRDefault="00A8252E" w:rsidP="00A8252E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sz w:val="26"/>
          <w:szCs w:val="26"/>
          <w:lang w:val="ro-RO"/>
        </w:rPr>
        <w:t xml:space="preserve">în calitate de reprezentant legal al ……………………… (denumirea </w:t>
      </w:r>
      <w:proofErr w:type="spellStart"/>
      <w:r w:rsidRPr="00203596">
        <w:rPr>
          <w:rFonts w:ascii="Times New Roman" w:hAnsi="Times New Roman"/>
          <w:sz w:val="26"/>
          <w:szCs w:val="26"/>
          <w:lang w:val="ro-RO"/>
        </w:rPr>
        <w:t>aplicantului</w:t>
      </w:r>
      <w:proofErr w:type="spellEnd"/>
      <w:r w:rsidRPr="00203596">
        <w:rPr>
          <w:rFonts w:ascii="Times New Roman" w:hAnsi="Times New Roman"/>
          <w:sz w:val="26"/>
          <w:szCs w:val="26"/>
          <w:lang w:val="ro-RO"/>
        </w:rPr>
        <w:t>)………………..</w:t>
      </w:r>
    </w:p>
    <w:p w14:paraId="491773BF" w14:textId="68645B87" w:rsidR="00A8252E" w:rsidRPr="00203596" w:rsidRDefault="00A8252E" w:rsidP="00A8252E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sz w:val="26"/>
          <w:szCs w:val="26"/>
          <w:lang w:val="ro-RO"/>
        </w:rPr>
        <w:t>(nr. de înregistrare)</w:t>
      </w:r>
    </w:p>
    <w:p w14:paraId="614FD7E6" w14:textId="77777777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462D0B4D" w14:textId="77777777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275791EC" w14:textId="4F1A7CA8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 xml:space="preserve">Declar pe propria răspundere că persoana juridică pe care o reprezint nu se află în nici una dintre următoarele </w:t>
      </w:r>
      <w:proofErr w:type="spellStart"/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>situaţii</w:t>
      </w:r>
      <w:proofErr w:type="spellEnd"/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>:</w:t>
      </w:r>
    </w:p>
    <w:p w14:paraId="6585E41F" w14:textId="77777777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a)</w:t>
      </w:r>
      <w:r w:rsidRPr="00203596">
        <w:rPr>
          <w:rFonts w:ascii="Times New Roman" w:hAnsi="Times New Roman"/>
          <w:sz w:val="26"/>
          <w:szCs w:val="26"/>
          <w:lang w:val="ro-RO"/>
        </w:rPr>
        <w:t> în incapacitate de plată;</w:t>
      </w:r>
    </w:p>
    <w:p w14:paraId="5C8D6DD9" w14:textId="732590E2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b)</w:t>
      </w:r>
      <w:r w:rsidRPr="00203596">
        <w:rPr>
          <w:rFonts w:ascii="Times New Roman" w:hAnsi="Times New Roman"/>
          <w:sz w:val="26"/>
          <w:szCs w:val="26"/>
          <w:lang w:val="ro-RO"/>
        </w:rPr>
        <w:t> conturile blocate conform unei hotărâri judecătore</w:t>
      </w:r>
      <w:r w:rsidR="00203596">
        <w:rPr>
          <w:rFonts w:ascii="Times New Roman" w:hAnsi="Times New Roman"/>
          <w:sz w:val="26"/>
          <w:szCs w:val="26"/>
          <w:lang w:val="ro-RO"/>
        </w:rPr>
        <w:t>ș</w:t>
      </w:r>
      <w:r w:rsidRPr="00203596">
        <w:rPr>
          <w:rFonts w:ascii="Times New Roman" w:hAnsi="Times New Roman"/>
          <w:sz w:val="26"/>
          <w:szCs w:val="26"/>
          <w:lang w:val="ro-RO"/>
        </w:rPr>
        <w:t>ti definitive sau unui alt titlu executoriu;</w:t>
      </w:r>
    </w:p>
    <w:p w14:paraId="38BC0FF3" w14:textId="030F619A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c)</w:t>
      </w:r>
      <w:r w:rsidRPr="00203596">
        <w:rPr>
          <w:rFonts w:ascii="Times New Roman" w:hAnsi="Times New Roman"/>
          <w:sz w:val="26"/>
          <w:szCs w:val="26"/>
          <w:lang w:val="ro-RO"/>
        </w:rPr>
        <w:t xml:space="preserve"> nu a încălcat cu bună </w:t>
      </w:r>
      <w:r w:rsidR="00203596">
        <w:rPr>
          <w:rFonts w:ascii="Times New Roman" w:hAnsi="Times New Roman"/>
          <w:sz w:val="26"/>
          <w:szCs w:val="26"/>
          <w:lang w:val="ro-RO"/>
        </w:rPr>
        <w:t>ș</w:t>
      </w:r>
      <w:r w:rsidRPr="00203596">
        <w:rPr>
          <w:rFonts w:ascii="Times New Roman" w:hAnsi="Times New Roman"/>
          <w:sz w:val="26"/>
          <w:szCs w:val="26"/>
          <w:lang w:val="ro-RO"/>
        </w:rPr>
        <w:t>tiin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>ă prevederile unui alt contract finan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>at din fonduri publice;</w:t>
      </w:r>
    </w:p>
    <w:p w14:paraId="21BCA942" w14:textId="5EEA09AF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d)</w:t>
      </w:r>
      <w:r w:rsidRPr="00203596">
        <w:rPr>
          <w:rFonts w:ascii="Times New Roman" w:hAnsi="Times New Roman"/>
          <w:sz w:val="26"/>
          <w:szCs w:val="26"/>
          <w:lang w:val="ro-RO"/>
        </w:rPr>
        <w:t> nu este vinovat/ă de declara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>ii false cu privire la situ</w:t>
      </w:r>
      <w:r w:rsidR="00203596">
        <w:rPr>
          <w:rFonts w:ascii="Times New Roman" w:hAnsi="Times New Roman"/>
          <w:sz w:val="26"/>
          <w:szCs w:val="26"/>
          <w:lang w:val="ro-RO"/>
        </w:rPr>
        <w:t>aț</w:t>
      </w:r>
      <w:r w:rsidRPr="00203596">
        <w:rPr>
          <w:rFonts w:ascii="Times New Roman" w:hAnsi="Times New Roman"/>
          <w:sz w:val="26"/>
          <w:szCs w:val="26"/>
          <w:lang w:val="ro-RO"/>
        </w:rPr>
        <w:t>ia economică;</w:t>
      </w:r>
    </w:p>
    <w:p w14:paraId="5DB6037E" w14:textId="3316CA5A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e)</w:t>
      </w:r>
      <w:r w:rsidRPr="00203596">
        <w:rPr>
          <w:rFonts w:ascii="Times New Roman" w:hAnsi="Times New Roman"/>
          <w:sz w:val="26"/>
          <w:szCs w:val="26"/>
          <w:lang w:val="ro-RO"/>
        </w:rPr>
        <w:t> nu are restan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 xml:space="preserve">e către bugetul de stat, bugetul asigurărilor sociale de stat, bugetul asigurărilor sociale de sănătate, bugetele locale sau fondurile speciale, în conformitate cu prevederile legale ale 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 xml:space="preserve">ării unde sunt stabilit, sau, după caz, ale 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>ării autorită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>ii contractante;</w:t>
      </w:r>
    </w:p>
    <w:p w14:paraId="2AB0F3A8" w14:textId="77777777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f)</w:t>
      </w:r>
      <w:r w:rsidRPr="00203596">
        <w:rPr>
          <w:rFonts w:ascii="Times New Roman" w:hAnsi="Times New Roman"/>
          <w:sz w:val="26"/>
          <w:szCs w:val="26"/>
          <w:lang w:val="ro-RO"/>
        </w:rPr>
        <w:t> nu face obiectul unei proceduri de dizolvare sau de lichidare în conformitate cu prevederile legale în vigoare;</w:t>
      </w:r>
    </w:p>
    <w:p w14:paraId="618049AC" w14:textId="1026F9D9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color w:val="E36C0A" w:themeColor="accent6" w:themeShade="BF"/>
          <w:sz w:val="26"/>
          <w:szCs w:val="26"/>
          <w:lang w:val="ro-RO"/>
        </w:rPr>
      </w:pPr>
      <w:r w:rsidRPr="00203596">
        <w:rPr>
          <w:rFonts w:ascii="Times New Roman" w:hAnsi="Times New Roman"/>
          <w:bCs/>
          <w:sz w:val="26"/>
          <w:szCs w:val="26"/>
          <w:lang w:val="ro-RO"/>
        </w:rPr>
        <w:t>g)</w:t>
      </w:r>
      <w:r w:rsidRPr="00203596">
        <w:rPr>
          <w:rFonts w:ascii="Times New Roman" w:hAnsi="Times New Roman"/>
          <w:color w:val="E36C0A" w:themeColor="accent6" w:themeShade="BF"/>
          <w:sz w:val="26"/>
          <w:szCs w:val="26"/>
          <w:lang w:val="ro-RO"/>
        </w:rPr>
        <w:t xml:space="preserve">  </w:t>
      </w:r>
      <w:r w:rsidRPr="00203596">
        <w:rPr>
          <w:rFonts w:ascii="Times New Roman" w:hAnsi="Times New Roman"/>
          <w:sz w:val="26"/>
          <w:szCs w:val="26"/>
          <w:lang w:val="ro-RO"/>
        </w:rPr>
        <w:t>nu beneficiază de finan</w:t>
      </w:r>
      <w:r w:rsidR="00203596">
        <w:rPr>
          <w:rFonts w:ascii="Times New Roman" w:hAnsi="Times New Roman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sz w:val="26"/>
          <w:szCs w:val="26"/>
          <w:lang w:val="ro-RO"/>
        </w:rPr>
        <w:t>are publică nerambursabilă din partea altor entități/autorități din Republica Moldova, pentru activitățile propuse;</w:t>
      </w:r>
    </w:p>
    <w:p w14:paraId="11973CEE" w14:textId="3DB8C541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sz w:val="26"/>
          <w:szCs w:val="26"/>
          <w:lang w:val="ro-RO"/>
        </w:rPr>
      </w:pPr>
      <w:bookmarkStart w:id="10" w:name="_Hlk536533458"/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 xml:space="preserve">h) nu </w:t>
      </w:r>
      <w:r w:rsidRPr="00203596">
        <w:rPr>
          <w:rFonts w:ascii="Times New Roman" w:hAnsi="Times New Roman"/>
          <w:sz w:val="26"/>
          <w:szCs w:val="26"/>
          <w:lang w:val="ro-RO"/>
        </w:rPr>
        <w:t xml:space="preserve">încalcă nici una din obligațiile referitoare la eligibilitatea </w:t>
      </w:r>
      <w:proofErr w:type="spellStart"/>
      <w:r w:rsidRPr="00203596">
        <w:rPr>
          <w:rFonts w:ascii="Times New Roman" w:hAnsi="Times New Roman"/>
          <w:sz w:val="26"/>
          <w:szCs w:val="26"/>
          <w:lang w:val="ro-RO"/>
        </w:rPr>
        <w:t>aplicantului</w:t>
      </w:r>
      <w:proofErr w:type="spellEnd"/>
      <w:r w:rsidRPr="00203596">
        <w:rPr>
          <w:rFonts w:ascii="Times New Roman" w:hAnsi="Times New Roman"/>
          <w:sz w:val="26"/>
          <w:szCs w:val="26"/>
          <w:lang w:val="ro-RO"/>
        </w:rPr>
        <w:t xml:space="preserve">, prevăzute în </w:t>
      </w:r>
      <w:bookmarkEnd w:id="10"/>
      <w:r w:rsidRPr="00203596">
        <w:rPr>
          <w:rFonts w:ascii="Times New Roman" w:hAnsi="Times New Roman"/>
          <w:sz w:val="26"/>
          <w:szCs w:val="26"/>
          <w:lang w:val="ro-RO"/>
        </w:rPr>
        <w:t>Regulamentul de aplicare la Program.</w:t>
      </w:r>
    </w:p>
    <w:p w14:paraId="5A873EA7" w14:textId="77777777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72092A15" w14:textId="578EE870" w:rsidR="00A8252E" w:rsidRDefault="00A8252E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>Totodată, mă oblig să nu folosesc sau să prezint documente sau date false, inexacte sau incomplete, pentru primirea aprobărilor necesare acordării finan</w:t>
      </w:r>
      <w:r w:rsidR="0020359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>ării din fonduri publice, având ca rezultat ob</w:t>
      </w:r>
      <w:r w:rsidR="0020359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>inerea pe nedrept a acestor fonduri. Am verificat datele din prezenta declara</w:t>
      </w:r>
      <w:r w:rsidR="00203596">
        <w:rPr>
          <w:rFonts w:ascii="Times New Roman" w:hAnsi="Times New Roman"/>
          <w:color w:val="000000"/>
          <w:sz w:val="26"/>
          <w:szCs w:val="26"/>
          <w:lang w:val="ro-RO"/>
        </w:rPr>
        <w:t>ț</w:t>
      </w:r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 xml:space="preserve">ie, care este corectă </w:t>
      </w:r>
      <w:r w:rsidR="00203596">
        <w:rPr>
          <w:rFonts w:ascii="Times New Roman" w:hAnsi="Times New Roman"/>
          <w:color w:val="000000"/>
          <w:sz w:val="26"/>
          <w:szCs w:val="26"/>
          <w:lang w:val="ro-RO"/>
        </w:rPr>
        <w:t>ș</w:t>
      </w:r>
      <w:r w:rsidRPr="00203596">
        <w:rPr>
          <w:rFonts w:ascii="Times New Roman" w:hAnsi="Times New Roman"/>
          <w:color w:val="000000"/>
          <w:sz w:val="26"/>
          <w:szCs w:val="26"/>
          <w:lang w:val="ro-RO"/>
        </w:rPr>
        <w:t>i completă.</w:t>
      </w:r>
    </w:p>
    <w:p w14:paraId="2077F29F" w14:textId="34A380C0" w:rsidR="00B47404" w:rsidRDefault="00B47404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7F8F080F" w14:textId="2D351E23" w:rsidR="00B47404" w:rsidRDefault="00B47404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69D1F3C3" w14:textId="77777777" w:rsidR="00B47404" w:rsidRPr="00203596" w:rsidRDefault="00B47404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p w14:paraId="64A06D99" w14:textId="77777777" w:rsidR="00A8252E" w:rsidRPr="00203596" w:rsidRDefault="00A8252E" w:rsidP="00A8252E">
      <w:pPr>
        <w:spacing w:after="0" w:line="240" w:lineRule="auto"/>
        <w:jc w:val="both"/>
        <w:rPr>
          <w:rFonts w:ascii="Times New Roman" w:hAnsi="Times New Roman"/>
          <w:color w:val="000000"/>
          <w:sz w:val="26"/>
          <w:szCs w:val="26"/>
          <w:lang w:val="ro-RO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675"/>
        <w:gridCol w:w="4675"/>
      </w:tblGrid>
      <w:tr w:rsidR="00A8252E" w:rsidRPr="00A8252E" w14:paraId="03713201" w14:textId="77777777" w:rsidTr="006F6FC2">
        <w:trPr>
          <w:trHeight w:val="173"/>
        </w:trPr>
        <w:tc>
          <w:tcPr>
            <w:tcW w:w="4675" w:type="dxa"/>
            <w:vMerge w:val="restart"/>
          </w:tcPr>
          <w:p w14:paraId="61749D82" w14:textId="77777777" w:rsidR="00A8252E" w:rsidRPr="00A8252E" w:rsidRDefault="00A8252E" w:rsidP="006F6FC2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6"/>
                <w:szCs w:val="26"/>
              </w:rPr>
            </w:pPr>
            <w:r w:rsidRPr="00A8252E">
              <w:rPr>
                <w:rFonts w:ascii="Times New Roman" w:hAnsi="Times New Roman"/>
                <w:i/>
                <w:sz w:val="26"/>
                <w:szCs w:val="26"/>
              </w:rPr>
              <w:t>Nume, prenume (reprezentant legal)</w:t>
            </w:r>
          </w:p>
        </w:tc>
        <w:tc>
          <w:tcPr>
            <w:tcW w:w="4675" w:type="dxa"/>
          </w:tcPr>
          <w:p w14:paraId="51CB6868" w14:textId="77777777" w:rsidR="00A8252E" w:rsidRPr="00A8252E" w:rsidRDefault="00A8252E" w:rsidP="006F6FC2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6"/>
                <w:szCs w:val="26"/>
              </w:rPr>
            </w:pPr>
            <w:r w:rsidRPr="00A8252E">
              <w:rPr>
                <w:rFonts w:ascii="Times New Roman" w:hAnsi="Times New Roman"/>
                <w:i/>
                <w:sz w:val="26"/>
                <w:szCs w:val="26"/>
              </w:rPr>
              <w:t>Semnătura</w:t>
            </w:r>
          </w:p>
        </w:tc>
      </w:tr>
      <w:tr w:rsidR="00A8252E" w:rsidRPr="00A8252E" w14:paraId="2F890A80" w14:textId="77777777" w:rsidTr="006F6FC2">
        <w:trPr>
          <w:trHeight w:val="172"/>
        </w:trPr>
        <w:tc>
          <w:tcPr>
            <w:tcW w:w="4675" w:type="dxa"/>
            <w:vMerge/>
          </w:tcPr>
          <w:p w14:paraId="28980A22" w14:textId="77777777" w:rsidR="00A8252E" w:rsidRPr="00A8252E" w:rsidRDefault="00A8252E" w:rsidP="006F6FC2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6"/>
                <w:szCs w:val="26"/>
              </w:rPr>
            </w:pPr>
          </w:p>
        </w:tc>
        <w:tc>
          <w:tcPr>
            <w:tcW w:w="4675" w:type="dxa"/>
          </w:tcPr>
          <w:p w14:paraId="6BC995E9" w14:textId="77777777" w:rsidR="00A8252E" w:rsidRPr="00A8252E" w:rsidRDefault="00A8252E" w:rsidP="006F6FC2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6"/>
                <w:szCs w:val="26"/>
              </w:rPr>
            </w:pPr>
            <w:r w:rsidRPr="00A8252E">
              <w:rPr>
                <w:rFonts w:ascii="Times New Roman" w:hAnsi="Times New Roman"/>
                <w:i/>
                <w:sz w:val="26"/>
                <w:szCs w:val="26"/>
              </w:rPr>
              <w:t>Data</w:t>
            </w:r>
          </w:p>
        </w:tc>
      </w:tr>
    </w:tbl>
    <w:p w14:paraId="4925F77F" w14:textId="77777777" w:rsidR="00E943E9" w:rsidRPr="00A8252E" w:rsidRDefault="00E943E9" w:rsidP="00A8252E">
      <w:pPr>
        <w:tabs>
          <w:tab w:val="left" w:pos="270"/>
        </w:tabs>
        <w:spacing w:after="0" w:line="240" w:lineRule="auto"/>
        <w:rPr>
          <w:rFonts w:ascii="Times New Roman" w:hAnsi="Times New Roman"/>
          <w:b/>
          <w:bCs/>
          <w:i/>
          <w:sz w:val="24"/>
          <w:szCs w:val="24"/>
        </w:rPr>
      </w:pPr>
    </w:p>
    <w:p w14:paraId="7253BD99" w14:textId="77777777" w:rsidR="00E943E9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it-IT"/>
        </w:rPr>
      </w:pPr>
    </w:p>
    <w:p w14:paraId="65891085" w14:textId="2945A9C0" w:rsidR="00E943E9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it-IT"/>
        </w:rPr>
      </w:pPr>
    </w:p>
    <w:p w14:paraId="3165F6AC" w14:textId="77777777" w:rsidR="00E943E9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it-IT"/>
        </w:rPr>
      </w:pPr>
    </w:p>
    <w:p w14:paraId="4CAA720A" w14:textId="77777777" w:rsidR="00E943E9" w:rsidRDefault="00E943E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it-IT"/>
        </w:rPr>
      </w:pPr>
    </w:p>
    <w:p w14:paraId="07422570" w14:textId="69AC2AC7" w:rsidR="00E02669" w:rsidRPr="00CA56D7" w:rsidRDefault="00E02669" w:rsidP="00E02669">
      <w:pPr>
        <w:tabs>
          <w:tab w:val="left" w:pos="270"/>
        </w:tabs>
        <w:spacing w:after="0" w:line="240" w:lineRule="auto"/>
        <w:jc w:val="right"/>
        <w:rPr>
          <w:rFonts w:ascii="Times New Roman" w:hAnsi="Times New Roman"/>
          <w:b/>
          <w:bCs/>
          <w:i/>
          <w:sz w:val="24"/>
          <w:szCs w:val="24"/>
          <w:lang w:val="pt-PT"/>
        </w:rPr>
      </w:pPr>
      <w:r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t xml:space="preserve">Anexa: </w:t>
      </w:r>
      <w:r w:rsidR="009C32D7"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t>Acord</w:t>
      </w:r>
      <w:r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t xml:space="preserve"> privind prelucrarea datelor cu ca</w:t>
      </w:r>
      <w:r w:rsidR="00CF7B30" w:rsidRPr="00CA56D7">
        <w:rPr>
          <w:rFonts w:ascii="Times New Roman" w:hAnsi="Times New Roman"/>
          <w:b/>
          <w:bCs/>
          <w:i/>
          <w:sz w:val="24"/>
          <w:szCs w:val="24"/>
          <w:lang w:val="pt-PT"/>
        </w:rPr>
        <w:t>racter personal ale aplicantului</w:t>
      </w:r>
    </w:p>
    <w:p w14:paraId="4AFFEC86" w14:textId="77777777" w:rsidR="00E02669" w:rsidRPr="00CA56D7" w:rsidRDefault="00E02669" w:rsidP="00D57130">
      <w:pPr>
        <w:ind w:firstLine="720"/>
        <w:rPr>
          <w:rFonts w:ascii="Times New Roman" w:hAnsi="Times New Roman"/>
          <w:sz w:val="28"/>
          <w:szCs w:val="28"/>
          <w:lang w:val="pt-PT"/>
        </w:rPr>
      </w:pPr>
    </w:p>
    <w:p w14:paraId="1CA02A24" w14:textId="368171E2" w:rsidR="00E02669" w:rsidRDefault="00E02669" w:rsidP="00E02669">
      <w:pPr>
        <w:tabs>
          <w:tab w:val="left" w:pos="0"/>
        </w:tabs>
        <w:spacing w:after="0" w:line="252" w:lineRule="auto"/>
        <w:ind w:right="-115"/>
        <w:jc w:val="right"/>
        <w:rPr>
          <w:rFonts w:ascii="Times New Roman" w:hAnsi="Times New Roman"/>
          <w:i/>
          <w:lang w:val="pt-PT"/>
        </w:rPr>
      </w:pPr>
    </w:p>
    <w:p w14:paraId="1EFAB01D" w14:textId="77777777" w:rsidR="00B47404" w:rsidRPr="00CA56D7" w:rsidRDefault="00B47404" w:rsidP="00E02669">
      <w:pPr>
        <w:tabs>
          <w:tab w:val="left" w:pos="0"/>
        </w:tabs>
        <w:spacing w:after="0" w:line="252" w:lineRule="auto"/>
        <w:ind w:right="-115"/>
        <w:jc w:val="right"/>
        <w:rPr>
          <w:rFonts w:ascii="Times New Roman" w:hAnsi="Times New Roman"/>
          <w:i/>
          <w:lang w:val="pt-PT"/>
        </w:rPr>
      </w:pPr>
    </w:p>
    <w:p w14:paraId="314F5101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right"/>
        <w:rPr>
          <w:rFonts w:ascii="Times New Roman" w:hAnsi="Times New Roman"/>
          <w:i/>
          <w:sz w:val="28"/>
          <w:lang w:val="ro-RO"/>
        </w:rPr>
      </w:pPr>
    </w:p>
    <w:p w14:paraId="4AE3742C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center"/>
        <w:rPr>
          <w:rFonts w:ascii="Times New Roman" w:hAnsi="Times New Roman"/>
          <w:b/>
          <w:sz w:val="28"/>
          <w:lang w:val="ro-RO"/>
        </w:rPr>
      </w:pPr>
      <w:r w:rsidRPr="00203596">
        <w:rPr>
          <w:rFonts w:ascii="Times New Roman" w:hAnsi="Times New Roman"/>
          <w:b/>
          <w:sz w:val="28"/>
          <w:lang w:val="ro-RO"/>
        </w:rPr>
        <w:t>ACORD</w:t>
      </w:r>
    </w:p>
    <w:p w14:paraId="12EC898A" w14:textId="165C378D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center"/>
        <w:rPr>
          <w:rFonts w:ascii="Times New Roman" w:hAnsi="Times New Roman"/>
          <w:b/>
          <w:sz w:val="28"/>
          <w:szCs w:val="28"/>
          <w:lang w:val="ro-RO"/>
        </w:rPr>
      </w:pPr>
      <w:r w:rsidRPr="00203596">
        <w:rPr>
          <w:rFonts w:ascii="Times New Roman" w:hAnsi="Times New Roman"/>
          <w:b/>
          <w:sz w:val="28"/>
          <w:lang w:val="ro-RO"/>
        </w:rPr>
        <w:t xml:space="preserve">privind prelucrarea datelor cu caracter personal ale </w:t>
      </w:r>
      <w:r w:rsidR="004709C7">
        <w:rPr>
          <w:rFonts w:ascii="Times New Roman" w:hAnsi="Times New Roman"/>
          <w:b/>
          <w:sz w:val="28"/>
          <w:lang w:val="ro-RO"/>
        </w:rPr>
        <w:t xml:space="preserve">reprezentantului legal al </w:t>
      </w:r>
      <w:proofErr w:type="spellStart"/>
      <w:r w:rsidRPr="00203596">
        <w:rPr>
          <w:rFonts w:ascii="Times New Roman" w:hAnsi="Times New Roman"/>
          <w:b/>
          <w:sz w:val="28"/>
          <w:lang w:val="ro-RO"/>
        </w:rPr>
        <w:t>aplican</w:t>
      </w:r>
      <w:r w:rsidR="004709C7">
        <w:rPr>
          <w:rFonts w:ascii="Times New Roman" w:hAnsi="Times New Roman"/>
          <w:b/>
          <w:sz w:val="28"/>
          <w:lang w:val="ro-RO"/>
        </w:rPr>
        <w:t>tului</w:t>
      </w:r>
      <w:proofErr w:type="spellEnd"/>
      <w:r w:rsidRPr="00203596">
        <w:rPr>
          <w:rFonts w:ascii="Times New Roman" w:hAnsi="Times New Roman"/>
          <w:b/>
          <w:sz w:val="28"/>
          <w:lang w:val="ro-RO"/>
        </w:rPr>
        <w:t xml:space="preserve"> la apelul de proiecte </w:t>
      </w:r>
      <w:r w:rsidR="00356799" w:rsidRPr="00203596">
        <w:rPr>
          <w:rFonts w:ascii="Times New Roman" w:hAnsi="Times New Roman"/>
          <w:b/>
          <w:sz w:val="28"/>
          <w:lang w:val="ro-RO"/>
        </w:rPr>
        <w:t xml:space="preserve">în cadrul </w:t>
      </w:r>
      <w:r w:rsidR="00356799" w:rsidRPr="00203596">
        <w:rPr>
          <w:rFonts w:ascii="Times New Roman" w:hAnsi="Times New Roman"/>
          <w:b/>
          <w:sz w:val="28"/>
          <w:szCs w:val="28"/>
          <w:lang w:val="ro-RO"/>
        </w:rPr>
        <w:t>Programului de susținere a acțiunilor culturale și educaționale în diasporă</w:t>
      </w:r>
    </w:p>
    <w:p w14:paraId="17652689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center"/>
        <w:rPr>
          <w:rFonts w:ascii="Times New Roman" w:hAnsi="Times New Roman"/>
          <w:b/>
          <w:sz w:val="28"/>
          <w:lang w:val="ro-RO"/>
        </w:rPr>
      </w:pPr>
    </w:p>
    <w:p w14:paraId="30771D7E" w14:textId="77777777" w:rsidR="00B47404" w:rsidRDefault="00E02669" w:rsidP="005C0EF3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  <w:r w:rsidRPr="00203596">
        <w:rPr>
          <w:rFonts w:ascii="Times New Roman" w:hAnsi="Times New Roman"/>
          <w:sz w:val="28"/>
          <w:lang w:val="ro-RO"/>
        </w:rPr>
        <w:t>Subsemnatul/a...........................................................................................................</w:t>
      </w:r>
      <w:r w:rsidR="005C0EF3" w:rsidRPr="00203596">
        <w:rPr>
          <w:rFonts w:ascii="Times New Roman" w:hAnsi="Times New Roman"/>
          <w:sz w:val="28"/>
          <w:lang w:val="ro-RO"/>
        </w:rPr>
        <w:t xml:space="preserve">, </w:t>
      </w:r>
      <w:r w:rsidRPr="00203596">
        <w:rPr>
          <w:rFonts w:ascii="Times New Roman" w:hAnsi="Times New Roman"/>
          <w:sz w:val="28"/>
          <w:lang w:val="ro-RO"/>
        </w:rPr>
        <w:t>IDNP......................................., Buletin de identitate.............................................</w:t>
      </w:r>
      <w:r w:rsidR="005C0EF3" w:rsidRPr="00203596">
        <w:rPr>
          <w:rFonts w:ascii="Times New Roman" w:hAnsi="Times New Roman"/>
          <w:sz w:val="28"/>
          <w:lang w:val="ro-RO"/>
        </w:rPr>
        <w:t xml:space="preserve">, </w:t>
      </w:r>
    </w:p>
    <w:p w14:paraId="4C422DDF" w14:textId="77777777" w:rsidR="00B47404" w:rsidRDefault="00E02669" w:rsidP="005C0EF3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  <w:r w:rsidRPr="00203596">
        <w:rPr>
          <w:rFonts w:ascii="Times New Roman" w:hAnsi="Times New Roman"/>
          <w:sz w:val="28"/>
          <w:lang w:val="ro-RO"/>
        </w:rPr>
        <w:t>Data eliberării.........</w:t>
      </w:r>
      <w:r w:rsidR="00E13560" w:rsidRPr="00203596">
        <w:rPr>
          <w:rFonts w:ascii="Times New Roman" w:hAnsi="Times New Roman"/>
          <w:sz w:val="28"/>
          <w:lang w:val="ro-RO"/>
        </w:rPr>
        <w:t>.......</w:t>
      </w:r>
      <w:r w:rsidRPr="00203596">
        <w:rPr>
          <w:rFonts w:ascii="Times New Roman" w:hAnsi="Times New Roman"/>
          <w:sz w:val="28"/>
          <w:lang w:val="ro-RO"/>
        </w:rPr>
        <w:t>..................................Oficiul.........</w:t>
      </w:r>
      <w:r w:rsidR="00E13560" w:rsidRPr="00203596">
        <w:rPr>
          <w:rFonts w:ascii="Times New Roman" w:hAnsi="Times New Roman"/>
          <w:sz w:val="28"/>
          <w:lang w:val="ro-RO"/>
        </w:rPr>
        <w:t>.................................</w:t>
      </w:r>
      <w:r w:rsidRPr="00203596">
        <w:rPr>
          <w:rFonts w:ascii="Times New Roman" w:hAnsi="Times New Roman"/>
          <w:sz w:val="28"/>
          <w:lang w:val="ro-RO"/>
        </w:rPr>
        <w:t>...,</w:t>
      </w:r>
      <w:r w:rsidR="00E13560" w:rsidRPr="00203596">
        <w:rPr>
          <w:rFonts w:ascii="Times New Roman" w:hAnsi="Times New Roman"/>
          <w:sz w:val="28"/>
          <w:lang w:val="ro-RO"/>
        </w:rPr>
        <w:t xml:space="preserve"> </w:t>
      </w:r>
    </w:p>
    <w:p w14:paraId="270068D8" w14:textId="77777777" w:rsidR="00B47404" w:rsidRDefault="00E02669" w:rsidP="005C0EF3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  <w:r w:rsidRPr="00203596">
        <w:rPr>
          <w:rFonts w:ascii="Times New Roman" w:hAnsi="Times New Roman"/>
          <w:sz w:val="28"/>
          <w:lang w:val="ro-RO"/>
        </w:rPr>
        <w:t>Adresa</w:t>
      </w:r>
      <w:r w:rsidR="00142CBB" w:rsidRPr="00203596">
        <w:rPr>
          <w:rFonts w:ascii="Times New Roman" w:hAnsi="Times New Roman"/>
          <w:sz w:val="28"/>
          <w:lang w:val="ro-RO"/>
        </w:rPr>
        <w:t xml:space="preserve"> </w:t>
      </w:r>
      <w:r w:rsidRPr="00203596">
        <w:rPr>
          <w:rFonts w:ascii="Times New Roman" w:hAnsi="Times New Roman"/>
          <w:sz w:val="28"/>
          <w:lang w:val="ro-RO"/>
        </w:rPr>
        <w:t>domiciliului/reședinței.....................................</w:t>
      </w:r>
      <w:r w:rsidR="00142CBB" w:rsidRPr="00203596">
        <w:rPr>
          <w:rFonts w:ascii="Times New Roman" w:hAnsi="Times New Roman"/>
          <w:sz w:val="28"/>
          <w:lang w:val="ro-RO"/>
        </w:rPr>
        <w:t>.....................</w:t>
      </w:r>
      <w:r w:rsidRPr="00203596">
        <w:rPr>
          <w:rFonts w:ascii="Times New Roman" w:hAnsi="Times New Roman"/>
          <w:sz w:val="28"/>
          <w:lang w:val="ro-RO"/>
        </w:rPr>
        <w:t>...........................................</w:t>
      </w:r>
      <w:r w:rsidR="002835CA" w:rsidRPr="00203596">
        <w:rPr>
          <w:rFonts w:ascii="Times New Roman" w:hAnsi="Times New Roman"/>
          <w:sz w:val="28"/>
          <w:lang w:val="ro-RO"/>
        </w:rPr>
        <w:t>, în calitate de repre</w:t>
      </w:r>
      <w:r w:rsidR="00142CBB" w:rsidRPr="00203596">
        <w:rPr>
          <w:rFonts w:ascii="Times New Roman" w:hAnsi="Times New Roman"/>
          <w:sz w:val="28"/>
          <w:lang w:val="ro-RO"/>
        </w:rPr>
        <w:t>z</w:t>
      </w:r>
      <w:r w:rsidR="002835CA" w:rsidRPr="00203596">
        <w:rPr>
          <w:rFonts w:ascii="Times New Roman" w:hAnsi="Times New Roman"/>
          <w:sz w:val="28"/>
          <w:lang w:val="ro-RO"/>
        </w:rPr>
        <w:t xml:space="preserve">entant legal al ……………………… </w:t>
      </w:r>
    </w:p>
    <w:p w14:paraId="2750C0B1" w14:textId="21E69C21" w:rsidR="00E02669" w:rsidRPr="00203596" w:rsidRDefault="002835CA" w:rsidP="005C0EF3">
      <w:pPr>
        <w:tabs>
          <w:tab w:val="left" w:pos="0"/>
          <w:tab w:val="left" w:pos="705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  <w:r w:rsidRPr="00203596">
        <w:rPr>
          <w:rFonts w:ascii="Times New Roman" w:hAnsi="Times New Roman"/>
          <w:sz w:val="28"/>
          <w:lang w:val="ro-RO"/>
        </w:rPr>
        <w:t xml:space="preserve">(denumirea </w:t>
      </w:r>
      <w:proofErr w:type="spellStart"/>
      <w:r w:rsidRPr="00203596">
        <w:rPr>
          <w:rFonts w:ascii="Times New Roman" w:hAnsi="Times New Roman"/>
          <w:sz w:val="28"/>
          <w:lang w:val="ro-RO"/>
        </w:rPr>
        <w:t>aplicantului</w:t>
      </w:r>
      <w:proofErr w:type="spellEnd"/>
      <w:r w:rsidRPr="00203596">
        <w:rPr>
          <w:rFonts w:ascii="Times New Roman" w:hAnsi="Times New Roman"/>
          <w:sz w:val="28"/>
          <w:lang w:val="ro-RO"/>
        </w:rPr>
        <w:t>)………………..(nr. de înregistrare)</w:t>
      </w:r>
    </w:p>
    <w:p w14:paraId="5FFD00AB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080F8D12" w14:textId="55C2EB8D" w:rsidR="00E02669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  <w:r w:rsidRPr="00203596">
        <w:rPr>
          <w:rFonts w:ascii="Times New Roman" w:hAnsi="Times New Roman"/>
          <w:sz w:val="28"/>
          <w:lang w:val="ro-RO"/>
        </w:rPr>
        <w:t>prin acest acord îmi exprim în mod expres consimțământul la prelucrare de către Cancelari</w:t>
      </w:r>
      <w:r w:rsidR="005C0EF3" w:rsidRPr="00203596">
        <w:rPr>
          <w:rFonts w:ascii="Times New Roman" w:hAnsi="Times New Roman"/>
          <w:sz w:val="28"/>
          <w:lang w:val="ro-RO"/>
        </w:rPr>
        <w:t>a</w:t>
      </w:r>
      <w:r w:rsidRPr="00203596">
        <w:rPr>
          <w:rFonts w:ascii="Times New Roman" w:hAnsi="Times New Roman"/>
          <w:sz w:val="28"/>
          <w:lang w:val="ro-RO"/>
        </w:rPr>
        <w:t xml:space="preserve"> de Stat a datelor cu caracter personal, c</w:t>
      </w:r>
      <w:r w:rsidR="004709C7">
        <w:rPr>
          <w:rFonts w:ascii="Times New Roman" w:hAnsi="Times New Roman"/>
          <w:sz w:val="28"/>
          <w:lang w:val="ro-RO"/>
        </w:rPr>
        <w:t>â</w:t>
      </w:r>
      <w:r w:rsidRPr="00203596">
        <w:rPr>
          <w:rFonts w:ascii="Times New Roman" w:hAnsi="Times New Roman"/>
          <w:sz w:val="28"/>
          <w:lang w:val="ro-RO"/>
        </w:rPr>
        <w:t>t și a categoriilor speciale de date cu caracter</w:t>
      </w:r>
      <w:r w:rsidR="00551E8A" w:rsidRPr="00203596">
        <w:rPr>
          <w:rFonts w:ascii="Times New Roman" w:hAnsi="Times New Roman"/>
          <w:sz w:val="28"/>
          <w:lang w:val="ro-RO"/>
        </w:rPr>
        <w:t xml:space="preserve"> </w:t>
      </w:r>
      <w:r w:rsidRPr="00203596">
        <w:rPr>
          <w:rFonts w:ascii="Times New Roman" w:hAnsi="Times New Roman"/>
          <w:sz w:val="28"/>
          <w:lang w:val="ro-RO"/>
        </w:rPr>
        <w:t>personal,</w:t>
      </w:r>
      <w:r w:rsidR="00551E8A" w:rsidRPr="00203596">
        <w:rPr>
          <w:rFonts w:ascii="Times New Roman" w:hAnsi="Times New Roman"/>
          <w:sz w:val="28"/>
          <w:lang w:val="ro-RO"/>
        </w:rPr>
        <w:t xml:space="preserve"> </w:t>
      </w:r>
      <w:r w:rsidRPr="00203596">
        <w:rPr>
          <w:rFonts w:ascii="Times New Roman" w:hAnsi="Times New Roman"/>
          <w:sz w:val="28"/>
          <w:lang w:val="ro-RO"/>
        </w:rPr>
        <w:t>care s</w:t>
      </w:r>
      <w:r w:rsidR="00203596">
        <w:rPr>
          <w:rFonts w:ascii="Times New Roman" w:hAnsi="Times New Roman"/>
          <w:sz w:val="28"/>
          <w:lang w:val="ro-RO"/>
        </w:rPr>
        <w:t>â</w:t>
      </w:r>
      <w:r w:rsidRPr="00203596">
        <w:rPr>
          <w:rFonts w:ascii="Times New Roman" w:hAnsi="Times New Roman"/>
          <w:sz w:val="28"/>
          <w:lang w:val="ro-RO"/>
        </w:rPr>
        <w:t xml:space="preserve">nt oferite de către mine, în legătură cu depunerea </w:t>
      </w:r>
      <w:r w:rsidR="000241E8" w:rsidRPr="00203596">
        <w:rPr>
          <w:rFonts w:ascii="Times New Roman" w:hAnsi="Times New Roman"/>
          <w:sz w:val="28"/>
          <w:lang w:val="ro-RO"/>
        </w:rPr>
        <w:t>aplicației de proiect</w:t>
      </w:r>
      <w:r w:rsidRPr="00203596">
        <w:rPr>
          <w:rFonts w:ascii="Times New Roman" w:hAnsi="Times New Roman"/>
          <w:sz w:val="28"/>
          <w:lang w:val="ro-RO"/>
        </w:rPr>
        <w:t>.</w:t>
      </w:r>
    </w:p>
    <w:p w14:paraId="31D36C32" w14:textId="16EA8A31" w:rsidR="00B47404" w:rsidRDefault="00B47404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3EC42CFA" w14:textId="06FE4EFC" w:rsidR="00B47404" w:rsidRDefault="00B47404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6528DD0E" w14:textId="6BB5552C" w:rsidR="00B47404" w:rsidRDefault="00B47404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26917930" w14:textId="35E2F82F" w:rsidR="00B47404" w:rsidRDefault="00B47404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2A8DE847" w14:textId="77777777" w:rsidR="00B47404" w:rsidRPr="00203596" w:rsidRDefault="00B47404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57A3A30F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675"/>
        <w:gridCol w:w="4675"/>
      </w:tblGrid>
      <w:tr w:rsidR="00E02669" w:rsidRPr="00203596" w14:paraId="52FF61A0" w14:textId="77777777" w:rsidTr="00BF55A4">
        <w:trPr>
          <w:trHeight w:val="173"/>
        </w:trPr>
        <w:tc>
          <w:tcPr>
            <w:tcW w:w="4675" w:type="dxa"/>
            <w:vMerge w:val="restart"/>
          </w:tcPr>
          <w:p w14:paraId="3BB36724" w14:textId="4FB58DA6" w:rsidR="00E02669" w:rsidRPr="00203596" w:rsidRDefault="00E02669" w:rsidP="00BF55A4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8"/>
              </w:rPr>
            </w:pPr>
            <w:r w:rsidRPr="00203596">
              <w:rPr>
                <w:rFonts w:ascii="Times New Roman" w:hAnsi="Times New Roman"/>
                <w:i/>
                <w:sz w:val="28"/>
              </w:rPr>
              <w:t>Nume, prenume</w:t>
            </w:r>
            <w:r w:rsidR="00A8252E" w:rsidRPr="00203596">
              <w:rPr>
                <w:rFonts w:ascii="Times New Roman" w:hAnsi="Times New Roman"/>
                <w:i/>
                <w:sz w:val="28"/>
              </w:rPr>
              <w:t xml:space="preserve"> (reprezentant legal)</w:t>
            </w:r>
          </w:p>
        </w:tc>
        <w:tc>
          <w:tcPr>
            <w:tcW w:w="4675" w:type="dxa"/>
          </w:tcPr>
          <w:p w14:paraId="6C88B11C" w14:textId="5E5788C1" w:rsidR="00E02669" w:rsidRPr="00203596" w:rsidRDefault="00E02669" w:rsidP="00BF55A4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8"/>
              </w:rPr>
            </w:pPr>
            <w:r w:rsidRPr="00203596">
              <w:rPr>
                <w:rFonts w:ascii="Times New Roman" w:hAnsi="Times New Roman"/>
                <w:i/>
                <w:sz w:val="28"/>
              </w:rPr>
              <w:t>Semnătura</w:t>
            </w:r>
          </w:p>
        </w:tc>
      </w:tr>
      <w:tr w:rsidR="00E02669" w:rsidRPr="00203596" w14:paraId="4C022BC2" w14:textId="77777777" w:rsidTr="00BF55A4">
        <w:trPr>
          <w:trHeight w:val="172"/>
        </w:trPr>
        <w:tc>
          <w:tcPr>
            <w:tcW w:w="4675" w:type="dxa"/>
            <w:vMerge/>
          </w:tcPr>
          <w:p w14:paraId="2A512B0A" w14:textId="77777777" w:rsidR="00E02669" w:rsidRPr="00203596" w:rsidRDefault="00E02669" w:rsidP="00BF55A4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8"/>
              </w:rPr>
            </w:pPr>
          </w:p>
        </w:tc>
        <w:tc>
          <w:tcPr>
            <w:tcW w:w="4675" w:type="dxa"/>
          </w:tcPr>
          <w:p w14:paraId="06ECF867" w14:textId="77777777" w:rsidR="00E02669" w:rsidRPr="00203596" w:rsidRDefault="00E02669" w:rsidP="00BF55A4">
            <w:pPr>
              <w:tabs>
                <w:tab w:val="left" w:pos="0"/>
              </w:tabs>
              <w:spacing w:line="252" w:lineRule="auto"/>
              <w:ind w:right="-115"/>
              <w:jc w:val="both"/>
              <w:rPr>
                <w:rFonts w:ascii="Times New Roman" w:hAnsi="Times New Roman"/>
                <w:i/>
                <w:sz w:val="28"/>
              </w:rPr>
            </w:pPr>
            <w:r w:rsidRPr="00203596">
              <w:rPr>
                <w:rFonts w:ascii="Times New Roman" w:hAnsi="Times New Roman"/>
                <w:i/>
                <w:sz w:val="28"/>
              </w:rPr>
              <w:t>Data</w:t>
            </w:r>
          </w:p>
        </w:tc>
      </w:tr>
    </w:tbl>
    <w:p w14:paraId="0A558EFE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1872B349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0354B677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6934D09B" w14:textId="77777777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sz w:val="28"/>
          <w:lang w:val="ro-RO"/>
        </w:rPr>
      </w:pPr>
    </w:p>
    <w:p w14:paraId="2A33B1A3" w14:textId="6F609248" w:rsidR="00E02669" w:rsidRPr="00203596" w:rsidRDefault="00E02669" w:rsidP="00E02669">
      <w:pPr>
        <w:tabs>
          <w:tab w:val="left" w:pos="0"/>
        </w:tabs>
        <w:spacing w:after="0" w:line="252" w:lineRule="auto"/>
        <w:ind w:right="-115"/>
        <w:jc w:val="both"/>
        <w:rPr>
          <w:rFonts w:ascii="Times New Roman" w:hAnsi="Times New Roman"/>
          <w:i/>
          <w:sz w:val="20"/>
          <w:szCs w:val="20"/>
          <w:lang w:val="ro-RO"/>
        </w:rPr>
      </w:pPr>
      <w:r w:rsidRPr="00203596">
        <w:rPr>
          <w:rFonts w:ascii="Times New Roman" w:hAnsi="Times New Roman"/>
          <w:i/>
          <w:lang w:val="ro-RO"/>
        </w:rPr>
        <w:t>Aten</w:t>
      </w:r>
      <w:r w:rsidR="00203596">
        <w:rPr>
          <w:rFonts w:ascii="Times New Roman" w:hAnsi="Times New Roman"/>
          <w:i/>
          <w:lang w:val="ro-RO"/>
        </w:rPr>
        <w:t>ț</w:t>
      </w:r>
      <w:r w:rsidRPr="00203596">
        <w:rPr>
          <w:rFonts w:ascii="Times New Roman" w:hAnsi="Times New Roman"/>
          <w:i/>
          <w:lang w:val="ro-RO"/>
        </w:rPr>
        <w:t>ie</w:t>
      </w:r>
      <w:r w:rsidRPr="00203596">
        <w:rPr>
          <w:rFonts w:ascii="Times New Roman" w:hAnsi="Times New Roman"/>
          <w:i/>
          <w:sz w:val="20"/>
          <w:szCs w:val="20"/>
          <w:lang w:val="ro-RO"/>
        </w:rPr>
        <w:t>! Documentul con</w:t>
      </w:r>
      <w:r w:rsidR="00203596">
        <w:rPr>
          <w:rFonts w:ascii="Times New Roman" w:hAnsi="Times New Roman"/>
          <w:i/>
          <w:sz w:val="20"/>
          <w:szCs w:val="20"/>
          <w:lang w:val="ro-RO"/>
        </w:rPr>
        <w:t>ț</w:t>
      </w:r>
      <w:r w:rsidRPr="00203596">
        <w:rPr>
          <w:rFonts w:ascii="Times New Roman" w:hAnsi="Times New Roman"/>
          <w:i/>
          <w:sz w:val="20"/>
          <w:szCs w:val="20"/>
          <w:lang w:val="ro-RO"/>
        </w:rPr>
        <w:t>ine date cu caracter personal, prelucrate în cadrul sistemului de eviden</w:t>
      </w:r>
      <w:r w:rsidR="00203596">
        <w:rPr>
          <w:rFonts w:ascii="Times New Roman" w:hAnsi="Times New Roman"/>
          <w:i/>
          <w:sz w:val="20"/>
          <w:szCs w:val="20"/>
          <w:lang w:val="ro-RO"/>
        </w:rPr>
        <w:t>ț</w:t>
      </w:r>
      <w:r w:rsidRPr="00203596">
        <w:rPr>
          <w:rFonts w:ascii="Times New Roman" w:hAnsi="Times New Roman"/>
          <w:i/>
          <w:sz w:val="20"/>
          <w:szCs w:val="20"/>
          <w:lang w:val="ro-RO"/>
        </w:rPr>
        <w:t>ă nr. 0000806-001, înregistrat în Registrul de eviden</w:t>
      </w:r>
      <w:r w:rsidR="00203596">
        <w:rPr>
          <w:rFonts w:ascii="Times New Roman" w:hAnsi="Times New Roman"/>
          <w:i/>
          <w:sz w:val="20"/>
          <w:szCs w:val="20"/>
          <w:lang w:val="ro-RO"/>
        </w:rPr>
        <w:t>ț</w:t>
      </w:r>
      <w:r w:rsidRPr="00203596">
        <w:rPr>
          <w:rFonts w:ascii="Times New Roman" w:hAnsi="Times New Roman"/>
          <w:i/>
          <w:sz w:val="20"/>
          <w:szCs w:val="20"/>
          <w:lang w:val="ro-RO"/>
        </w:rPr>
        <w:t xml:space="preserve">ă al operatorilor de date cu caracter personal </w:t>
      </w:r>
      <w:hyperlink r:id="rId76" w:history="1">
        <w:r w:rsidRPr="00203596">
          <w:rPr>
            <w:rFonts w:ascii="Times New Roman" w:hAnsi="Times New Roman"/>
            <w:i/>
            <w:sz w:val="20"/>
            <w:szCs w:val="20"/>
            <w:u w:val="single"/>
            <w:lang w:val="ro-RO"/>
          </w:rPr>
          <w:t>www.registru.datepersonale.md</w:t>
        </w:r>
      </w:hyperlink>
      <w:r w:rsidRPr="00203596">
        <w:rPr>
          <w:rFonts w:ascii="Times New Roman" w:hAnsi="Times New Roman"/>
          <w:i/>
          <w:sz w:val="20"/>
          <w:szCs w:val="20"/>
          <w:u w:val="single"/>
          <w:lang w:val="ro-RO"/>
        </w:rPr>
        <w:t>.</w:t>
      </w:r>
      <w:r w:rsidRPr="00203596">
        <w:rPr>
          <w:rFonts w:ascii="Times New Roman" w:hAnsi="Times New Roman"/>
          <w:i/>
          <w:sz w:val="20"/>
          <w:szCs w:val="20"/>
          <w:lang w:val="ro-RO"/>
        </w:rPr>
        <w:t xml:space="preserve"> Prelucrarea ulterioară a acestor date poate fi efectuată numai în condițiile prevăzute de Legea nr. 133 din 08.07.2011 privind protecția datelor cu caracter personal.</w:t>
      </w:r>
    </w:p>
    <w:p w14:paraId="5721A01A" w14:textId="77777777" w:rsidR="00E02669" w:rsidRPr="00203596" w:rsidRDefault="00E02669" w:rsidP="00D57130">
      <w:pPr>
        <w:ind w:firstLine="720"/>
        <w:rPr>
          <w:rFonts w:ascii="Times New Roman" w:hAnsi="Times New Roman"/>
          <w:sz w:val="28"/>
          <w:szCs w:val="28"/>
          <w:lang w:val="ro-RO"/>
        </w:rPr>
      </w:pPr>
    </w:p>
    <w:sectPr w:rsidR="00E02669" w:rsidRPr="00203596" w:rsidSect="001F4D5B">
      <w:footerReference w:type="default" r:id="rId77"/>
      <w:pgSz w:w="12240" w:h="15840"/>
      <w:pgMar w:top="1077" w:right="805" w:bottom="635" w:left="805" w:header="720" w:footer="720" w:gutter="0"/>
      <w:cols w:space="720"/>
      <w:noEndnote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54ED01D" w14:textId="77777777" w:rsidR="00985929" w:rsidRDefault="00985929">
      <w:pPr>
        <w:spacing w:after="0" w:line="240" w:lineRule="auto"/>
      </w:pPr>
      <w:r>
        <w:separator/>
      </w:r>
    </w:p>
  </w:endnote>
  <w:endnote w:type="continuationSeparator" w:id="0">
    <w:p w14:paraId="4A8D93A6" w14:textId="77777777" w:rsidR="00985929" w:rsidRDefault="00985929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5704B7" w14:textId="046D96D2" w:rsidR="000B58AF" w:rsidRDefault="000B58AF">
    <w:pPr>
      <w:pStyle w:val="Footer"/>
      <w:jc w:val="center"/>
    </w:pPr>
    <w:r>
      <w:fldChar w:fldCharType="begin"/>
    </w:r>
    <w:r>
      <w:instrText xml:space="preserve"> PAGE   \* MERGEFORMAT </w:instrText>
    </w:r>
    <w:r>
      <w:fldChar w:fldCharType="separate"/>
    </w:r>
    <w:r>
      <w:rPr>
        <w:noProof/>
      </w:rPr>
      <w:t>12</w:t>
    </w:r>
    <w:r>
      <w:fldChar w:fldCharType="end"/>
    </w:r>
  </w:p>
  <w:p w14:paraId="705CCD0D" w14:textId="77777777" w:rsidR="000B58AF" w:rsidRDefault="000B58AF"/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4E67EDE" w14:textId="410FF675" w:rsidR="000B58AF" w:rsidRDefault="000B58AF">
    <w:pPr>
      <w:pStyle w:val="Footer"/>
      <w:jc w:val="center"/>
    </w:pPr>
    <w:r>
      <w:fldChar w:fldCharType="begin"/>
    </w:r>
    <w:r>
      <w:instrText xml:space="preserve"> PAGE   \* MERGEFORMAT </w:instrText>
    </w:r>
    <w:r>
      <w:fldChar w:fldCharType="separate"/>
    </w:r>
    <w:r>
      <w:rPr>
        <w:noProof/>
      </w:rPr>
      <w:t>14</w:t>
    </w:r>
    <w:r>
      <w:fldChar w:fldCharType="end"/>
    </w:r>
  </w:p>
  <w:p w14:paraId="399DE024" w14:textId="77777777" w:rsidR="000B58AF" w:rsidRDefault="000B58AF" w:rsidP="00155B87"/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3332398" w14:textId="45B7F1FF" w:rsidR="00AA1186" w:rsidRDefault="00AA1186">
    <w:pPr>
      <w:pStyle w:val="Footer"/>
      <w:jc w:val="center"/>
    </w:pPr>
    <w:r>
      <w:fldChar w:fldCharType="begin"/>
    </w:r>
    <w:r>
      <w:instrText xml:space="preserve"> PAGE   \* MERGEFORMAT </w:instrText>
    </w:r>
    <w:r>
      <w:fldChar w:fldCharType="separate"/>
    </w:r>
    <w:r w:rsidR="003A6B6E">
      <w:rPr>
        <w:noProof/>
      </w:rPr>
      <w:t>19</w:t>
    </w:r>
    <w:r>
      <w:fldChar w:fldCharType="end"/>
    </w:r>
  </w:p>
  <w:p w14:paraId="0BE97223" w14:textId="77777777" w:rsidR="00AA1186" w:rsidRDefault="00AA1186" w:rsidP="00155B87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3B349DA5" w14:textId="77777777" w:rsidR="00985929" w:rsidRDefault="00985929">
      <w:pPr>
        <w:spacing w:after="0" w:line="240" w:lineRule="auto"/>
      </w:pPr>
      <w:r>
        <w:separator/>
      </w:r>
    </w:p>
  </w:footnote>
  <w:footnote w:type="continuationSeparator" w:id="0">
    <w:p w14:paraId="7F941C16" w14:textId="77777777" w:rsidR="00985929" w:rsidRDefault="00985929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000009"/>
    <w:multiLevelType w:val="hybridMultilevel"/>
    <w:tmpl w:val="A2E84E20"/>
    <w:lvl w:ilvl="0" w:tplc="42CAB656">
      <w:start w:val="1"/>
      <w:numFmt w:val="decimal"/>
      <w:lvlText w:val="%1."/>
      <w:lvlJc w:val="left"/>
      <w:pPr>
        <w:ind w:left="700" w:hanging="360"/>
      </w:pPr>
      <w:rPr>
        <w:rFonts w:hint="default"/>
        <w:b w:val="0"/>
      </w:rPr>
    </w:lvl>
    <w:lvl w:ilvl="1" w:tplc="04090019" w:tentative="1">
      <w:start w:val="1"/>
      <w:numFmt w:val="lowerLetter"/>
      <w:lvlText w:val="%2."/>
      <w:lvlJc w:val="left"/>
      <w:pPr>
        <w:ind w:left="1420" w:hanging="360"/>
      </w:pPr>
    </w:lvl>
    <w:lvl w:ilvl="2" w:tplc="0409001B" w:tentative="1">
      <w:start w:val="1"/>
      <w:numFmt w:val="lowerRoman"/>
      <w:lvlText w:val="%3."/>
      <w:lvlJc w:val="right"/>
      <w:pPr>
        <w:ind w:left="2140" w:hanging="180"/>
      </w:pPr>
    </w:lvl>
    <w:lvl w:ilvl="3" w:tplc="0409000F" w:tentative="1">
      <w:start w:val="1"/>
      <w:numFmt w:val="decimal"/>
      <w:lvlText w:val="%4."/>
      <w:lvlJc w:val="left"/>
      <w:pPr>
        <w:ind w:left="2860" w:hanging="360"/>
      </w:pPr>
    </w:lvl>
    <w:lvl w:ilvl="4" w:tplc="04090019" w:tentative="1">
      <w:start w:val="1"/>
      <w:numFmt w:val="lowerLetter"/>
      <w:lvlText w:val="%5."/>
      <w:lvlJc w:val="left"/>
      <w:pPr>
        <w:ind w:left="3580" w:hanging="360"/>
      </w:pPr>
    </w:lvl>
    <w:lvl w:ilvl="5" w:tplc="0409001B" w:tentative="1">
      <w:start w:val="1"/>
      <w:numFmt w:val="lowerRoman"/>
      <w:lvlText w:val="%6."/>
      <w:lvlJc w:val="right"/>
      <w:pPr>
        <w:ind w:left="4300" w:hanging="180"/>
      </w:pPr>
    </w:lvl>
    <w:lvl w:ilvl="6" w:tplc="0409000F" w:tentative="1">
      <w:start w:val="1"/>
      <w:numFmt w:val="decimal"/>
      <w:lvlText w:val="%7."/>
      <w:lvlJc w:val="left"/>
      <w:pPr>
        <w:ind w:left="5020" w:hanging="360"/>
      </w:pPr>
    </w:lvl>
    <w:lvl w:ilvl="7" w:tplc="04090019" w:tentative="1">
      <w:start w:val="1"/>
      <w:numFmt w:val="lowerLetter"/>
      <w:lvlText w:val="%8."/>
      <w:lvlJc w:val="left"/>
      <w:pPr>
        <w:ind w:left="5740" w:hanging="360"/>
      </w:pPr>
    </w:lvl>
    <w:lvl w:ilvl="8" w:tplc="0409001B" w:tentative="1">
      <w:start w:val="1"/>
      <w:numFmt w:val="lowerRoman"/>
      <w:lvlText w:val="%9."/>
      <w:lvlJc w:val="right"/>
      <w:pPr>
        <w:ind w:left="6460" w:hanging="180"/>
      </w:pPr>
    </w:lvl>
  </w:abstractNum>
  <w:abstractNum w:abstractNumId="1" w15:restartNumberingAfterBreak="0">
    <w:nsid w:val="0000000C"/>
    <w:multiLevelType w:val="hybridMultilevel"/>
    <w:tmpl w:val="C3C00F24"/>
    <w:lvl w:ilvl="0" w:tplc="5A025D32">
      <w:start w:val="1"/>
      <w:numFmt w:val="upperRoman"/>
      <w:lvlText w:val="%1."/>
      <w:lvlJc w:val="left"/>
      <w:pPr>
        <w:ind w:left="720" w:hanging="720"/>
      </w:pPr>
      <w:rPr>
        <w:rFonts w:cs="Times New Roman"/>
        <w:b/>
        <w:i w:val="0"/>
        <w:color w:val="auto"/>
        <w:sz w:val="16"/>
        <w:szCs w:val="16"/>
      </w:rPr>
    </w:lvl>
    <w:lvl w:ilvl="1" w:tplc="04090019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09001B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0409000F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090019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09001B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09000F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090019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09001B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2" w15:restartNumberingAfterBreak="0">
    <w:nsid w:val="0000000F"/>
    <w:multiLevelType w:val="hybridMultilevel"/>
    <w:tmpl w:val="1E40C948"/>
    <w:lvl w:ilvl="0" w:tplc="79401966">
      <w:start w:val="1"/>
      <w:numFmt w:val="lowerLetter"/>
      <w:lvlText w:val="%1)"/>
      <w:lvlJc w:val="left"/>
      <w:pPr>
        <w:ind w:left="720" w:hanging="360"/>
      </w:pPr>
      <w:rPr>
        <w:rFonts w:ascii="Times New Roman" w:eastAsia="Times New Roman" w:hAnsi="Times New Roman" w:cs="Times New Roman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0000015"/>
    <w:multiLevelType w:val="hybridMultilevel"/>
    <w:tmpl w:val="6D96A4BC"/>
    <w:lvl w:ilvl="0" w:tplc="04090017">
      <w:start w:val="1"/>
      <w:numFmt w:val="lowerLetter"/>
      <w:lvlText w:val="%1)"/>
      <w:lvlJc w:val="left"/>
      <w:pPr>
        <w:ind w:left="720" w:hanging="360"/>
      </w:pPr>
      <w:rPr>
        <w:rFonts w:cs="Times New Roman"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0409000F" w:tentative="1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09000F" w:tentative="1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4" w15:restartNumberingAfterBreak="0">
    <w:nsid w:val="0000001A"/>
    <w:multiLevelType w:val="hybridMultilevel"/>
    <w:tmpl w:val="DEA028B2"/>
    <w:lvl w:ilvl="0" w:tplc="965AA5DE">
      <w:start w:val="1"/>
      <w:numFmt w:val="lowerLetter"/>
      <w:lvlText w:val="%1)"/>
      <w:lvlJc w:val="left"/>
      <w:pPr>
        <w:ind w:left="720" w:hanging="360"/>
      </w:pPr>
      <w:rPr>
        <w:rFonts w:hint="default"/>
        <w:color w:val="000000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000001B"/>
    <w:multiLevelType w:val="hybridMultilevel"/>
    <w:tmpl w:val="5FAE2392"/>
    <w:lvl w:ilvl="0" w:tplc="04090017">
      <w:start w:val="2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00000023"/>
    <w:multiLevelType w:val="hybridMultilevel"/>
    <w:tmpl w:val="42948706"/>
    <w:lvl w:ilvl="0" w:tplc="8514C662">
      <w:start w:val="1"/>
      <w:numFmt w:val="upperLetter"/>
      <w:lvlText w:val="%1."/>
      <w:lvlJc w:val="left"/>
      <w:pPr>
        <w:ind w:left="720" w:hanging="360"/>
      </w:pPr>
      <w:rPr>
        <w:rFonts w:cs="Times New Roman"/>
        <w:b/>
        <w:color w:val="000000"/>
      </w:rPr>
    </w:lvl>
    <w:lvl w:ilvl="1" w:tplc="04090019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09001B">
      <w:start w:val="1"/>
      <w:numFmt w:val="lowerRoman"/>
      <w:lvlText w:val="%3."/>
      <w:lvlJc w:val="right"/>
      <w:pPr>
        <w:ind w:left="2160" w:hanging="180"/>
      </w:pPr>
      <w:rPr>
        <w:rFonts w:cs="Times New Roman"/>
      </w:rPr>
    </w:lvl>
    <w:lvl w:ilvl="3" w:tplc="0409000F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090019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09001B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09000F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090019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09001B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7" w15:restartNumberingAfterBreak="0">
    <w:nsid w:val="00000026"/>
    <w:multiLevelType w:val="hybridMultilevel"/>
    <w:tmpl w:val="9E8285A2"/>
    <w:lvl w:ilvl="0" w:tplc="510EFB26">
      <w:start w:val="1"/>
      <w:numFmt w:val="lowerLetter"/>
      <w:lvlText w:val="%1)"/>
      <w:lvlJc w:val="left"/>
      <w:pPr>
        <w:ind w:left="720" w:hanging="360"/>
      </w:pPr>
      <w:rPr>
        <w:rFonts w:hint="default"/>
        <w:color w:val="000000"/>
        <w:sz w:val="24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0AD70D6F"/>
    <w:multiLevelType w:val="hybridMultilevel"/>
    <w:tmpl w:val="34D2C69A"/>
    <w:lvl w:ilvl="0" w:tplc="C7465EDE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90D4002"/>
    <w:multiLevelType w:val="hybridMultilevel"/>
    <w:tmpl w:val="91840D40"/>
    <w:lvl w:ilvl="0" w:tplc="DE26EF04">
      <w:start w:val="13"/>
      <w:numFmt w:val="decimal"/>
      <w:lvlText w:val="%1."/>
      <w:lvlJc w:val="left"/>
      <w:pPr>
        <w:ind w:left="700" w:hanging="360"/>
      </w:pPr>
      <w:rPr>
        <w:rFonts w:hint="default"/>
        <w:b w:val="0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54F0B23"/>
    <w:multiLevelType w:val="hybridMultilevel"/>
    <w:tmpl w:val="DCE035A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449D759F"/>
    <w:multiLevelType w:val="hybridMultilevel"/>
    <w:tmpl w:val="E0B0844E"/>
    <w:lvl w:ilvl="0" w:tplc="04090017">
      <w:start w:val="1"/>
      <w:numFmt w:val="lowerLetter"/>
      <w:lvlText w:val="%1)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C8718E6"/>
    <w:multiLevelType w:val="hybridMultilevel"/>
    <w:tmpl w:val="A866DEE4"/>
    <w:lvl w:ilvl="0" w:tplc="709EEB54">
      <w:start w:val="12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90019" w:tentative="1">
      <w:start w:val="1"/>
      <w:numFmt w:val="lowerLetter"/>
      <w:lvlText w:val="%2."/>
      <w:lvlJc w:val="left"/>
      <w:pPr>
        <w:ind w:left="1440" w:hanging="360"/>
      </w:pPr>
    </w:lvl>
    <w:lvl w:ilvl="2" w:tplc="0419001B" w:tentative="1">
      <w:start w:val="1"/>
      <w:numFmt w:val="lowerRoman"/>
      <w:lvlText w:val="%3."/>
      <w:lvlJc w:val="right"/>
      <w:pPr>
        <w:ind w:left="2160" w:hanging="180"/>
      </w:pPr>
    </w:lvl>
    <w:lvl w:ilvl="3" w:tplc="0419000F" w:tentative="1">
      <w:start w:val="1"/>
      <w:numFmt w:val="decimal"/>
      <w:lvlText w:val="%4."/>
      <w:lvlJc w:val="left"/>
      <w:pPr>
        <w:ind w:left="2880" w:hanging="360"/>
      </w:pPr>
    </w:lvl>
    <w:lvl w:ilvl="4" w:tplc="04190019" w:tentative="1">
      <w:start w:val="1"/>
      <w:numFmt w:val="lowerLetter"/>
      <w:lvlText w:val="%5."/>
      <w:lvlJc w:val="left"/>
      <w:pPr>
        <w:ind w:left="3600" w:hanging="360"/>
      </w:pPr>
    </w:lvl>
    <w:lvl w:ilvl="5" w:tplc="0419001B" w:tentative="1">
      <w:start w:val="1"/>
      <w:numFmt w:val="lowerRoman"/>
      <w:lvlText w:val="%6."/>
      <w:lvlJc w:val="right"/>
      <w:pPr>
        <w:ind w:left="4320" w:hanging="180"/>
      </w:pPr>
    </w:lvl>
    <w:lvl w:ilvl="6" w:tplc="0419000F" w:tentative="1">
      <w:start w:val="1"/>
      <w:numFmt w:val="decimal"/>
      <w:lvlText w:val="%7."/>
      <w:lvlJc w:val="left"/>
      <w:pPr>
        <w:ind w:left="5040" w:hanging="360"/>
      </w:pPr>
    </w:lvl>
    <w:lvl w:ilvl="7" w:tplc="04190019" w:tentative="1">
      <w:start w:val="1"/>
      <w:numFmt w:val="lowerLetter"/>
      <w:lvlText w:val="%8."/>
      <w:lvlJc w:val="left"/>
      <w:pPr>
        <w:ind w:left="5760" w:hanging="360"/>
      </w:pPr>
    </w:lvl>
    <w:lvl w:ilvl="8" w:tplc="041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53164737"/>
    <w:multiLevelType w:val="hybridMultilevel"/>
    <w:tmpl w:val="1916C8C0"/>
    <w:lvl w:ilvl="0" w:tplc="36F25116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63B56252"/>
    <w:multiLevelType w:val="hybridMultilevel"/>
    <w:tmpl w:val="52D06006"/>
    <w:lvl w:ilvl="0" w:tplc="50CE86FC">
      <w:start w:val="1"/>
      <w:numFmt w:val="lowerLetter"/>
      <w:lvlText w:val="%1)"/>
      <w:lvlJc w:val="left"/>
      <w:pPr>
        <w:ind w:left="720" w:hanging="360"/>
      </w:pPr>
      <w:rPr>
        <w:rFonts w:hint="default"/>
        <w:color w:val="00000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73FC5416"/>
    <w:multiLevelType w:val="hybridMultilevel"/>
    <w:tmpl w:val="5256FFF6"/>
    <w:lvl w:ilvl="0" w:tplc="C7465EDE"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hint="default"/>
      </w:rPr>
    </w:lvl>
    <w:lvl w:ilvl="1" w:tplc="041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7BFD6230"/>
    <w:multiLevelType w:val="hybridMultilevel"/>
    <w:tmpl w:val="112E63D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7F995D8B"/>
    <w:multiLevelType w:val="hybridMultilevel"/>
    <w:tmpl w:val="CD689AC6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1"/>
  </w:num>
  <w:num w:numId="2">
    <w:abstractNumId w:val="6"/>
  </w:num>
  <w:num w:numId="3">
    <w:abstractNumId w:val="3"/>
  </w:num>
  <w:num w:numId="4">
    <w:abstractNumId w:val="2"/>
  </w:num>
  <w:num w:numId="5">
    <w:abstractNumId w:val="0"/>
  </w:num>
  <w:num w:numId="6">
    <w:abstractNumId w:val="7"/>
  </w:num>
  <w:num w:numId="7">
    <w:abstractNumId w:val="5"/>
  </w:num>
  <w:num w:numId="8">
    <w:abstractNumId w:val="4"/>
  </w:num>
  <w:num w:numId="9">
    <w:abstractNumId w:val="11"/>
  </w:num>
  <w:num w:numId="10">
    <w:abstractNumId w:val="14"/>
  </w:num>
  <w:num w:numId="11">
    <w:abstractNumId w:val="12"/>
  </w:num>
  <w:num w:numId="12">
    <w:abstractNumId w:val="9"/>
  </w:num>
  <w:num w:numId="13">
    <w:abstractNumId w:val="8"/>
  </w:num>
  <w:num w:numId="14">
    <w:abstractNumId w:val="15"/>
  </w:num>
  <w:num w:numId="15">
    <w:abstractNumId w:val="16"/>
  </w:num>
  <w:num w:numId="16">
    <w:abstractNumId w:val="10"/>
  </w:num>
  <w:num w:numId="17">
    <w:abstractNumId w:val="17"/>
  </w:num>
  <w:num w:numId="18">
    <w:abstractNumId w:val="13"/>
  </w:num>
  <w:numIdMacAtCleanup w:val="1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embedSystemFonts/>
  <w:bordersDoNotSurroundHeader/>
  <w:bordersDoNotSurroundFooter/>
  <w:gutterAtTop/>
  <w:proofState w:spelling="clean" w:grammar="clean"/>
  <w:defaultTabStop w:val="720"/>
  <w:hyphenationZone w:val="425"/>
  <w:drawingGridHorizontalSpacing w:val="120"/>
  <w:drawingGridVerticalSpacing w:val="120"/>
  <w:displayHorizontalDrawingGridEvery w:val="0"/>
  <w:displayVerticalDrawingGridEvery w:val="3"/>
  <w:doNotUseMarginsForDrawingGridOrigin/>
  <w:doNotShadeFormData/>
  <w:characterSpacingControl w:val="compressPunctuation"/>
  <w:doNotValidateAgainstSchema/>
  <w:doNotDemarcateInvalidXml/>
  <w:footnotePr>
    <w:footnote w:id="-1"/>
    <w:footnote w:id="0"/>
  </w:footnotePr>
  <w:endnotePr>
    <w:endnote w:id="-1"/>
    <w:endnote w:id="0"/>
  </w:endnotePr>
  <w:compat>
    <w:spaceForUL/>
    <w:balanceSingleByteDoubleByteWidth/>
    <w:doNotLeaveBackslashAlone/>
    <w:ulTrailSpace/>
    <w:doNotExpandShiftReturn/>
    <w:adjustLineHeightInTable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91D99"/>
    <w:rsid w:val="00000445"/>
    <w:rsid w:val="000014C3"/>
    <w:rsid w:val="000027EB"/>
    <w:rsid w:val="00012D05"/>
    <w:rsid w:val="00012FE8"/>
    <w:rsid w:val="000136F0"/>
    <w:rsid w:val="00015E0B"/>
    <w:rsid w:val="0001663B"/>
    <w:rsid w:val="00017375"/>
    <w:rsid w:val="000241E8"/>
    <w:rsid w:val="0002519A"/>
    <w:rsid w:val="0002557C"/>
    <w:rsid w:val="00026223"/>
    <w:rsid w:val="000263D8"/>
    <w:rsid w:val="0003215A"/>
    <w:rsid w:val="00032399"/>
    <w:rsid w:val="00033EEA"/>
    <w:rsid w:val="000346CC"/>
    <w:rsid w:val="000353B8"/>
    <w:rsid w:val="00036312"/>
    <w:rsid w:val="00044998"/>
    <w:rsid w:val="00045BE0"/>
    <w:rsid w:val="000466A3"/>
    <w:rsid w:val="00050706"/>
    <w:rsid w:val="00051017"/>
    <w:rsid w:val="00052B5E"/>
    <w:rsid w:val="0005594A"/>
    <w:rsid w:val="000625D6"/>
    <w:rsid w:val="00066A88"/>
    <w:rsid w:val="00070390"/>
    <w:rsid w:val="000720DB"/>
    <w:rsid w:val="00072AC1"/>
    <w:rsid w:val="00073827"/>
    <w:rsid w:val="00081013"/>
    <w:rsid w:val="00085E43"/>
    <w:rsid w:val="00087B9C"/>
    <w:rsid w:val="00092BEA"/>
    <w:rsid w:val="000A29A7"/>
    <w:rsid w:val="000A40CC"/>
    <w:rsid w:val="000B58AF"/>
    <w:rsid w:val="000C101A"/>
    <w:rsid w:val="000C141D"/>
    <w:rsid w:val="000D24AA"/>
    <w:rsid w:val="000D4AD0"/>
    <w:rsid w:val="000D6DA4"/>
    <w:rsid w:val="000E37DA"/>
    <w:rsid w:val="000E3F4A"/>
    <w:rsid w:val="000F538A"/>
    <w:rsid w:val="00101338"/>
    <w:rsid w:val="001026C0"/>
    <w:rsid w:val="0010441B"/>
    <w:rsid w:val="00106E2D"/>
    <w:rsid w:val="00112120"/>
    <w:rsid w:val="0011329A"/>
    <w:rsid w:val="00115A4D"/>
    <w:rsid w:val="00121631"/>
    <w:rsid w:val="00121870"/>
    <w:rsid w:val="00123F47"/>
    <w:rsid w:val="00124BAD"/>
    <w:rsid w:val="00130730"/>
    <w:rsid w:val="001316DC"/>
    <w:rsid w:val="0013293C"/>
    <w:rsid w:val="0013343F"/>
    <w:rsid w:val="00136495"/>
    <w:rsid w:val="00136E21"/>
    <w:rsid w:val="00142095"/>
    <w:rsid w:val="00142CBB"/>
    <w:rsid w:val="001467A2"/>
    <w:rsid w:val="00147600"/>
    <w:rsid w:val="00150C4E"/>
    <w:rsid w:val="00155B82"/>
    <w:rsid w:val="00155B87"/>
    <w:rsid w:val="00156CF3"/>
    <w:rsid w:val="00163DA4"/>
    <w:rsid w:val="00164EE3"/>
    <w:rsid w:val="00167BA6"/>
    <w:rsid w:val="00175B9F"/>
    <w:rsid w:val="00176D8E"/>
    <w:rsid w:val="00181C40"/>
    <w:rsid w:val="00191BCB"/>
    <w:rsid w:val="001928F0"/>
    <w:rsid w:val="00193142"/>
    <w:rsid w:val="00196E8F"/>
    <w:rsid w:val="001A5294"/>
    <w:rsid w:val="001B1490"/>
    <w:rsid w:val="001B1EF6"/>
    <w:rsid w:val="001B2B1D"/>
    <w:rsid w:val="001B5EB6"/>
    <w:rsid w:val="001B6B8E"/>
    <w:rsid w:val="001B7799"/>
    <w:rsid w:val="001B7B1C"/>
    <w:rsid w:val="001C2CFA"/>
    <w:rsid w:val="001C2DFA"/>
    <w:rsid w:val="001C54C1"/>
    <w:rsid w:val="001D221B"/>
    <w:rsid w:val="001D23B8"/>
    <w:rsid w:val="001E1A52"/>
    <w:rsid w:val="001E1A90"/>
    <w:rsid w:val="001E3B46"/>
    <w:rsid w:val="001E6320"/>
    <w:rsid w:val="001F11A4"/>
    <w:rsid w:val="001F1B05"/>
    <w:rsid w:val="001F321D"/>
    <w:rsid w:val="001F361A"/>
    <w:rsid w:val="001F4D5B"/>
    <w:rsid w:val="001F7C84"/>
    <w:rsid w:val="002008EC"/>
    <w:rsid w:val="00202580"/>
    <w:rsid w:val="00203596"/>
    <w:rsid w:val="00205A7E"/>
    <w:rsid w:val="00210A68"/>
    <w:rsid w:val="00217801"/>
    <w:rsid w:val="00220126"/>
    <w:rsid w:val="002201E2"/>
    <w:rsid w:val="002237D6"/>
    <w:rsid w:val="002243D7"/>
    <w:rsid w:val="00224F5B"/>
    <w:rsid w:val="002256C3"/>
    <w:rsid w:val="00232179"/>
    <w:rsid w:val="00232636"/>
    <w:rsid w:val="00233BDA"/>
    <w:rsid w:val="00234C8C"/>
    <w:rsid w:val="002377E4"/>
    <w:rsid w:val="002448AD"/>
    <w:rsid w:val="002537EC"/>
    <w:rsid w:val="002540BE"/>
    <w:rsid w:val="00255408"/>
    <w:rsid w:val="00256FC6"/>
    <w:rsid w:val="002607F8"/>
    <w:rsid w:val="00263518"/>
    <w:rsid w:val="002658B3"/>
    <w:rsid w:val="002670B2"/>
    <w:rsid w:val="002673E0"/>
    <w:rsid w:val="002705E0"/>
    <w:rsid w:val="002719BA"/>
    <w:rsid w:val="00272A6E"/>
    <w:rsid w:val="002753C4"/>
    <w:rsid w:val="002777DD"/>
    <w:rsid w:val="002835CA"/>
    <w:rsid w:val="00285E91"/>
    <w:rsid w:val="00287664"/>
    <w:rsid w:val="00290188"/>
    <w:rsid w:val="002A0C28"/>
    <w:rsid w:val="002A1982"/>
    <w:rsid w:val="002A1A8C"/>
    <w:rsid w:val="002A1C01"/>
    <w:rsid w:val="002A4CA5"/>
    <w:rsid w:val="002A50A6"/>
    <w:rsid w:val="002A5CD3"/>
    <w:rsid w:val="002B39F5"/>
    <w:rsid w:val="002B775C"/>
    <w:rsid w:val="002C2099"/>
    <w:rsid w:val="002C2F8F"/>
    <w:rsid w:val="002C308C"/>
    <w:rsid w:val="002C314D"/>
    <w:rsid w:val="002C48D4"/>
    <w:rsid w:val="002D7287"/>
    <w:rsid w:val="002E0790"/>
    <w:rsid w:val="002E0CE6"/>
    <w:rsid w:val="002E2039"/>
    <w:rsid w:val="002E2F29"/>
    <w:rsid w:val="002E4C35"/>
    <w:rsid w:val="002E6B42"/>
    <w:rsid w:val="002F1155"/>
    <w:rsid w:val="002F373B"/>
    <w:rsid w:val="002F4F6B"/>
    <w:rsid w:val="002F5964"/>
    <w:rsid w:val="00300DD0"/>
    <w:rsid w:val="003056F6"/>
    <w:rsid w:val="00311B65"/>
    <w:rsid w:val="00317183"/>
    <w:rsid w:val="003172F7"/>
    <w:rsid w:val="00323BB3"/>
    <w:rsid w:val="00327C02"/>
    <w:rsid w:val="003301E5"/>
    <w:rsid w:val="00330C6D"/>
    <w:rsid w:val="0033393F"/>
    <w:rsid w:val="00343287"/>
    <w:rsid w:val="00346681"/>
    <w:rsid w:val="00355D14"/>
    <w:rsid w:val="00356799"/>
    <w:rsid w:val="00360471"/>
    <w:rsid w:val="003631D1"/>
    <w:rsid w:val="00363286"/>
    <w:rsid w:val="003710EC"/>
    <w:rsid w:val="00375A4E"/>
    <w:rsid w:val="00376D92"/>
    <w:rsid w:val="003774ED"/>
    <w:rsid w:val="00387E9D"/>
    <w:rsid w:val="00391E6C"/>
    <w:rsid w:val="003929B9"/>
    <w:rsid w:val="003945B6"/>
    <w:rsid w:val="003974CF"/>
    <w:rsid w:val="003A1DA3"/>
    <w:rsid w:val="003A1DBF"/>
    <w:rsid w:val="003A6B6E"/>
    <w:rsid w:val="003B00EF"/>
    <w:rsid w:val="003B0855"/>
    <w:rsid w:val="003B0B70"/>
    <w:rsid w:val="003B1BEF"/>
    <w:rsid w:val="003B1C8D"/>
    <w:rsid w:val="003B1E0E"/>
    <w:rsid w:val="003B2D36"/>
    <w:rsid w:val="003B6E22"/>
    <w:rsid w:val="003D102A"/>
    <w:rsid w:val="003D10EB"/>
    <w:rsid w:val="003D1F65"/>
    <w:rsid w:val="003D2880"/>
    <w:rsid w:val="003D63C4"/>
    <w:rsid w:val="003E5223"/>
    <w:rsid w:val="003F18CB"/>
    <w:rsid w:val="003F23B1"/>
    <w:rsid w:val="003F38F7"/>
    <w:rsid w:val="004023C9"/>
    <w:rsid w:val="00405B71"/>
    <w:rsid w:val="004116E6"/>
    <w:rsid w:val="00411763"/>
    <w:rsid w:val="004132A3"/>
    <w:rsid w:val="00414B77"/>
    <w:rsid w:val="00414B83"/>
    <w:rsid w:val="00415956"/>
    <w:rsid w:val="004163B2"/>
    <w:rsid w:val="00421601"/>
    <w:rsid w:val="004269A5"/>
    <w:rsid w:val="00426C82"/>
    <w:rsid w:val="00430C05"/>
    <w:rsid w:val="0043309E"/>
    <w:rsid w:val="00436C50"/>
    <w:rsid w:val="00441D1F"/>
    <w:rsid w:val="0044695D"/>
    <w:rsid w:val="00446DF9"/>
    <w:rsid w:val="00455481"/>
    <w:rsid w:val="00461850"/>
    <w:rsid w:val="004633C2"/>
    <w:rsid w:val="00464FFF"/>
    <w:rsid w:val="00466DA1"/>
    <w:rsid w:val="004709C7"/>
    <w:rsid w:val="004716D0"/>
    <w:rsid w:val="00475136"/>
    <w:rsid w:val="004774E4"/>
    <w:rsid w:val="00486D71"/>
    <w:rsid w:val="00487482"/>
    <w:rsid w:val="00487D52"/>
    <w:rsid w:val="00492B9B"/>
    <w:rsid w:val="00494A36"/>
    <w:rsid w:val="00497873"/>
    <w:rsid w:val="004A3355"/>
    <w:rsid w:val="004B1713"/>
    <w:rsid w:val="004C0616"/>
    <w:rsid w:val="004C173E"/>
    <w:rsid w:val="004C2007"/>
    <w:rsid w:val="004C46A4"/>
    <w:rsid w:val="004D1D76"/>
    <w:rsid w:val="004D2889"/>
    <w:rsid w:val="004D548C"/>
    <w:rsid w:val="004D760F"/>
    <w:rsid w:val="004D7F43"/>
    <w:rsid w:val="004E2FE4"/>
    <w:rsid w:val="004E5488"/>
    <w:rsid w:val="004E6D73"/>
    <w:rsid w:val="004E7FEE"/>
    <w:rsid w:val="004F0DBB"/>
    <w:rsid w:val="004F458D"/>
    <w:rsid w:val="004F5472"/>
    <w:rsid w:val="0050313E"/>
    <w:rsid w:val="00503727"/>
    <w:rsid w:val="005078FB"/>
    <w:rsid w:val="00510CC4"/>
    <w:rsid w:val="0051137C"/>
    <w:rsid w:val="00511EAC"/>
    <w:rsid w:val="005306F2"/>
    <w:rsid w:val="00551E8A"/>
    <w:rsid w:val="00552F2C"/>
    <w:rsid w:val="005576E1"/>
    <w:rsid w:val="00560A59"/>
    <w:rsid w:val="00562DD9"/>
    <w:rsid w:val="00564D46"/>
    <w:rsid w:val="0057248C"/>
    <w:rsid w:val="00581B3C"/>
    <w:rsid w:val="00582DE8"/>
    <w:rsid w:val="00583B12"/>
    <w:rsid w:val="005846E8"/>
    <w:rsid w:val="00592CE3"/>
    <w:rsid w:val="00595302"/>
    <w:rsid w:val="005A4BED"/>
    <w:rsid w:val="005A5F6A"/>
    <w:rsid w:val="005B1194"/>
    <w:rsid w:val="005C0EF3"/>
    <w:rsid w:val="005D3E58"/>
    <w:rsid w:val="005D5AA0"/>
    <w:rsid w:val="005D646B"/>
    <w:rsid w:val="005E02AE"/>
    <w:rsid w:val="005E254D"/>
    <w:rsid w:val="005E41B8"/>
    <w:rsid w:val="005E6B3E"/>
    <w:rsid w:val="005E7D63"/>
    <w:rsid w:val="005F0A1A"/>
    <w:rsid w:val="005F7A05"/>
    <w:rsid w:val="00604238"/>
    <w:rsid w:val="0060498E"/>
    <w:rsid w:val="00605308"/>
    <w:rsid w:val="006121CD"/>
    <w:rsid w:val="00617E3D"/>
    <w:rsid w:val="00620F1E"/>
    <w:rsid w:val="00622B6A"/>
    <w:rsid w:val="00623F9D"/>
    <w:rsid w:val="00627BF6"/>
    <w:rsid w:val="00630C78"/>
    <w:rsid w:val="0063336C"/>
    <w:rsid w:val="00633DBB"/>
    <w:rsid w:val="00640B63"/>
    <w:rsid w:val="00647549"/>
    <w:rsid w:val="00650A3B"/>
    <w:rsid w:val="00650DD3"/>
    <w:rsid w:val="00655C2A"/>
    <w:rsid w:val="006650B1"/>
    <w:rsid w:val="00665F01"/>
    <w:rsid w:val="00670B7B"/>
    <w:rsid w:val="00675688"/>
    <w:rsid w:val="00681F67"/>
    <w:rsid w:val="00683394"/>
    <w:rsid w:val="006879E3"/>
    <w:rsid w:val="00693F88"/>
    <w:rsid w:val="0069404C"/>
    <w:rsid w:val="006956CB"/>
    <w:rsid w:val="0069594D"/>
    <w:rsid w:val="006B438C"/>
    <w:rsid w:val="006B6C51"/>
    <w:rsid w:val="006B77D1"/>
    <w:rsid w:val="006B7FE0"/>
    <w:rsid w:val="006C0023"/>
    <w:rsid w:val="006C2C7B"/>
    <w:rsid w:val="006C3359"/>
    <w:rsid w:val="006C75BC"/>
    <w:rsid w:val="006C7CB3"/>
    <w:rsid w:val="006D251B"/>
    <w:rsid w:val="006D750D"/>
    <w:rsid w:val="006E1F62"/>
    <w:rsid w:val="006E2EB5"/>
    <w:rsid w:val="006E5947"/>
    <w:rsid w:val="006F0D2A"/>
    <w:rsid w:val="006F0F2A"/>
    <w:rsid w:val="006F411A"/>
    <w:rsid w:val="006F5320"/>
    <w:rsid w:val="006F6FC2"/>
    <w:rsid w:val="006F70FB"/>
    <w:rsid w:val="007003E0"/>
    <w:rsid w:val="007032DA"/>
    <w:rsid w:val="007063D6"/>
    <w:rsid w:val="00706711"/>
    <w:rsid w:val="00711AB9"/>
    <w:rsid w:val="0071264E"/>
    <w:rsid w:val="0071403F"/>
    <w:rsid w:val="00721090"/>
    <w:rsid w:val="00723393"/>
    <w:rsid w:val="00724222"/>
    <w:rsid w:val="0072429E"/>
    <w:rsid w:val="00726CB0"/>
    <w:rsid w:val="00727EC1"/>
    <w:rsid w:val="00730164"/>
    <w:rsid w:val="0073049E"/>
    <w:rsid w:val="00745300"/>
    <w:rsid w:val="0075029B"/>
    <w:rsid w:val="00757F98"/>
    <w:rsid w:val="0076654C"/>
    <w:rsid w:val="00773390"/>
    <w:rsid w:val="00773AB6"/>
    <w:rsid w:val="00783B4B"/>
    <w:rsid w:val="00784F93"/>
    <w:rsid w:val="00785288"/>
    <w:rsid w:val="007908CB"/>
    <w:rsid w:val="00790BD7"/>
    <w:rsid w:val="007A2F79"/>
    <w:rsid w:val="007B2BEC"/>
    <w:rsid w:val="007B385B"/>
    <w:rsid w:val="007B3CF4"/>
    <w:rsid w:val="007B5828"/>
    <w:rsid w:val="007C106A"/>
    <w:rsid w:val="007D3351"/>
    <w:rsid w:val="007D7EDB"/>
    <w:rsid w:val="007E29D8"/>
    <w:rsid w:val="007E435B"/>
    <w:rsid w:val="007E4B23"/>
    <w:rsid w:val="007E648D"/>
    <w:rsid w:val="007F0EC2"/>
    <w:rsid w:val="00806AED"/>
    <w:rsid w:val="00810AE1"/>
    <w:rsid w:val="00812702"/>
    <w:rsid w:val="008153FF"/>
    <w:rsid w:val="00822B2A"/>
    <w:rsid w:val="00822D01"/>
    <w:rsid w:val="00825489"/>
    <w:rsid w:val="00825692"/>
    <w:rsid w:val="00831940"/>
    <w:rsid w:val="008359A8"/>
    <w:rsid w:val="00837633"/>
    <w:rsid w:val="0084086E"/>
    <w:rsid w:val="008410C1"/>
    <w:rsid w:val="00841C09"/>
    <w:rsid w:val="008479C4"/>
    <w:rsid w:val="00847D84"/>
    <w:rsid w:val="0085316F"/>
    <w:rsid w:val="00856B5B"/>
    <w:rsid w:val="00860538"/>
    <w:rsid w:val="00864A76"/>
    <w:rsid w:val="00867CC9"/>
    <w:rsid w:val="00872337"/>
    <w:rsid w:val="00872358"/>
    <w:rsid w:val="00872750"/>
    <w:rsid w:val="00872DC0"/>
    <w:rsid w:val="00876011"/>
    <w:rsid w:val="0088062D"/>
    <w:rsid w:val="00881183"/>
    <w:rsid w:val="00881A57"/>
    <w:rsid w:val="0088342B"/>
    <w:rsid w:val="00892043"/>
    <w:rsid w:val="00893B57"/>
    <w:rsid w:val="008947C7"/>
    <w:rsid w:val="008A604A"/>
    <w:rsid w:val="008B13D6"/>
    <w:rsid w:val="008B3A41"/>
    <w:rsid w:val="008B4D96"/>
    <w:rsid w:val="008C1C1A"/>
    <w:rsid w:val="008C3016"/>
    <w:rsid w:val="008C6825"/>
    <w:rsid w:val="008D21F9"/>
    <w:rsid w:val="008D2B75"/>
    <w:rsid w:val="008D64AE"/>
    <w:rsid w:val="008E0673"/>
    <w:rsid w:val="008E1810"/>
    <w:rsid w:val="008E2CE4"/>
    <w:rsid w:val="008E73EB"/>
    <w:rsid w:val="008F1D97"/>
    <w:rsid w:val="008F22ED"/>
    <w:rsid w:val="008F3CA5"/>
    <w:rsid w:val="00900FEB"/>
    <w:rsid w:val="00906EEE"/>
    <w:rsid w:val="00907492"/>
    <w:rsid w:val="00922041"/>
    <w:rsid w:val="00922D15"/>
    <w:rsid w:val="00923B62"/>
    <w:rsid w:val="00925BB0"/>
    <w:rsid w:val="00926819"/>
    <w:rsid w:val="00926902"/>
    <w:rsid w:val="00927D95"/>
    <w:rsid w:val="0093059E"/>
    <w:rsid w:val="00930AFB"/>
    <w:rsid w:val="009315F1"/>
    <w:rsid w:val="00933456"/>
    <w:rsid w:val="00936A1F"/>
    <w:rsid w:val="00954671"/>
    <w:rsid w:val="00962790"/>
    <w:rsid w:val="0096394D"/>
    <w:rsid w:val="00966714"/>
    <w:rsid w:val="00971E60"/>
    <w:rsid w:val="00972DB8"/>
    <w:rsid w:val="00974E2A"/>
    <w:rsid w:val="00975F6C"/>
    <w:rsid w:val="00976F38"/>
    <w:rsid w:val="009807B5"/>
    <w:rsid w:val="0098111A"/>
    <w:rsid w:val="009846CB"/>
    <w:rsid w:val="00985929"/>
    <w:rsid w:val="00986161"/>
    <w:rsid w:val="00986781"/>
    <w:rsid w:val="00994B4D"/>
    <w:rsid w:val="009A0C16"/>
    <w:rsid w:val="009A57EA"/>
    <w:rsid w:val="009B1E48"/>
    <w:rsid w:val="009B3710"/>
    <w:rsid w:val="009B45ED"/>
    <w:rsid w:val="009B7DCD"/>
    <w:rsid w:val="009C04D8"/>
    <w:rsid w:val="009C1DE4"/>
    <w:rsid w:val="009C1F68"/>
    <w:rsid w:val="009C32D7"/>
    <w:rsid w:val="009C6B81"/>
    <w:rsid w:val="009D23F4"/>
    <w:rsid w:val="009D6B21"/>
    <w:rsid w:val="009E0126"/>
    <w:rsid w:val="009E0936"/>
    <w:rsid w:val="009E66A3"/>
    <w:rsid w:val="009F38A5"/>
    <w:rsid w:val="009F506B"/>
    <w:rsid w:val="00A006CA"/>
    <w:rsid w:val="00A052FE"/>
    <w:rsid w:val="00A10BB3"/>
    <w:rsid w:val="00A1207F"/>
    <w:rsid w:val="00A13E10"/>
    <w:rsid w:val="00A147D7"/>
    <w:rsid w:val="00A15C19"/>
    <w:rsid w:val="00A169BF"/>
    <w:rsid w:val="00A20540"/>
    <w:rsid w:val="00A22AB3"/>
    <w:rsid w:val="00A22AC5"/>
    <w:rsid w:val="00A2320B"/>
    <w:rsid w:val="00A30138"/>
    <w:rsid w:val="00A30FD7"/>
    <w:rsid w:val="00A35B38"/>
    <w:rsid w:val="00A36314"/>
    <w:rsid w:val="00A37F74"/>
    <w:rsid w:val="00A418EB"/>
    <w:rsid w:val="00A54984"/>
    <w:rsid w:val="00A55635"/>
    <w:rsid w:val="00A569DC"/>
    <w:rsid w:val="00A607E7"/>
    <w:rsid w:val="00A63C71"/>
    <w:rsid w:val="00A71203"/>
    <w:rsid w:val="00A755E0"/>
    <w:rsid w:val="00A8122A"/>
    <w:rsid w:val="00A8252E"/>
    <w:rsid w:val="00A83C09"/>
    <w:rsid w:val="00A86784"/>
    <w:rsid w:val="00A96E1A"/>
    <w:rsid w:val="00AA1186"/>
    <w:rsid w:val="00AA1E12"/>
    <w:rsid w:val="00AA470C"/>
    <w:rsid w:val="00AB0F9A"/>
    <w:rsid w:val="00AB12CC"/>
    <w:rsid w:val="00AB1EDA"/>
    <w:rsid w:val="00AC03AE"/>
    <w:rsid w:val="00AC6FC3"/>
    <w:rsid w:val="00AD0467"/>
    <w:rsid w:val="00AD0E55"/>
    <w:rsid w:val="00AD2CBC"/>
    <w:rsid w:val="00AD3BD7"/>
    <w:rsid w:val="00AD4A32"/>
    <w:rsid w:val="00AD72A3"/>
    <w:rsid w:val="00AE02E2"/>
    <w:rsid w:val="00AE0B26"/>
    <w:rsid w:val="00AF0EAA"/>
    <w:rsid w:val="00B02FFB"/>
    <w:rsid w:val="00B04F8C"/>
    <w:rsid w:val="00B07E3A"/>
    <w:rsid w:val="00B23001"/>
    <w:rsid w:val="00B25630"/>
    <w:rsid w:val="00B2573C"/>
    <w:rsid w:val="00B25C3D"/>
    <w:rsid w:val="00B31B19"/>
    <w:rsid w:val="00B3288E"/>
    <w:rsid w:val="00B32A7E"/>
    <w:rsid w:val="00B375C3"/>
    <w:rsid w:val="00B40273"/>
    <w:rsid w:val="00B41F41"/>
    <w:rsid w:val="00B42A2D"/>
    <w:rsid w:val="00B47404"/>
    <w:rsid w:val="00B511C5"/>
    <w:rsid w:val="00B53869"/>
    <w:rsid w:val="00B54338"/>
    <w:rsid w:val="00B56CF0"/>
    <w:rsid w:val="00B5735A"/>
    <w:rsid w:val="00B6248F"/>
    <w:rsid w:val="00B66A41"/>
    <w:rsid w:val="00B75D24"/>
    <w:rsid w:val="00B80322"/>
    <w:rsid w:val="00B810A6"/>
    <w:rsid w:val="00B81E46"/>
    <w:rsid w:val="00B8384E"/>
    <w:rsid w:val="00B9051A"/>
    <w:rsid w:val="00B91D99"/>
    <w:rsid w:val="00BA14AB"/>
    <w:rsid w:val="00BA3440"/>
    <w:rsid w:val="00BA43BF"/>
    <w:rsid w:val="00BA66E9"/>
    <w:rsid w:val="00BB0807"/>
    <w:rsid w:val="00BB120A"/>
    <w:rsid w:val="00BB2068"/>
    <w:rsid w:val="00BB318A"/>
    <w:rsid w:val="00BC15B2"/>
    <w:rsid w:val="00BC317F"/>
    <w:rsid w:val="00BC3B50"/>
    <w:rsid w:val="00BC4B5F"/>
    <w:rsid w:val="00BC5C76"/>
    <w:rsid w:val="00BC6138"/>
    <w:rsid w:val="00BC79F1"/>
    <w:rsid w:val="00BE2AD7"/>
    <w:rsid w:val="00BE4031"/>
    <w:rsid w:val="00BE546C"/>
    <w:rsid w:val="00BF55A4"/>
    <w:rsid w:val="00BF6682"/>
    <w:rsid w:val="00C03D95"/>
    <w:rsid w:val="00C05B2F"/>
    <w:rsid w:val="00C05CA9"/>
    <w:rsid w:val="00C06D94"/>
    <w:rsid w:val="00C070BC"/>
    <w:rsid w:val="00C13317"/>
    <w:rsid w:val="00C14569"/>
    <w:rsid w:val="00C204DF"/>
    <w:rsid w:val="00C262EA"/>
    <w:rsid w:val="00C26AC4"/>
    <w:rsid w:val="00C300C7"/>
    <w:rsid w:val="00C33AAD"/>
    <w:rsid w:val="00C34ADA"/>
    <w:rsid w:val="00C35384"/>
    <w:rsid w:val="00C35A2D"/>
    <w:rsid w:val="00C412D5"/>
    <w:rsid w:val="00C427A9"/>
    <w:rsid w:val="00C42F02"/>
    <w:rsid w:val="00C42F7D"/>
    <w:rsid w:val="00C463CC"/>
    <w:rsid w:val="00C50C8F"/>
    <w:rsid w:val="00C51C05"/>
    <w:rsid w:val="00C52D33"/>
    <w:rsid w:val="00C541B5"/>
    <w:rsid w:val="00C563FB"/>
    <w:rsid w:val="00C62521"/>
    <w:rsid w:val="00C62C09"/>
    <w:rsid w:val="00C6575E"/>
    <w:rsid w:val="00C76654"/>
    <w:rsid w:val="00C822F5"/>
    <w:rsid w:val="00C827CE"/>
    <w:rsid w:val="00C82DA6"/>
    <w:rsid w:val="00C86622"/>
    <w:rsid w:val="00C90D6A"/>
    <w:rsid w:val="00C93CCF"/>
    <w:rsid w:val="00CA2517"/>
    <w:rsid w:val="00CA2848"/>
    <w:rsid w:val="00CA56D7"/>
    <w:rsid w:val="00CB0530"/>
    <w:rsid w:val="00CB102F"/>
    <w:rsid w:val="00CB2814"/>
    <w:rsid w:val="00CB5B60"/>
    <w:rsid w:val="00CB67CE"/>
    <w:rsid w:val="00CB754A"/>
    <w:rsid w:val="00CB7621"/>
    <w:rsid w:val="00CC0AB4"/>
    <w:rsid w:val="00CC7401"/>
    <w:rsid w:val="00CD0477"/>
    <w:rsid w:val="00CD4A99"/>
    <w:rsid w:val="00CD56CD"/>
    <w:rsid w:val="00CD5C98"/>
    <w:rsid w:val="00CE0A76"/>
    <w:rsid w:val="00CE1152"/>
    <w:rsid w:val="00CE1D23"/>
    <w:rsid w:val="00CE6835"/>
    <w:rsid w:val="00CF0F25"/>
    <w:rsid w:val="00CF39A7"/>
    <w:rsid w:val="00CF4961"/>
    <w:rsid w:val="00CF5DA7"/>
    <w:rsid w:val="00CF71A8"/>
    <w:rsid w:val="00CF7B30"/>
    <w:rsid w:val="00D014F2"/>
    <w:rsid w:val="00D05E66"/>
    <w:rsid w:val="00D07420"/>
    <w:rsid w:val="00D102E0"/>
    <w:rsid w:val="00D11283"/>
    <w:rsid w:val="00D112DE"/>
    <w:rsid w:val="00D126E6"/>
    <w:rsid w:val="00D26967"/>
    <w:rsid w:val="00D31526"/>
    <w:rsid w:val="00D344DD"/>
    <w:rsid w:val="00D36758"/>
    <w:rsid w:val="00D377FE"/>
    <w:rsid w:val="00D403C7"/>
    <w:rsid w:val="00D42EB5"/>
    <w:rsid w:val="00D44B13"/>
    <w:rsid w:val="00D45FF0"/>
    <w:rsid w:val="00D47C47"/>
    <w:rsid w:val="00D502C8"/>
    <w:rsid w:val="00D517AB"/>
    <w:rsid w:val="00D57091"/>
    <w:rsid w:val="00D57130"/>
    <w:rsid w:val="00D62065"/>
    <w:rsid w:val="00D6676E"/>
    <w:rsid w:val="00D72EE7"/>
    <w:rsid w:val="00D739B5"/>
    <w:rsid w:val="00D75564"/>
    <w:rsid w:val="00D81B81"/>
    <w:rsid w:val="00D81FFB"/>
    <w:rsid w:val="00D82DCB"/>
    <w:rsid w:val="00D8321E"/>
    <w:rsid w:val="00D83DB7"/>
    <w:rsid w:val="00D84ADA"/>
    <w:rsid w:val="00D85D80"/>
    <w:rsid w:val="00D90D8E"/>
    <w:rsid w:val="00D97FF7"/>
    <w:rsid w:val="00DA542E"/>
    <w:rsid w:val="00DA78D0"/>
    <w:rsid w:val="00DA7B0B"/>
    <w:rsid w:val="00DB0F90"/>
    <w:rsid w:val="00DC1C45"/>
    <w:rsid w:val="00DC40E7"/>
    <w:rsid w:val="00DC41B3"/>
    <w:rsid w:val="00DC4B52"/>
    <w:rsid w:val="00DC55CB"/>
    <w:rsid w:val="00DC6CEC"/>
    <w:rsid w:val="00DD04E0"/>
    <w:rsid w:val="00DD4B5A"/>
    <w:rsid w:val="00DD5962"/>
    <w:rsid w:val="00DD5ACB"/>
    <w:rsid w:val="00DD7C75"/>
    <w:rsid w:val="00DE22F7"/>
    <w:rsid w:val="00DE2C28"/>
    <w:rsid w:val="00DE68BD"/>
    <w:rsid w:val="00DE7B12"/>
    <w:rsid w:val="00DF525B"/>
    <w:rsid w:val="00DF60E0"/>
    <w:rsid w:val="00E013F6"/>
    <w:rsid w:val="00E02669"/>
    <w:rsid w:val="00E0449E"/>
    <w:rsid w:val="00E1027F"/>
    <w:rsid w:val="00E1078C"/>
    <w:rsid w:val="00E131B1"/>
    <w:rsid w:val="00E13560"/>
    <w:rsid w:val="00E178B6"/>
    <w:rsid w:val="00E27B22"/>
    <w:rsid w:val="00E30BCD"/>
    <w:rsid w:val="00E31215"/>
    <w:rsid w:val="00E35D0A"/>
    <w:rsid w:val="00E43397"/>
    <w:rsid w:val="00E47FC9"/>
    <w:rsid w:val="00E507E9"/>
    <w:rsid w:val="00E52ED8"/>
    <w:rsid w:val="00E547B2"/>
    <w:rsid w:val="00E54B2D"/>
    <w:rsid w:val="00E570ED"/>
    <w:rsid w:val="00E6350A"/>
    <w:rsid w:val="00E736F3"/>
    <w:rsid w:val="00E75CD8"/>
    <w:rsid w:val="00E773DF"/>
    <w:rsid w:val="00E80A5B"/>
    <w:rsid w:val="00E83F81"/>
    <w:rsid w:val="00E8609C"/>
    <w:rsid w:val="00E9110A"/>
    <w:rsid w:val="00E91272"/>
    <w:rsid w:val="00E91A56"/>
    <w:rsid w:val="00E92104"/>
    <w:rsid w:val="00E92597"/>
    <w:rsid w:val="00E925B7"/>
    <w:rsid w:val="00E943E9"/>
    <w:rsid w:val="00EA15F3"/>
    <w:rsid w:val="00EA5126"/>
    <w:rsid w:val="00EA5B0A"/>
    <w:rsid w:val="00EB017C"/>
    <w:rsid w:val="00EB3111"/>
    <w:rsid w:val="00EC1E6D"/>
    <w:rsid w:val="00EC409A"/>
    <w:rsid w:val="00EC6216"/>
    <w:rsid w:val="00ED7C3C"/>
    <w:rsid w:val="00EF408F"/>
    <w:rsid w:val="00EF6E7F"/>
    <w:rsid w:val="00F01335"/>
    <w:rsid w:val="00F01CB7"/>
    <w:rsid w:val="00F06107"/>
    <w:rsid w:val="00F07ECF"/>
    <w:rsid w:val="00F1137F"/>
    <w:rsid w:val="00F11EF8"/>
    <w:rsid w:val="00F168AD"/>
    <w:rsid w:val="00F174F3"/>
    <w:rsid w:val="00F2273A"/>
    <w:rsid w:val="00F26400"/>
    <w:rsid w:val="00F26B1F"/>
    <w:rsid w:val="00F3073E"/>
    <w:rsid w:val="00F379F9"/>
    <w:rsid w:val="00F435E7"/>
    <w:rsid w:val="00F436FD"/>
    <w:rsid w:val="00F50EEE"/>
    <w:rsid w:val="00F51CF4"/>
    <w:rsid w:val="00F53632"/>
    <w:rsid w:val="00F550AC"/>
    <w:rsid w:val="00F56C77"/>
    <w:rsid w:val="00F63668"/>
    <w:rsid w:val="00F67B75"/>
    <w:rsid w:val="00F706E9"/>
    <w:rsid w:val="00F72CE1"/>
    <w:rsid w:val="00F8009C"/>
    <w:rsid w:val="00F83B54"/>
    <w:rsid w:val="00F87B18"/>
    <w:rsid w:val="00F92696"/>
    <w:rsid w:val="00F9435C"/>
    <w:rsid w:val="00FA5FF2"/>
    <w:rsid w:val="00FA72C8"/>
    <w:rsid w:val="00FA7B77"/>
    <w:rsid w:val="00FB052A"/>
    <w:rsid w:val="00FB5581"/>
    <w:rsid w:val="00FC092E"/>
    <w:rsid w:val="00FC5758"/>
    <w:rsid w:val="00FC5EE5"/>
    <w:rsid w:val="00FC6672"/>
    <w:rsid w:val="00FC6A86"/>
    <w:rsid w:val="00FC6D8C"/>
    <w:rsid w:val="00FD0645"/>
    <w:rsid w:val="00FD0B59"/>
    <w:rsid w:val="00FD116C"/>
    <w:rsid w:val="00FD28AB"/>
    <w:rsid w:val="00FE1666"/>
    <w:rsid w:val="00FE37CA"/>
    <w:rsid w:val="00FF16F2"/>
    <w:rsid w:val="00FF28FE"/>
    <w:rsid w:val="00FF6D0E"/>
    <w:rsid w:val="00FF778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1026"/>
    <o:shapelayout v:ext="edit">
      <o:idmap v:ext="edit" data="1"/>
    </o:shapelayout>
  </w:shapeDefaults>
  <w:decimalSymbol w:val="."/>
  <w:listSeparator w:val=","/>
  <w14:docId w14:val="2F18B597"/>
  <w15:docId w15:val="{05878D5B-7A70-4096-B6AB-F551ACB12AA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Times New Roman" w:hAnsi="Calibri" w:cs="Calibri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3393F"/>
    <w:pPr>
      <w:spacing w:after="160" w:line="259" w:lineRule="auto"/>
    </w:pPr>
    <w:rPr>
      <w:rFonts w:cs="Times New Roman"/>
      <w:sz w:val="22"/>
      <w:szCs w:val="22"/>
    </w:rPr>
  </w:style>
  <w:style w:type="paragraph" w:styleId="Heading1">
    <w:name w:val="heading 1"/>
    <w:basedOn w:val="Normal"/>
    <w:next w:val="Normal"/>
    <w:link w:val="Heading1Char"/>
    <w:uiPriority w:val="9"/>
    <w:qFormat/>
    <w:pPr>
      <w:keepNext/>
      <w:spacing w:before="240" w:after="60"/>
      <w:outlineLvl w:val="0"/>
    </w:pPr>
    <w:rPr>
      <w:rFonts w:ascii="Calibri Light" w:hAnsi="Calibri Light"/>
      <w:b/>
      <w:bCs/>
      <w:kern w:val="32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pPr>
      <w:keepNext/>
      <w:keepLines/>
      <w:spacing w:before="40" w:after="0"/>
      <w:outlineLvl w:val="1"/>
    </w:pPr>
    <w:rPr>
      <w:rFonts w:ascii="Calibri Light" w:eastAsia="SimSun" w:hAnsi="Calibri Light" w:cs="SimSun"/>
      <w:color w:val="2F5496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Pr>
      <w:rFonts w:ascii="Calibri Light" w:hAnsi="Calibri Light" w:cs="Times New Roman"/>
      <w:b/>
      <w:kern w:val="32"/>
      <w:sz w:val="32"/>
    </w:rPr>
  </w:style>
  <w:style w:type="paragraph" w:styleId="NormalWeb">
    <w:name w:val="Normal (Web)"/>
    <w:basedOn w:val="Normal"/>
    <w:uiPriority w:val="99"/>
    <w:rPr>
      <w:rFonts w:ascii="Times New Roman" w:hAnsi="Times New Roman"/>
      <w:sz w:val="24"/>
      <w:szCs w:val="24"/>
    </w:rPr>
  </w:style>
  <w:style w:type="character" w:styleId="Strong">
    <w:name w:val="Strong"/>
    <w:basedOn w:val="DefaultParagraphFont"/>
    <w:uiPriority w:val="22"/>
    <w:qFormat/>
    <w:rPr>
      <w:rFonts w:cs="Times New Roman"/>
      <w:b/>
    </w:rPr>
  </w:style>
  <w:style w:type="paragraph" w:styleId="ListParagraph">
    <w:name w:val="List Paragraph"/>
    <w:basedOn w:val="Normal"/>
    <w:link w:val="ListParagraphChar"/>
    <w:uiPriority w:val="34"/>
    <w:qFormat/>
    <w:pPr>
      <w:ind w:left="720"/>
      <w:contextualSpacing/>
    </w:pPr>
    <w:rPr>
      <w:lang w:val="ro-RO"/>
    </w:rPr>
  </w:style>
  <w:style w:type="character" w:styleId="Hyperlink">
    <w:name w:val="Hyperlink"/>
    <w:basedOn w:val="DefaultParagraphFont"/>
    <w:uiPriority w:val="99"/>
    <w:rPr>
      <w:rFonts w:cs="Times New Roman"/>
      <w:color w:val="0563C1"/>
      <w:u w:val="single"/>
    </w:rPr>
  </w:style>
  <w:style w:type="paragraph" w:styleId="FootnoteText">
    <w:name w:val="footnote text"/>
    <w:basedOn w:val="Normal"/>
    <w:link w:val="FootnoteTextChar"/>
    <w:uiPriority w:val="99"/>
    <w:pPr>
      <w:spacing w:after="0" w:line="240" w:lineRule="auto"/>
    </w:pPr>
    <w:rPr>
      <w:sz w:val="20"/>
      <w:szCs w:val="20"/>
      <w:lang w:val="ro-RO"/>
    </w:rPr>
  </w:style>
  <w:style w:type="character" w:customStyle="1" w:styleId="FootnoteTextChar">
    <w:name w:val="Footnote Text Char"/>
    <w:basedOn w:val="DefaultParagraphFont"/>
    <w:link w:val="FootnoteText"/>
    <w:uiPriority w:val="99"/>
    <w:rPr>
      <w:rFonts w:eastAsia="Times New Roman" w:cs="Times New Roman"/>
      <w:sz w:val="20"/>
      <w:lang w:val="ro-RO"/>
    </w:rPr>
  </w:style>
  <w:style w:type="character" w:styleId="FootnoteReference">
    <w:name w:val="footnote reference"/>
    <w:basedOn w:val="DefaultParagraphFont"/>
    <w:uiPriority w:val="99"/>
    <w:rPr>
      <w:rFonts w:cs="Times New Roman"/>
      <w:vertAlign w:val="superscript"/>
    </w:rPr>
  </w:style>
  <w:style w:type="character" w:customStyle="1" w:styleId="UnresolvedMention1">
    <w:name w:val="Unresolved Mention1"/>
    <w:basedOn w:val="DefaultParagraphFont"/>
    <w:uiPriority w:val="99"/>
    <w:rPr>
      <w:rFonts w:cs="Times New Roman"/>
      <w:color w:val="605E5C"/>
      <w:shd w:val="clear" w:color="auto" w:fill="E1DFDD"/>
    </w:rPr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Pr>
      <w:rFonts w:cs="Times New Roman"/>
      <w:sz w:val="22"/>
    </w:r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Pr>
      <w:rFonts w:cs="Times New Roman"/>
      <w:sz w:val="22"/>
    </w:rPr>
  </w:style>
  <w:style w:type="paragraph" w:customStyle="1" w:styleId="BodyA">
    <w:name w:val="Body A"/>
    <w:pPr>
      <w:pBdr>
        <w:top w:val="none" w:sz="96" w:space="31" w:color="FFFFFF" w:frame="1"/>
        <w:left w:val="none" w:sz="96" w:space="31" w:color="FFFFFF" w:frame="1"/>
        <w:bottom w:val="none" w:sz="96" w:space="31" w:color="FFFFFF" w:frame="1"/>
        <w:right w:val="none" w:sz="96" w:space="31" w:color="FFFFFF" w:frame="1"/>
      </w:pBdr>
      <w:spacing w:after="200" w:line="276" w:lineRule="auto"/>
    </w:pPr>
    <w:rPr>
      <w:color w:val="000000"/>
      <w:sz w:val="22"/>
      <w:szCs w:val="22"/>
      <w:u w:color="000000"/>
    </w:rPr>
  </w:style>
  <w:style w:type="table" w:styleId="TableGrid">
    <w:name w:val="Table Grid"/>
    <w:basedOn w:val="TableNormal"/>
    <w:uiPriority w:val="39"/>
    <w:rPr>
      <w:rFonts w:cs="Times New Roman"/>
      <w:sz w:val="22"/>
      <w:szCs w:val="22"/>
      <w:lang w:val="ro-RO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Light1">
    <w:name w:val="Table Grid Light1"/>
    <w:basedOn w:val="TableNormal"/>
    <w:uiPriority w:val="40"/>
    <w:rPr>
      <w:rFonts w:cs="Times New Roman"/>
      <w:sz w:val="22"/>
      <w:szCs w:val="22"/>
      <w:lang w:val="ro-RO"/>
    </w:rPr>
    <w:tblPr>
      <w:tblBorders>
        <w:top w:val="single" w:sz="4" w:space="0" w:color="BFBFBF"/>
        <w:left w:val="single" w:sz="4" w:space="0" w:color="BFBFBF"/>
        <w:bottom w:val="single" w:sz="4" w:space="0" w:color="BFBFBF"/>
        <w:right w:val="single" w:sz="4" w:space="0" w:color="BFBFBF"/>
        <w:insideH w:val="single" w:sz="4" w:space="0" w:color="BFBFBF"/>
        <w:insideV w:val="single" w:sz="4" w:space="0" w:color="BFBFBF"/>
      </w:tblBorders>
    </w:tblPr>
  </w:style>
  <w:style w:type="paragraph" w:styleId="TOCHeading">
    <w:name w:val="TOC Heading"/>
    <w:basedOn w:val="Heading1"/>
    <w:next w:val="Normal"/>
    <w:uiPriority w:val="39"/>
    <w:qFormat/>
    <w:pPr>
      <w:keepLines/>
      <w:spacing w:after="0"/>
      <w:outlineLvl w:val="9"/>
    </w:pPr>
    <w:rPr>
      <w:b w:val="0"/>
      <w:bCs w:val="0"/>
      <w:color w:val="2F5496"/>
      <w:kern w:val="0"/>
    </w:rPr>
  </w:style>
  <w:style w:type="paragraph" w:styleId="BalloonText">
    <w:name w:val="Balloon Text"/>
    <w:basedOn w:val="Normal"/>
    <w:link w:val="BalloonTextChar"/>
    <w:uiPriority w:val="99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Pr>
      <w:rFonts w:ascii="Segoe UI" w:hAnsi="Segoe UI" w:cs="Times New Roman"/>
      <w:sz w:val="18"/>
    </w:rPr>
  </w:style>
  <w:style w:type="character" w:styleId="CommentReference">
    <w:name w:val="annotation reference"/>
    <w:basedOn w:val="DefaultParagraphFont"/>
    <w:uiPriority w:val="99"/>
    <w:rPr>
      <w:rFonts w:cs="Times New Roman"/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Pr>
      <w:rFonts w:cs="Times New Roman"/>
    </w:rPr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rPr>
      <w:rFonts w:cs="Times New Roman"/>
      <w:b/>
      <w:bCs/>
    </w:rPr>
  </w:style>
  <w:style w:type="paragraph" w:styleId="Revision">
    <w:name w:val="Revision"/>
    <w:uiPriority w:val="99"/>
    <w:rPr>
      <w:rFonts w:cs="Times New Roman"/>
      <w:sz w:val="22"/>
      <w:szCs w:val="22"/>
    </w:rPr>
  </w:style>
  <w:style w:type="character" w:customStyle="1" w:styleId="Heading2Char">
    <w:name w:val="Heading 2 Char"/>
    <w:basedOn w:val="DefaultParagraphFont"/>
    <w:link w:val="Heading2"/>
    <w:uiPriority w:val="9"/>
    <w:rPr>
      <w:rFonts w:ascii="Calibri Light" w:eastAsia="SimSun" w:hAnsi="Calibri Light" w:cs="SimSun"/>
      <w:color w:val="2F5496"/>
      <w:sz w:val="26"/>
      <w:szCs w:val="26"/>
    </w:rPr>
  </w:style>
  <w:style w:type="character" w:customStyle="1" w:styleId="ListParagraphChar">
    <w:name w:val="List Paragraph Char"/>
    <w:basedOn w:val="DefaultParagraphFont"/>
    <w:link w:val="ListParagraph"/>
    <w:uiPriority w:val="34"/>
    <w:rPr>
      <w:rFonts w:cs="Times New Roman"/>
      <w:sz w:val="22"/>
      <w:szCs w:val="22"/>
      <w:lang w:val="ro-RO"/>
    </w:rPr>
  </w:style>
  <w:style w:type="character" w:styleId="Emphasis">
    <w:name w:val="Emphasis"/>
    <w:basedOn w:val="DefaultParagraphFont"/>
    <w:uiPriority w:val="20"/>
    <w:qFormat/>
    <w:rPr>
      <w:i/>
      <w:i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63" Type="http://schemas.openxmlformats.org/officeDocument/2006/relationships/footnotes" Target="footnotes.xml"/><Relationship Id="rId68" Type="http://schemas.openxmlformats.org/officeDocument/2006/relationships/hyperlink" Target="http://www.brd.gov.md" TargetMode="External"/><Relationship Id="rId76" Type="http://schemas.openxmlformats.org/officeDocument/2006/relationships/hyperlink" Target="http://www.registru.datepersonale.md/" TargetMode="External"/><Relationship Id="rId7" Type="http://schemas.openxmlformats.org/officeDocument/2006/relationships/customXml" Target="../customXml/item7.xml"/><Relationship Id="rId71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customXml" Target="../customXml/item53.xml"/><Relationship Id="rId58" Type="http://schemas.openxmlformats.org/officeDocument/2006/relationships/customXml" Target="../customXml/item58.xml"/><Relationship Id="rId66" Type="http://schemas.openxmlformats.org/officeDocument/2006/relationships/image" Target="media/image2.png"/><Relationship Id="rId74" Type="http://schemas.openxmlformats.org/officeDocument/2006/relationships/image" Target="media/image6.png"/><Relationship Id="rId79" Type="http://schemas.openxmlformats.org/officeDocument/2006/relationships/theme" Target="theme/theme1.xml"/><Relationship Id="rId5" Type="http://schemas.openxmlformats.org/officeDocument/2006/relationships/customXml" Target="../customXml/item5.xml"/><Relationship Id="rId61" Type="http://schemas.openxmlformats.org/officeDocument/2006/relationships/settings" Target="setting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styles" Target="styles.xml"/><Relationship Id="rId65" Type="http://schemas.openxmlformats.org/officeDocument/2006/relationships/image" Target="media/image1.png"/><Relationship Id="rId73" Type="http://schemas.openxmlformats.org/officeDocument/2006/relationships/image" Target="media/image5.png"/><Relationship Id="rId78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56" Type="http://schemas.openxmlformats.org/officeDocument/2006/relationships/customXml" Target="../customXml/item56.xml"/><Relationship Id="rId64" Type="http://schemas.openxmlformats.org/officeDocument/2006/relationships/endnotes" Target="endnotes.xml"/><Relationship Id="rId69" Type="http://schemas.openxmlformats.org/officeDocument/2006/relationships/hyperlink" Target="mailto:brd@gov.md" TargetMode="External"/><Relationship Id="rId77" Type="http://schemas.openxmlformats.org/officeDocument/2006/relationships/footer" Target="footer3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image" Target="media/image4.png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numbering" Target="numbering.xml"/><Relationship Id="rId67" Type="http://schemas.openxmlformats.org/officeDocument/2006/relationships/image" Target="media/image3.png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webSettings" Target="webSettings.xml"/><Relationship Id="rId70" Type="http://schemas.openxmlformats.org/officeDocument/2006/relationships/hyperlink" Target="mailto:brd@gov.md" TargetMode="External"/><Relationship Id="rId75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customXml" Target="../customXml/item57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Props1.xml><?xml version="1.0" encoding="utf-8"?>
<ds:datastoreItem xmlns:ds="http://schemas.openxmlformats.org/officeDocument/2006/customXml" ds:itemID="{482FCC1E-D76D-4122-BBD1-A20B9C198CE6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C89BE087-7B0E-4202-8F95-83583FF69996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7CD3780D-F67A-4686-B8EF-CCC707724AD8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F4E519B5-EF3F-4E13-AEBE-E0DCF224D729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7D8F323C-7595-4E2E-913E-1A80BAEE9A29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BB2086E8-4D3D-4048-AD0A-4F909ED89EE0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1E962EDA-FEEA-40C9-8B31-ABDFDFCD8090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08ECBBA1-78F6-48C3-84DC-082CF18D2676}">
  <ds:schemaRefs>
    <ds:schemaRef ds:uri="http://www.wps.cn/android/officeDocument/2013/mofficeCustomData"/>
  </ds:schemaRefs>
</ds:datastoreItem>
</file>

<file path=customXml/itemProps9.xml><?xml version="1.0" encoding="utf-8"?>
<ds:datastoreItem xmlns:ds="http://schemas.openxmlformats.org/officeDocument/2006/customXml" ds:itemID="{7B53FD98-9414-45A9-A440-7FD55CF16E86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ACFA48AD-EA0C-4E7B-8AA5-E9E6CB84E761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FEF85BE2-C1FB-4F9F-9834-FB9092F9973E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17CA97B7-2F32-4266-8C90-D28746CBDFB6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EA5A6512-1D11-49B8-B8AD-B79F39D089B5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2030D5C6-45BF-4972-87D7-8AF24550FBAD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26C23830-D897-4210-8704-B53905BB3911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39A938CA-9E69-463C-8937-E09FF78CB0E0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5CC14592-5AC6-473E-869B-059B9EE4DD5E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DF0FC37D-C07F-489E-A2F3-6986BC9F8D4C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DB40F63D-CC84-44E2-8CEB-E78B16E716C5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127C47B2-A915-4D87-968E-F33DE31F7C95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81BAE9C2-F00C-4120-9F48-5ED188994C2C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92BBC110-C23B-4DD0-8888-1E903EA1BC73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E120CB10-F00B-4E6F-92D0-28BBE1E3028E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BD40C830-8301-47A1-8F3F-65A96884ED69}">
  <ds:schemaRefs>
    <ds:schemaRef ds:uri="http://www.wps.cn/android/officeDocument/2013/mofficeCustomData"/>
  </ds:schemaRefs>
</ds:datastoreItem>
</file>

<file path=customXml/itemProps25.xml><?xml version="1.0" encoding="utf-8"?>
<ds:datastoreItem xmlns:ds="http://schemas.openxmlformats.org/officeDocument/2006/customXml" ds:itemID="{ACB85549-D261-4858-B929-97CEF6E7E72C}">
  <ds:schemaRefs>
    <ds:schemaRef ds:uri="http://www.wps.cn/android/officeDocument/2013/mofficeCustomData"/>
  </ds:schemaRefs>
</ds:datastoreItem>
</file>

<file path=customXml/itemProps26.xml><?xml version="1.0" encoding="utf-8"?>
<ds:datastoreItem xmlns:ds="http://schemas.openxmlformats.org/officeDocument/2006/customXml" ds:itemID="{15B616FC-5F65-4F11-A024-1372421E0573}">
  <ds:schemaRefs>
    <ds:schemaRef ds:uri="http://www.wps.cn/android/officeDocument/2013/mofficeCustomData"/>
  </ds:schemaRefs>
</ds:datastoreItem>
</file>

<file path=customXml/itemProps27.xml><?xml version="1.0" encoding="utf-8"?>
<ds:datastoreItem xmlns:ds="http://schemas.openxmlformats.org/officeDocument/2006/customXml" ds:itemID="{084940A6-35C5-4990-8BA2-34CCF22098E6}">
  <ds:schemaRefs>
    <ds:schemaRef ds:uri="http://www.wps.cn/android/officeDocument/2013/mofficeCustomData"/>
  </ds:schemaRefs>
</ds:datastoreItem>
</file>

<file path=customXml/itemProps28.xml><?xml version="1.0" encoding="utf-8"?>
<ds:datastoreItem xmlns:ds="http://schemas.openxmlformats.org/officeDocument/2006/customXml" ds:itemID="{0AB083BA-8D1C-4E4C-BC9A-4264CA6578BE}">
  <ds:schemaRefs>
    <ds:schemaRef ds:uri="http://www.wps.cn/android/officeDocument/2013/mofficeCustomData"/>
  </ds:schemaRefs>
</ds:datastoreItem>
</file>

<file path=customXml/itemProps29.xml><?xml version="1.0" encoding="utf-8"?>
<ds:datastoreItem xmlns:ds="http://schemas.openxmlformats.org/officeDocument/2006/customXml" ds:itemID="{DF60CB88-9D8E-47DA-A8B1-53F24719FE8E}">
  <ds:schemaRefs>
    <ds:schemaRef ds:uri="http://www.wps.cn/android/officeDocument/2013/mofficeCustomData"/>
  </ds:schemaRefs>
</ds:datastoreItem>
</file>

<file path=customXml/itemProps30.xml><?xml version="1.0" encoding="utf-8"?>
<ds:datastoreItem xmlns:ds="http://schemas.openxmlformats.org/officeDocument/2006/customXml" ds:itemID="{1366D9A0-BC02-4FEE-845B-9B5582C21A8E}">
  <ds:schemaRefs>
    <ds:schemaRef ds:uri="http://www.wps.cn/android/officeDocument/2013/mofficeCustomData"/>
  </ds:schemaRefs>
</ds:datastoreItem>
</file>

<file path=customXml/itemProps31.xml><?xml version="1.0" encoding="utf-8"?>
<ds:datastoreItem xmlns:ds="http://schemas.openxmlformats.org/officeDocument/2006/customXml" ds:itemID="{CD3471DC-F6A7-475C-A247-223DA6469F34}">
  <ds:schemaRefs>
    <ds:schemaRef ds:uri="http://www.wps.cn/android/officeDocument/2013/mofficeCustomData"/>
  </ds:schemaRefs>
</ds:datastoreItem>
</file>

<file path=customXml/itemProps32.xml><?xml version="1.0" encoding="utf-8"?>
<ds:datastoreItem xmlns:ds="http://schemas.openxmlformats.org/officeDocument/2006/customXml" ds:itemID="{D4617077-7F49-4ED4-A7A1-9B661E484430}">
  <ds:schemaRefs>
    <ds:schemaRef ds:uri="http://www.wps.cn/android/officeDocument/2013/mofficeCustomData"/>
  </ds:schemaRefs>
</ds:datastoreItem>
</file>

<file path=customXml/itemProps33.xml><?xml version="1.0" encoding="utf-8"?>
<ds:datastoreItem xmlns:ds="http://schemas.openxmlformats.org/officeDocument/2006/customXml" ds:itemID="{500E02D2-85A3-4EB7-BEFD-3702DB3C2BC3}">
  <ds:schemaRefs>
    <ds:schemaRef ds:uri="http://www.wps.cn/android/officeDocument/2013/mofficeCustomData"/>
  </ds:schemaRefs>
</ds:datastoreItem>
</file>

<file path=customXml/itemProps34.xml><?xml version="1.0" encoding="utf-8"?>
<ds:datastoreItem xmlns:ds="http://schemas.openxmlformats.org/officeDocument/2006/customXml" ds:itemID="{07AA7990-5660-46D3-B4F3-D3BD99A1497D}">
  <ds:schemaRefs>
    <ds:schemaRef ds:uri="http://www.wps.cn/android/officeDocument/2013/mofficeCustomData"/>
  </ds:schemaRefs>
</ds:datastoreItem>
</file>

<file path=customXml/itemProps35.xml><?xml version="1.0" encoding="utf-8"?>
<ds:datastoreItem xmlns:ds="http://schemas.openxmlformats.org/officeDocument/2006/customXml" ds:itemID="{99C174B9-656A-4DD9-93BB-256E4602FD14}">
  <ds:schemaRefs>
    <ds:schemaRef ds:uri="http://www.wps.cn/android/officeDocument/2013/mofficeCustomData"/>
  </ds:schemaRefs>
</ds:datastoreItem>
</file>

<file path=customXml/itemProps36.xml><?xml version="1.0" encoding="utf-8"?>
<ds:datastoreItem xmlns:ds="http://schemas.openxmlformats.org/officeDocument/2006/customXml" ds:itemID="{2A4CF152-D3E8-4DFC-855C-C11DC8E96607}">
  <ds:schemaRefs>
    <ds:schemaRef ds:uri="http://www.wps.cn/android/officeDocument/2013/mofficeCustomData"/>
  </ds:schemaRefs>
</ds:datastoreItem>
</file>

<file path=customXml/itemProps37.xml><?xml version="1.0" encoding="utf-8"?>
<ds:datastoreItem xmlns:ds="http://schemas.openxmlformats.org/officeDocument/2006/customXml" ds:itemID="{D2BC12EB-7784-4893-93ED-2BB2B98F587B}">
  <ds:schemaRefs>
    <ds:schemaRef ds:uri="http://www.wps.cn/android/officeDocument/2013/mofficeCustomData"/>
  </ds:schemaRefs>
</ds:datastoreItem>
</file>

<file path=customXml/itemProps38.xml><?xml version="1.0" encoding="utf-8"?>
<ds:datastoreItem xmlns:ds="http://schemas.openxmlformats.org/officeDocument/2006/customXml" ds:itemID="{FD66B708-0FB3-4F23-8B48-46AF4EF4604D}">
  <ds:schemaRefs>
    <ds:schemaRef ds:uri="http://www.wps.cn/android/officeDocument/2013/mofficeCustomData"/>
  </ds:schemaRefs>
</ds:datastoreItem>
</file>

<file path=customXml/itemProps39.xml><?xml version="1.0" encoding="utf-8"?>
<ds:datastoreItem xmlns:ds="http://schemas.openxmlformats.org/officeDocument/2006/customXml" ds:itemID="{3065F892-8252-4D93-BEC3-2B257BD50744}">
  <ds:schemaRefs>
    <ds:schemaRef ds:uri="http://schemas.openxmlformats.org/officeDocument/2006/bibliography"/>
  </ds:schemaRefs>
</ds:datastoreItem>
</file>

<file path=customXml/itemProps40.xml><?xml version="1.0" encoding="utf-8"?>
<ds:datastoreItem xmlns:ds="http://schemas.openxmlformats.org/officeDocument/2006/customXml" ds:itemID="{70AEC937-69AE-4DC1-B94B-05A0F394FC97}">
  <ds:schemaRefs>
    <ds:schemaRef ds:uri="http://www.wps.cn/android/officeDocument/2013/mofficeCustomData"/>
  </ds:schemaRefs>
</ds:datastoreItem>
</file>

<file path=customXml/itemProps41.xml><?xml version="1.0" encoding="utf-8"?>
<ds:datastoreItem xmlns:ds="http://schemas.openxmlformats.org/officeDocument/2006/customXml" ds:itemID="{7A604CFF-AF29-4518-996A-C33F39B0B021}">
  <ds:schemaRefs>
    <ds:schemaRef ds:uri="http://www.wps.cn/android/officeDocument/2013/mofficeCustomData"/>
  </ds:schemaRefs>
</ds:datastoreItem>
</file>

<file path=customXml/itemProps42.xml><?xml version="1.0" encoding="utf-8"?>
<ds:datastoreItem xmlns:ds="http://schemas.openxmlformats.org/officeDocument/2006/customXml" ds:itemID="{EB489641-C00F-4A01-A304-8160C776032A}">
  <ds:schemaRefs>
    <ds:schemaRef ds:uri="http://www.wps.cn/android/officeDocument/2013/mofficeCustomData"/>
  </ds:schemaRefs>
</ds:datastoreItem>
</file>

<file path=customXml/itemProps43.xml><?xml version="1.0" encoding="utf-8"?>
<ds:datastoreItem xmlns:ds="http://schemas.openxmlformats.org/officeDocument/2006/customXml" ds:itemID="{1CE0B150-BA2A-4D5E-BAF0-5D44E7A87833}">
  <ds:schemaRefs>
    <ds:schemaRef ds:uri="http://www.wps.cn/android/officeDocument/2013/mofficeCustomData"/>
  </ds:schemaRefs>
</ds:datastoreItem>
</file>

<file path=customXml/itemProps44.xml><?xml version="1.0" encoding="utf-8"?>
<ds:datastoreItem xmlns:ds="http://schemas.openxmlformats.org/officeDocument/2006/customXml" ds:itemID="{9373942A-FBE8-4331-8812-C5576E687530}">
  <ds:schemaRefs>
    <ds:schemaRef ds:uri="http://www.wps.cn/android/officeDocument/2013/mofficeCustomData"/>
  </ds:schemaRefs>
</ds:datastoreItem>
</file>

<file path=customXml/itemProps45.xml><?xml version="1.0" encoding="utf-8"?>
<ds:datastoreItem xmlns:ds="http://schemas.openxmlformats.org/officeDocument/2006/customXml" ds:itemID="{FDA9DA60-A72A-42F6-92DD-55E32017EC44}">
  <ds:schemaRefs>
    <ds:schemaRef ds:uri="http://www.wps.cn/android/officeDocument/2013/mofficeCustomData"/>
  </ds:schemaRefs>
</ds:datastoreItem>
</file>

<file path=customXml/itemProps46.xml><?xml version="1.0" encoding="utf-8"?>
<ds:datastoreItem xmlns:ds="http://schemas.openxmlformats.org/officeDocument/2006/customXml" ds:itemID="{6E92AC55-A8CC-4CA0-8F1E-03A0CBAFF0F9}">
  <ds:schemaRefs>
    <ds:schemaRef ds:uri="http://www.wps.cn/android/officeDocument/2013/mofficeCustomData"/>
  </ds:schemaRefs>
</ds:datastoreItem>
</file>

<file path=customXml/itemProps47.xml><?xml version="1.0" encoding="utf-8"?>
<ds:datastoreItem xmlns:ds="http://schemas.openxmlformats.org/officeDocument/2006/customXml" ds:itemID="{8BFAF332-379A-4365-98C7-8B42B6568C2B}">
  <ds:schemaRefs>
    <ds:schemaRef ds:uri="http://www.wps.cn/android/officeDocument/2013/mofficeCustomData"/>
  </ds:schemaRefs>
</ds:datastoreItem>
</file>

<file path=customXml/itemProps48.xml><?xml version="1.0" encoding="utf-8"?>
<ds:datastoreItem xmlns:ds="http://schemas.openxmlformats.org/officeDocument/2006/customXml" ds:itemID="{8E689DA2-C0A9-4EB0-872A-F44EF98B46B9}">
  <ds:schemaRefs>
    <ds:schemaRef ds:uri="http://www.wps.cn/android/officeDocument/2013/mofficeCustomData"/>
  </ds:schemaRefs>
</ds:datastoreItem>
</file>

<file path=customXml/itemProps49.xml><?xml version="1.0" encoding="utf-8"?>
<ds:datastoreItem xmlns:ds="http://schemas.openxmlformats.org/officeDocument/2006/customXml" ds:itemID="{D995D4F5-553D-44D3-BAD6-28CF27CDED60}">
  <ds:schemaRefs>
    <ds:schemaRef ds:uri="http://www.wps.cn/android/officeDocument/2013/mofficeCustomData"/>
  </ds:schemaRefs>
</ds:datastoreItem>
</file>

<file path=customXml/itemProps50.xml><?xml version="1.0" encoding="utf-8"?>
<ds:datastoreItem xmlns:ds="http://schemas.openxmlformats.org/officeDocument/2006/customXml" ds:itemID="{DD2A9287-4F25-4E9A-9A5A-0D8F6B0FB9C1}">
  <ds:schemaRefs>
    <ds:schemaRef ds:uri="http://www.wps.cn/android/officeDocument/2013/mofficeCustomData"/>
  </ds:schemaRefs>
</ds:datastoreItem>
</file>

<file path=customXml/itemProps51.xml><?xml version="1.0" encoding="utf-8"?>
<ds:datastoreItem xmlns:ds="http://schemas.openxmlformats.org/officeDocument/2006/customXml" ds:itemID="{FA8E2A21-2570-4F86-B61D-56DB6A63FF33}">
  <ds:schemaRefs>
    <ds:schemaRef ds:uri="http://www.wps.cn/android/officeDocument/2013/mofficeCustomData"/>
  </ds:schemaRefs>
</ds:datastoreItem>
</file>

<file path=customXml/itemProps52.xml><?xml version="1.0" encoding="utf-8"?>
<ds:datastoreItem xmlns:ds="http://schemas.openxmlformats.org/officeDocument/2006/customXml" ds:itemID="{60EF5330-ACAC-48D0-822A-52B11DB909D2}">
  <ds:schemaRefs>
    <ds:schemaRef ds:uri="http://www.wps.cn/android/officeDocument/2013/mofficeCustomData"/>
  </ds:schemaRefs>
</ds:datastoreItem>
</file>

<file path=customXml/itemProps53.xml><?xml version="1.0" encoding="utf-8"?>
<ds:datastoreItem xmlns:ds="http://schemas.openxmlformats.org/officeDocument/2006/customXml" ds:itemID="{049FEE9C-4CAD-47FC-BC6C-F6A54F9ADAC7}">
  <ds:schemaRefs>
    <ds:schemaRef ds:uri="http://www.wps.cn/android/officeDocument/2013/mofficeCustomData"/>
  </ds:schemaRefs>
</ds:datastoreItem>
</file>

<file path=customXml/itemProps54.xml><?xml version="1.0" encoding="utf-8"?>
<ds:datastoreItem xmlns:ds="http://schemas.openxmlformats.org/officeDocument/2006/customXml" ds:itemID="{89763C9B-7C6C-489F-8B95-E71F30D9612C}">
  <ds:schemaRefs>
    <ds:schemaRef ds:uri="http://www.wps.cn/android/officeDocument/2013/mofficeCustomData"/>
  </ds:schemaRefs>
</ds:datastoreItem>
</file>

<file path=customXml/itemProps55.xml><?xml version="1.0" encoding="utf-8"?>
<ds:datastoreItem xmlns:ds="http://schemas.openxmlformats.org/officeDocument/2006/customXml" ds:itemID="{DCAD2EDC-2261-4D61-A0BB-DE26CA925212}">
  <ds:schemaRefs>
    <ds:schemaRef ds:uri="http://www.wps.cn/android/officeDocument/2013/mofficeCustomData"/>
  </ds:schemaRefs>
</ds:datastoreItem>
</file>

<file path=customXml/itemProps56.xml><?xml version="1.0" encoding="utf-8"?>
<ds:datastoreItem xmlns:ds="http://schemas.openxmlformats.org/officeDocument/2006/customXml" ds:itemID="{04AE5BE1-F3C3-4269-AA82-8812154DDD9F}">
  <ds:schemaRefs>
    <ds:schemaRef ds:uri="http://www.wps.cn/android/officeDocument/2013/mofficeCustomData"/>
  </ds:schemaRefs>
</ds:datastoreItem>
</file>

<file path=customXml/itemProps57.xml><?xml version="1.0" encoding="utf-8"?>
<ds:datastoreItem xmlns:ds="http://schemas.openxmlformats.org/officeDocument/2006/customXml" ds:itemID="{C75ADD6A-6912-49B7-9099-470132A3469B}">
  <ds:schemaRefs>
    <ds:schemaRef ds:uri="http://www.wps.cn/android/officeDocument/2013/mofficeCustomData"/>
  </ds:schemaRefs>
</ds:datastoreItem>
</file>

<file path=customXml/itemProps58.xml><?xml version="1.0" encoding="utf-8"?>
<ds:datastoreItem xmlns:ds="http://schemas.openxmlformats.org/officeDocument/2006/customXml" ds:itemID="{2B5B211A-B01C-47CD-9047-33A02CE6D98A}">
  <ds:schemaRefs>
    <ds:schemaRef ds:uri="http://www.wps.cn/android/officeDocument/2013/mofficeCustom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282</TotalTime>
  <Pages>19</Pages>
  <Words>5676</Words>
  <Characters>32354</Characters>
  <Application>Microsoft Office Word</Application>
  <DocSecurity>0</DocSecurity>
  <Lines>269</Lines>
  <Paragraphs>75</Paragraphs>
  <ScaleCrop>false</ScaleCrop>
  <HeadingPairs>
    <vt:vector size="6" baseType="variant">
      <vt:variant>
        <vt:lpstr>Title</vt:lpstr>
      </vt:variant>
      <vt:variant>
        <vt:i4>1</vt:i4>
      </vt:variant>
      <vt:variant>
        <vt:lpstr>Titlu</vt:lpstr>
      </vt:variant>
      <vt:variant>
        <vt:i4>1</vt:i4>
      </vt:variant>
      <vt:variant>
        <vt:lpstr>Название</vt:lpstr>
      </vt:variant>
      <vt:variant>
        <vt:i4>1</vt:i4>
      </vt:variant>
    </vt:vector>
  </HeadingPairs>
  <TitlesOfParts>
    <vt:vector size="3" baseType="lpstr">
      <vt:lpstr/>
      <vt:lpstr/>
      <vt:lpstr/>
    </vt:vector>
  </TitlesOfParts>
  <Company/>
  <LinksUpToDate>false</LinksUpToDate>
  <CharactersWithSpaces>37955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MRosca</dc:creator>
  <cp:lastModifiedBy>User</cp:lastModifiedBy>
  <cp:revision>32</cp:revision>
  <cp:lastPrinted>2023-01-26T09:35:00Z</cp:lastPrinted>
  <dcterms:created xsi:type="dcterms:W3CDTF">2022-04-14T10:02:00Z</dcterms:created>
  <dcterms:modified xsi:type="dcterms:W3CDTF">2023-02-22T12:10:00Z</dcterms:modified>
</cp:coreProperties>
</file>