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91D68ED" w14:textId="556F0AF0" w:rsidR="00DD4B5A" w:rsidRPr="00DD4B5A" w:rsidRDefault="001679D1" w:rsidP="00D44B13">
      <w:pPr>
        <w:rPr>
          <w:rFonts w:ascii="Times New Roman" w:hAnsi="Times New Roman"/>
          <w:b/>
          <w:sz w:val="24"/>
          <w:szCs w:val="24"/>
          <w:lang w:val="ro-RO"/>
        </w:rPr>
      </w:pPr>
      <w:r>
        <w:rPr>
          <w:noProof/>
        </w:rPr>
        <w:drawing>
          <wp:anchor distT="0" distB="0" distL="114300" distR="114300" simplePos="0" relativeHeight="251660288" behindDoc="1" locked="0" layoutInCell="1" allowOverlap="1" wp14:anchorId="7F28E511" wp14:editId="643D27F6">
            <wp:simplePos x="0" y="0"/>
            <wp:positionH relativeFrom="column">
              <wp:posOffset>567690</wp:posOffset>
            </wp:positionH>
            <wp:positionV relativeFrom="paragraph">
              <wp:posOffset>271780</wp:posOffset>
            </wp:positionV>
            <wp:extent cx="746760" cy="811530"/>
            <wp:effectExtent l="0" t="0" r="0" b="7620"/>
            <wp:wrapSquare wrapText="bothSides"/>
            <wp:docPr id="2" name="Imagin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746760" cy="811530"/>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9264" behindDoc="0" locked="0" layoutInCell="1" allowOverlap="1" wp14:anchorId="17A15045" wp14:editId="2EE2FC14">
            <wp:simplePos x="0" y="0"/>
            <wp:positionH relativeFrom="page">
              <wp:align>center</wp:align>
            </wp:positionH>
            <wp:positionV relativeFrom="paragraph">
              <wp:posOffset>422275</wp:posOffset>
            </wp:positionV>
            <wp:extent cx="1633855" cy="542925"/>
            <wp:effectExtent l="0" t="0" r="4445" b="9525"/>
            <wp:wrapThrough wrapText="bothSides">
              <wp:wrapPolygon edited="0">
                <wp:start x="756" y="0"/>
                <wp:lineTo x="0" y="2274"/>
                <wp:lineTo x="0" y="14400"/>
                <wp:lineTo x="10326" y="21221"/>
                <wp:lineTo x="13348" y="21221"/>
                <wp:lineTo x="19644" y="21221"/>
                <wp:lineTo x="21407" y="21221"/>
                <wp:lineTo x="21407" y="758"/>
                <wp:lineTo x="8815" y="0"/>
                <wp:lineTo x="756" y="0"/>
              </wp:wrapPolygon>
            </wp:wrapThrough>
            <wp:docPr id="1" name="Imagin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1633855" cy="542925"/>
                    </a:xfrm>
                    <a:prstGeom prst="rect">
                      <a:avLst/>
                    </a:prstGeom>
                    <a:noFill/>
                    <a:ln>
                      <a:noFill/>
                    </a:ln>
                  </pic:spPr>
                </pic:pic>
              </a:graphicData>
            </a:graphic>
            <wp14:sizeRelH relativeFrom="margin">
              <wp14:pctWidth>0</wp14:pctWidth>
            </wp14:sizeRelH>
          </wp:anchor>
        </w:drawing>
      </w:r>
      <w:r w:rsidR="00CA56D7">
        <w:rPr>
          <w:b/>
          <w:bCs/>
          <w:i/>
          <w:iCs/>
          <w:color w:val="4472C4"/>
          <w:sz w:val="36"/>
          <w:szCs w:val="36"/>
          <w:bdr w:val="none" w:sz="0" w:space="0" w:color="auto" w:frame="1"/>
          <w:shd w:val="clear" w:color="auto" w:fill="FFFFFF"/>
          <w:lang w:val="ro-RO"/>
        </w:rPr>
        <w:t xml:space="preserve">        </w:t>
      </w:r>
      <w:r w:rsidR="00AB12CC" w:rsidRPr="00DD5962">
        <w:rPr>
          <w:b/>
          <w:bCs/>
          <w:i/>
          <w:iCs/>
          <w:color w:val="4472C4"/>
          <w:sz w:val="36"/>
          <w:szCs w:val="36"/>
          <w:bdr w:val="none" w:sz="0" w:space="0" w:color="auto" w:frame="1"/>
          <w:shd w:val="clear" w:color="auto" w:fill="FFFFFF"/>
          <w:lang w:val="ro-RO"/>
        </w:rPr>
        <w:t xml:space="preserve">    </w:t>
      </w:r>
      <w:r w:rsidR="00CA56D7">
        <w:rPr>
          <w:b/>
          <w:bCs/>
          <w:i/>
          <w:iCs/>
          <w:color w:val="4472C4"/>
          <w:sz w:val="36"/>
          <w:szCs w:val="36"/>
          <w:bdr w:val="none" w:sz="0" w:space="0" w:color="auto" w:frame="1"/>
          <w:shd w:val="clear" w:color="auto" w:fill="FFFFFF"/>
          <w:lang w:val="ro-RO"/>
        </w:rPr>
        <w:t xml:space="preserve">  </w:t>
      </w:r>
      <w:r w:rsidR="00AB12CC" w:rsidRPr="00DD5962">
        <w:rPr>
          <w:b/>
          <w:bCs/>
          <w:i/>
          <w:iCs/>
          <w:color w:val="4472C4"/>
          <w:sz w:val="36"/>
          <w:szCs w:val="36"/>
          <w:bdr w:val="none" w:sz="0" w:space="0" w:color="auto" w:frame="1"/>
          <w:shd w:val="clear" w:color="auto" w:fill="FFFFFF"/>
          <w:lang w:val="ro-RO"/>
        </w:rPr>
        <w:tab/>
      </w:r>
      <w:r w:rsidR="00CA56D7">
        <w:rPr>
          <w:b/>
          <w:bCs/>
          <w:i/>
          <w:iCs/>
          <w:color w:val="4472C4"/>
          <w:sz w:val="36"/>
          <w:szCs w:val="36"/>
          <w:bdr w:val="none" w:sz="0" w:space="0" w:color="auto" w:frame="1"/>
          <w:shd w:val="clear" w:color="auto" w:fill="FFFFFF"/>
          <w:lang w:val="ro-RO"/>
        </w:rPr>
        <w:t xml:space="preserve">                   </w:t>
      </w:r>
    </w:p>
    <w:p w14:paraId="5DB4CC11" w14:textId="53BFC42C" w:rsidR="00F436FD" w:rsidRPr="00DD5962" w:rsidRDefault="006A41D1" w:rsidP="001679D1">
      <w:pPr>
        <w:pStyle w:val="NormalWeb"/>
        <w:shd w:val="clear" w:color="auto" w:fill="FFFFFF"/>
        <w:tabs>
          <w:tab w:val="left" w:pos="210"/>
          <w:tab w:val="left" w:pos="2655"/>
        </w:tabs>
        <w:spacing w:after="0" w:line="240" w:lineRule="auto"/>
        <w:jc w:val="right"/>
        <w:textAlignment w:val="baseline"/>
        <w:rPr>
          <w:b/>
          <w:bCs/>
          <w:i/>
          <w:iCs/>
          <w:color w:val="4472C4"/>
          <w:sz w:val="36"/>
          <w:szCs w:val="36"/>
          <w:bdr w:val="none" w:sz="0" w:space="0" w:color="auto" w:frame="1"/>
          <w:shd w:val="clear" w:color="auto" w:fill="FFFFFF"/>
          <w:lang w:val="ro-RO"/>
        </w:rPr>
      </w:pPr>
      <w:r>
        <w:rPr>
          <w:b/>
          <w:bCs/>
          <w:i/>
          <w:iCs/>
          <w:color w:val="4472C4"/>
          <w:sz w:val="36"/>
          <w:szCs w:val="36"/>
          <w:bdr w:val="none" w:sz="0" w:space="0" w:color="auto" w:frame="1"/>
          <w:shd w:val="clear" w:color="auto" w:fill="FFFFFF"/>
          <w:lang w:val="ro-RO"/>
        </w:rPr>
        <w:t xml:space="preserve"> </w:t>
      </w:r>
      <w:r w:rsidR="001679D1">
        <w:rPr>
          <w:b/>
          <w:bCs/>
          <w:i/>
          <w:iCs/>
          <w:noProof/>
          <w:color w:val="4472C4"/>
          <w:sz w:val="36"/>
          <w:szCs w:val="36"/>
          <w:bdr w:val="none" w:sz="0" w:space="0" w:color="auto" w:frame="1"/>
          <w:shd w:val="clear" w:color="auto" w:fill="FFFFFF"/>
          <w:lang w:val="ro-RO"/>
        </w:rPr>
        <w:drawing>
          <wp:inline distT="0" distB="0" distL="0" distR="0" wp14:anchorId="25075DD2" wp14:editId="26A70F71">
            <wp:extent cx="1798320" cy="542290"/>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1798320" cy="542290"/>
                    </a:xfrm>
                    <a:prstGeom prst="rect">
                      <a:avLst/>
                    </a:prstGeom>
                    <a:noFill/>
                  </pic:spPr>
                </pic:pic>
              </a:graphicData>
            </a:graphic>
          </wp:inline>
        </w:drawing>
      </w:r>
    </w:p>
    <w:p w14:paraId="4BE920CE" w14:textId="77777777" w:rsidR="006A41D1" w:rsidRDefault="006A41D1">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0D843C37" w14:textId="77777777" w:rsidR="006A41D1" w:rsidRDefault="006A41D1">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354880E8" w14:textId="77777777" w:rsidR="006A41D1" w:rsidRDefault="006A41D1">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6901FFA6" w14:textId="77777777" w:rsidR="006A41D1" w:rsidRDefault="006A41D1">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39EBD972" w14:textId="39861C8C" w:rsidR="00B91D99" w:rsidRPr="001B2B1D"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r w:rsidRPr="001B2B1D">
        <w:rPr>
          <w:b/>
          <w:bCs/>
          <w:sz w:val="26"/>
          <w:szCs w:val="26"/>
          <w:bdr w:val="none" w:sz="0" w:space="0" w:color="auto" w:frame="1"/>
          <w:shd w:val="clear" w:color="auto" w:fill="FFFFFF"/>
          <w:lang w:val="ro-RO"/>
        </w:rPr>
        <w:t xml:space="preserve">REGULAMENT </w:t>
      </w:r>
      <w:r w:rsidR="00622B6A" w:rsidRPr="001B2B1D">
        <w:rPr>
          <w:b/>
          <w:bCs/>
          <w:sz w:val="26"/>
          <w:szCs w:val="26"/>
          <w:bdr w:val="none" w:sz="0" w:space="0" w:color="auto" w:frame="1"/>
          <w:shd w:val="clear" w:color="auto" w:fill="FFFFFF"/>
          <w:lang w:val="ro-RO"/>
        </w:rPr>
        <w:t>CU PRIVIRE</w:t>
      </w:r>
      <w:r w:rsidRPr="001B2B1D">
        <w:rPr>
          <w:b/>
          <w:bCs/>
          <w:sz w:val="26"/>
          <w:szCs w:val="26"/>
          <w:bdr w:val="none" w:sz="0" w:space="0" w:color="auto" w:frame="1"/>
          <w:shd w:val="clear" w:color="auto" w:fill="FFFFFF"/>
          <w:lang w:val="ro-RO"/>
        </w:rPr>
        <w:t xml:space="preserve"> LA PROGRAMUL</w:t>
      </w:r>
      <w:r w:rsidRPr="001B2B1D">
        <w:rPr>
          <w:b/>
          <w:bCs/>
          <w:sz w:val="26"/>
          <w:szCs w:val="26"/>
          <w:bdr w:val="none" w:sz="0" w:space="0" w:color="auto" w:frame="1"/>
          <w:shd w:val="clear" w:color="auto" w:fill="FFFFFF"/>
          <w:lang w:val="ro-RO"/>
        </w:rPr>
        <w:br/>
      </w:r>
      <w:r w:rsidR="0050313E" w:rsidRPr="001B2B1D">
        <w:rPr>
          <w:b/>
          <w:bCs/>
          <w:sz w:val="26"/>
          <w:szCs w:val="26"/>
          <w:bdr w:val="none" w:sz="0" w:space="0" w:color="auto" w:frame="1"/>
          <w:shd w:val="clear" w:color="auto" w:fill="FFFFFF"/>
          <w:lang w:val="ro-RO"/>
        </w:rPr>
        <w:t xml:space="preserve">DE </w:t>
      </w:r>
      <w:r w:rsidR="00C82DA6" w:rsidRPr="001B2B1D">
        <w:rPr>
          <w:b/>
          <w:bCs/>
          <w:sz w:val="26"/>
          <w:szCs w:val="26"/>
          <w:bdr w:val="none" w:sz="0" w:space="0" w:color="auto" w:frame="1"/>
          <w:shd w:val="clear" w:color="auto" w:fill="FFFFFF"/>
          <w:lang w:val="ro-RO"/>
        </w:rPr>
        <w:t xml:space="preserve">SUSȚINERE A </w:t>
      </w:r>
      <w:r w:rsidR="001B6B8E" w:rsidRPr="001B2B1D">
        <w:rPr>
          <w:b/>
          <w:bCs/>
          <w:sz w:val="26"/>
          <w:szCs w:val="26"/>
          <w:bdr w:val="none" w:sz="0" w:space="0" w:color="auto" w:frame="1"/>
          <w:shd w:val="clear" w:color="auto" w:fill="FFFFFF"/>
          <w:lang w:val="ro-RO"/>
        </w:rPr>
        <w:t>ACTIVITĂȚILOR</w:t>
      </w:r>
      <w:r w:rsidR="002F5964" w:rsidRPr="001B2B1D">
        <w:rPr>
          <w:b/>
          <w:bCs/>
          <w:sz w:val="26"/>
          <w:szCs w:val="26"/>
          <w:bdr w:val="none" w:sz="0" w:space="0" w:color="auto" w:frame="1"/>
          <w:shd w:val="clear" w:color="auto" w:fill="FFFFFF"/>
          <w:lang w:val="ro-RO"/>
        </w:rPr>
        <w:t xml:space="preserve"> </w:t>
      </w:r>
      <w:r w:rsidR="00C82DA6" w:rsidRPr="001B2B1D">
        <w:rPr>
          <w:b/>
          <w:bCs/>
          <w:sz w:val="26"/>
          <w:szCs w:val="26"/>
          <w:bdr w:val="none" w:sz="0" w:space="0" w:color="auto" w:frame="1"/>
          <w:shd w:val="clear" w:color="auto" w:fill="FFFFFF"/>
          <w:lang w:val="ro-RO"/>
        </w:rPr>
        <w:t>CULTURALE</w:t>
      </w:r>
      <w:r w:rsidR="00464FFF" w:rsidRPr="001B2B1D">
        <w:rPr>
          <w:b/>
          <w:bCs/>
          <w:sz w:val="26"/>
          <w:szCs w:val="26"/>
          <w:bdr w:val="none" w:sz="0" w:space="0" w:color="auto" w:frame="1"/>
          <w:shd w:val="clear" w:color="auto" w:fill="FFFFFF"/>
          <w:lang w:val="ro-RO"/>
        </w:rPr>
        <w:t xml:space="preserve"> ȘI EDUCAȚIONALE</w:t>
      </w:r>
      <w:r w:rsidR="00C82DA6" w:rsidRPr="001B2B1D">
        <w:rPr>
          <w:b/>
          <w:bCs/>
          <w:sz w:val="26"/>
          <w:szCs w:val="26"/>
          <w:bdr w:val="none" w:sz="0" w:space="0" w:color="auto" w:frame="1"/>
          <w:shd w:val="clear" w:color="auto" w:fill="FFFFFF"/>
          <w:lang w:val="ro-RO"/>
        </w:rPr>
        <w:t xml:space="preserve"> ÎN DIASPORĂ</w:t>
      </w:r>
      <w:r w:rsidRPr="001B2B1D">
        <w:rPr>
          <w:b/>
          <w:bCs/>
          <w:sz w:val="26"/>
          <w:szCs w:val="26"/>
          <w:bdr w:val="none" w:sz="0" w:space="0" w:color="auto" w:frame="1"/>
          <w:shd w:val="clear" w:color="auto" w:fill="FFFFFF"/>
          <w:lang w:val="ro-RO"/>
        </w:rPr>
        <w:t xml:space="preserve"> </w:t>
      </w:r>
    </w:p>
    <w:p w14:paraId="536F072A" w14:textId="6572CB72" w:rsidR="00AB12CC" w:rsidRPr="001B2B1D" w:rsidRDefault="00AB12CC">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2801CC6C" w14:textId="77777777" w:rsidR="00B91D99" w:rsidRPr="001B2B1D" w:rsidRDefault="00B91D99">
      <w:pPr>
        <w:pStyle w:val="NormalWeb"/>
        <w:shd w:val="clear" w:color="auto" w:fill="FFFFFF"/>
        <w:spacing w:after="0" w:line="240" w:lineRule="auto"/>
        <w:jc w:val="center"/>
        <w:textAlignment w:val="baseline"/>
        <w:rPr>
          <w:b/>
          <w:bCs/>
          <w:sz w:val="26"/>
          <w:szCs w:val="26"/>
          <w:bdr w:val="none" w:sz="0" w:space="0" w:color="auto" w:frame="1"/>
          <w:shd w:val="clear" w:color="auto" w:fill="FFFFFF"/>
          <w:lang w:val="ro-RO"/>
        </w:rPr>
      </w:pPr>
    </w:p>
    <w:p w14:paraId="3268D34F" w14:textId="039E7E93" w:rsidR="00E1027F" w:rsidRPr="001B2B1D" w:rsidRDefault="00E1027F" w:rsidP="00E1027F">
      <w:pPr>
        <w:spacing w:after="0" w:line="240" w:lineRule="auto"/>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Capitolul I. Dispoziții generale</w:t>
      </w:r>
    </w:p>
    <w:p w14:paraId="726A8D63" w14:textId="77777777" w:rsidR="002F5964" w:rsidRPr="001B2B1D" w:rsidRDefault="002F5964" w:rsidP="00E1027F">
      <w:pPr>
        <w:spacing w:after="0" w:line="240" w:lineRule="auto"/>
        <w:jc w:val="center"/>
        <w:rPr>
          <w:rFonts w:ascii="Times New Roman" w:hAnsi="Times New Roman"/>
          <w:b/>
          <w:bCs/>
          <w:color w:val="000000"/>
          <w:sz w:val="26"/>
          <w:szCs w:val="26"/>
          <w:lang w:val="ro-RO"/>
        </w:rPr>
      </w:pPr>
    </w:p>
    <w:p w14:paraId="4BFA9D7F" w14:textId="482FDB13" w:rsidR="002F5964" w:rsidRPr="001B2B1D" w:rsidRDefault="002F5964" w:rsidP="00A30138">
      <w:pPr>
        <w:pStyle w:val="ListParagraph"/>
        <w:numPr>
          <w:ilvl w:val="0"/>
          <w:numId w:val="18"/>
        </w:numPr>
        <w:tabs>
          <w:tab w:val="left" w:pos="142"/>
        </w:tabs>
        <w:spacing w:after="0" w:line="240" w:lineRule="auto"/>
        <w:jc w:val="both"/>
        <w:rPr>
          <w:rFonts w:ascii="Times New Roman" w:hAnsi="Times New Roman"/>
          <w:b/>
          <w:iCs/>
          <w:sz w:val="26"/>
          <w:szCs w:val="26"/>
        </w:rPr>
      </w:pPr>
      <w:r w:rsidRPr="001B2B1D">
        <w:rPr>
          <w:rFonts w:ascii="Times New Roman" w:hAnsi="Times New Roman"/>
          <w:b/>
          <w:iCs/>
          <w:sz w:val="26"/>
          <w:szCs w:val="26"/>
        </w:rPr>
        <w:t xml:space="preserve">Programul de susținere </w:t>
      </w:r>
      <w:bookmarkStart w:id="0" w:name="_Hlk92444513"/>
      <w:r w:rsidRPr="001B2B1D">
        <w:rPr>
          <w:rFonts w:ascii="Times New Roman" w:hAnsi="Times New Roman"/>
          <w:b/>
          <w:iCs/>
          <w:sz w:val="26"/>
          <w:szCs w:val="26"/>
        </w:rPr>
        <w:t xml:space="preserve">a activităților culturale și educaționale în diasporă </w:t>
      </w:r>
      <w:bookmarkEnd w:id="0"/>
      <w:r w:rsidRPr="001B2B1D">
        <w:rPr>
          <w:rFonts w:ascii="Times New Roman" w:hAnsi="Times New Roman"/>
          <w:b/>
          <w:iCs/>
          <w:sz w:val="26"/>
          <w:szCs w:val="26"/>
        </w:rPr>
        <w:t xml:space="preserve">(în continuare „Program”) se desfășoară </w:t>
      </w:r>
      <w:r w:rsidR="005A5F6A" w:rsidRPr="001B2B1D">
        <w:rPr>
          <w:rFonts w:ascii="Times New Roman" w:hAnsi="Times New Roman"/>
          <w:b/>
          <w:iCs/>
          <w:sz w:val="26"/>
          <w:szCs w:val="26"/>
        </w:rPr>
        <w:t>în cadrul</w:t>
      </w:r>
      <w:r w:rsidR="00AA1E12" w:rsidRPr="001B2B1D">
        <w:rPr>
          <w:rFonts w:ascii="Times New Roman" w:hAnsi="Times New Roman"/>
          <w:b/>
          <w:iCs/>
          <w:sz w:val="26"/>
          <w:szCs w:val="26"/>
        </w:rPr>
        <w:t xml:space="preserve"> </w:t>
      </w:r>
      <w:r w:rsidR="00217801" w:rsidRPr="001B2B1D">
        <w:rPr>
          <w:rFonts w:ascii="Times New Roman" w:hAnsi="Times New Roman"/>
          <w:b/>
          <w:iCs/>
          <w:sz w:val="26"/>
          <w:szCs w:val="26"/>
        </w:rPr>
        <w:t xml:space="preserve">Programului </w:t>
      </w:r>
      <w:r w:rsidRPr="001B2B1D">
        <w:rPr>
          <w:rFonts w:ascii="Times New Roman" w:hAnsi="Times New Roman"/>
          <w:b/>
          <w:iCs/>
          <w:sz w:val="26"/>
          <w:szCs w:val="26"/>
        </w:rPr>
        <w:t xml:space="preserve">Diaspora </w:t>
      </w:r>
      <w:proofErr w:type="spellStart"/>
      <w:r w:rsidRPr="001B2B1D">
        <w:rPr>
          <w:rFonts w:ascii="Times New Roman" w:hAnsi="Times New Roman"/>
          <w:b/>
          <w:iCs/>
          <w:sz w:val="26"/>
          <w:szCs w:val="26"/>
        </w:rPr>
        <w:t>Engagement</w:t>
      </w:r>
      <w:proofErr w:type="spellEnd"/>
      <w:r w:rsidRPr="001B2B1D">
        <w:rPr>
          <w:rFonts w:ascii="Times New Roman" w:hAnsi="Times New Roman"/>
          <w:b/>
          <w:iCs/>
          <w:sz w:val="26"/>
          <w:szCs w:val="26"/>
        </w:rPr>
        <w:t xml:space="preserve"> Hub (DEH)</w:t>
      </w:r>
      <w:r w:rsidRPr="001B2B1D">
        <w:rPr>
          <w:rFonts w:ascii="Times New Roman" w:hAnsi="Times New Roman"/>
          <w:bCs/>
          <w:iCs/>
          <w:sz w:val="26"/>
          <w:szCs w:val="26"/>
        </w:rPr>
        <w:t xml:space="preserve"> și reprezintă </w:t>
      </w:r>
      <w:r w:rsidRPr="001B2B1D">
        <w:rPr>
          <w:rFonts w:ascii="Times New Roman" w:hAnsi="Times New Roman"/>
          <w:sz w:val="26"/>
          <w:szCs w:val="26"/>
        </w:rPr>
        <w:t xml:space="preserve">un program guvernamental de granturi destinat </w:t>
      </w:r>
      <w:proofErr w:type="spellStart"/>
      <w:r w:rsidR="00FA5FF2" w:rsidRPr="001B2B1D">
        <w:rPr>
          <w:rFonts w:ascii="Times New Roman" w:hAnsi="Times New Roman"/>
          <w:bCs/>
          <w:color w:val="000000"/>
          <w:sz w:val="26"/>
          <w:szCs w:val="26"/>
          <w:bdr w:val="none" w:sz="0" w:space="0" w:color="auto" w:frame="1"/>
        </w:rPr>
        <w:t>Asociaţiilor</w:t>
      </w:r>
      <w:proofErr w:type="spellEnd"/>
      <w:r w:rsidR="00FA5FF2" w:rsidRPr="001B2B1D">
        <w:rPr>
          <w:rFonts w:ascii="Times New Roman" w:hAnsi="Times New Roman"/>
          <w:bCs/>
          <w:color w:val="000000"/>
          <w:sz w:val="26"/>
          <w:szCs w:val="26"/>
          <w:bdr w:val="none" w:sz="0" w:space="0" w:color="auto" w:frame="1"/>
        </w:rPr>
        <w:t xml:space="preserve"> (</w:t>
      </w:r>
      <w:proofErr w:type="spellStart"/>
      <w:r w:rsidR="00FA5FF2" w:rsidRPr="001B2B1D">
        <w:rPr>
          <w:rFonts w:ascii="Times New Roman" w:hAnsi="Times New Roman"/>
          <w:bCs/>
          <w:color w:val="000000"/>
          <w:sz w:val="26"/>
          <w:szCs w:val="26"/>
          <w:bdr w:val="none" w:sz="0" w:space="0" w:color="auto" w:frame="1"/>
        </w:rPr>
        <w:t>organizaţiile</w:t>
      </w:r>
      <w:proofErr w:type="spellEnd"/>
      <w:r w:rsidR="00FA5FF2" w:rsidRPr="001B2B1D">
        <w:rPr>
          <w:rFonts w:ascii="Times New Roman" w:hAnsi="Times New Roman"/>
          <w:bCs/>
          <w:color w:val="000000"/>
          <w:sz w:val="26"/>
          <w:szCs w:val="26"/>
          <w:bdr w:val="none" w:sz="0" w:space="0" w:color="auto" w:frame="1"/>
        </w:rPr>
        <w:t xml:space="preserve"> neguvernamentale), Centre</w:t>
      </w:r>
      <w:r w:rsidR="00066A88">
        <w:rPr>
          <w:rFonts w:ascii="Times New Roman" w:hAnsi="Times New Roman"/>
          <w:bCs/>
          <w:color w:val="000000"/>
          <w:sz w:val="26"/>
          <w:szCs w:val="26"/>
          <w:bdr w:val="none" w:sz="0" w:space="0" w:color="auto" w:frame="1"/>
        </w:rPr>
        <w:t>lor</w:t>
      </w:r>
      <w:r w:rsidR="00FA5FF2" w:rsidRPr="001B2B1D">
        <w:rPr>
          <w:rFonts w:ascii="Times New Roman" w:hAnsi="Times New Roman"/>
          <w:bCs/>
          <w:color w:val="000000"/>
          <w:sz w:val="26"/>
          <w:szCs w:val="26"/>
          <w:bdr w:val="none" w:sz="0" w:space="0" w:color="auto" w:frame="1"/>
        </w:rPr>
        <w:t xml:space="preserve"> Educaționale</w:t>
      </w:r>
      <w:r w:rsidR="00FA5FF2" w:rsidRPr="001B2B1D">
        <w:rPr>
          <w:rFonts w:ascii="Times New Roman" w:hAnsi="Times New Roman"/>
          <w:color w:val="444444"/>
          <w:sz w:val="26"/>
          <w:szCs w:val="26"/>
          <w:shd w:val="clear" w:color="auto" w:fill="FFFFFF"/>
        </w:rPr>
        <w:t xml:space="preserve"> </w:t>
      </w:r>
      <w:r w:rsidR="00FA5FF2" w:rsidRPr="001B2B1D">
        <w:rPr>
          <w:rFonts w:ascii="Times New Roman" w:hAnsi="Times New Roman"/>
          <w:sz w:val="26"/>
          <w:szCs w:val="26"/>
        </w:rPr>
        <w:t>de studiere a limbii române peste hotare,</w:t>
      </w:r>
      <w:r w:rsidR="00C34ADA">
        <w:rPr>
          <w:rFonts w:ascii="Times New Roman" w:hAnsi="Times New Roman"/>
          <w:sz w:val="26"/>
          <w:szCs w:val="26"/>
        </w:rPr>
        <w:t xml:space="preserve"> </w:t>
      </w:r>
      <w:r w:rsidR="00FA5FF2" w:rsidRPr="001B2B1D">
        <w:rPr>
          <w:rFonts w:ascii="Times New Roman" w:hAnsi="Times New Roman"/>
          <w:color w:val="444444"/>
          <w:sz w:val="26"/>
          <w:szCs w:val="26"/>
          <w:shd w:val="clear" w:color="auto" w:fill="FFFFFF"/>
        </w:rPr>
        <w:t xml:space="preserve">din </w:t>
      </w:r>
      <w:r w:rsidR="00FA5FF2" w:rsidRPr="001B2B1D">
        <w:rPr>
          <w:rFonts w:ascii="Times New Roman" w:hAnsi="Times New Roman"/>
          <w:bCs/>
          <w:color w:val="000000"/>
          <w:sz w:val="26"/>
          <w:szCs w:val="26"/>
          <w:bdr w:val="none" w:sz="0" w:space="0" w:color="auto" w:frame="1"/>
        </w:rPr>
        <w:t xml:space="preserve">diaspora Republicii Moldova </w:t>
      </w:r>
      <w:r w:rsidR="00CF0F25" w:rsidRPr="001B2B1D">
        <w:rPr>
          <w:rFonts w:ascii="Times New Roman" w:hAnsi="Times New Roman"/>
          <w:sz w:val="26"/>
          <w:szCs w:val="26"/>
        </w:rPr>
        <w:t xml:space="preserve">(în continuare </w:t>
      </w:r>
      <w:proofErr w:type="spellStart"/>
      <w:r w:rsidR="00F436FD">
        <w:rPr>
          <w:rFonts w:ascii="Times New Roman" w:hAnsi="Times New Roman"/>
          <w:sz w:val="26"/>
          <w:szCs w:val="26"/>
        </w:rPr>
        <w:t>a</w:t>
      </w:r>
      <w:r w:rsidR="00CF0F25" w:rsidRPr="001B2B1D">
        <w:rPr>
          <w:rFonts w:ascii="Times New Roman" w:hAnsi="Times New Roman"/>
          <w:sz w:val="26"/>
          <w:szCs w:val="26"/>
        </w:rPr>
        <w:t>plicant</w:t>
      </w:r>
      <w:proofErr w:type="spellEnd"/>
      <w:r w:rsidR="00CF0F25" w:rsidRPr="001B2B1D">
        <w:rPr>
          <w:rFonts w:ascii="Times New Roman" w:hAnsi="Times New Roman"/>
          <w:sz w:val="26"/>
          <w:szCs w:val="26"/>
        </w:rPr>
        <w:t>)</w:t>
      </w:r>
      <w:r w:rsidR="00C34ADA">
        <w:rPr>
          <w:rFonts w:ascii="Times New Roman" w:hAnsi="Times New Roman"/>
          <w:sz w:val="26"/>
          <w:szCs w:val="26"/>
        </w:rPr>
        <w:t>,</w:t>
      </w:r>
      <w:r w:rsidR="00FC6672" w:rsidRPr="001B2B1D">
        <w:rPr>
          <w:rFonts w:ascii="Times New Roman" w:hAnsi="Times New Roman"/>
          <w:sz w:val="26"/>
          <w:szCs w:val="26"/>
        </w:rPr>
        <w:t xml:space="preserve"> </w:t>
      </w:r>
      <w:r w:rsidRPr="001B2B1D">
        <w:rPr>
          <w:rFonts w:ascii="Times New Roman" w:hAnsi="Times New Roman"/>
          <w:sz w:val="26"/>
          <w:szCs w:val="26"/>
        </w:rPr>
        <w:t xml:space="preserve">implementat de către Cancelaria de Stat prin intermediul Biroului relații cu diaspora (BRD), cu finanțare din bugetul de stat.   </w:t>
      </w:r>
    </w:p>
    <w:p w14:paraId="121C6D79" w14:textId="77777777" w:rsidR="00A30138" w:rsidRPr="001B2B1D" w:rsidRDefault="00A30138" w:rsidP="00A30138">
      <w:pPr>
        <w:tabs>
          <w:tab w:val="left" w:pos="142"/>
        </w:tabs>
        <w:spacing w:after="0" w:line="240" w:lineRule="auto"/>
        <w:jc w:val="both"/>
        <w:rPr>
          <w:rFonts w:ascii="Times New Roman" w:hAnsi="Times New Roman"/>
          <w:b/>
          <w:iCs/>
          <w:sz w:val="26"/>
          <w:szCs w:val="26"/>
          <w:lang w:val="ro-RO"/>
        </w:rPr>
      </w:pPr>
    </w:p>
    <w:p w14:paraId="5F465A0C" w14:textId="72EA0810" w:rsidR="00A607E7" w:rsidRPr="001B2B1D" w:rsidRDefault="006E2EB5" w:rsidP="001B2B1D">
      <w:pPr>
        <w:pStyle w:val="ListParagraph"/>
        <w:numPr>
          <w:ilvl w:val="0"/>
          <w:numId w:val="18"/>
        </w:numPr>
        <w:rPr>
          <w:rFonts w:ascii="Times New Roman" w:hAnsi="Times New Roman"/>
          <w:sz w:val="26"/>
          <w:szCs w:val="26"/>
        </w:rPr>
      </w:pPr>
      <w:r w:rsidRPr="001B2B1D">
        <w:rPr>
          <w:rFonts w:ascii="Times New Roman" w:hAnsi="Times New Roman"/>
          <w:sz w:val="26"/>
          <w:szCs w:val="26"/>
        </w:rPr>
        <w:t xml:space="preserve">Prezentul regulament stabilește scopul </w:t>
      </w:r>
      <w:r w:rsidR="002F5964" w:rsidRPr="001B2B1D">
        <w:rPr>
          <w:rFonts w:ascii="Times New Roman" w:hAnsi="Times New Roman"/>
          <w:sz w:val="26"/>
          <w:szCs w:val="26"/>
        </w:rPr>
        <w:t>Programul</w:t>
      </w:r>
      <w:r w:rsidR="00A607E7" w:rsidRPr="001B2B1D">
        <w:rPr>
          <w:rFonts w:ascii="Times New Roman" w:hAnsi="Times New Roman"/>
          <w:sz w:val="26"/>
          <w:szCs w:val="26"/>
        </w:rPr>
        <w:t>ui</w:t>
      </w:r>
      <w:r w:rsidRPr="001B2B1D">
        <w:rPr>
          <w:rFonts w:ascii="Times New Roman" w:hAnsi="Times New Roman"/>
          <w:sz w:val="26"/>
          <w:szCs w:val="26"/>
        </w:rPr>
        <w:t xml:space="preserve">, obiectivele, </w:t>
      </w:r>
      <w:r w:rsidR="00217801" w:rsidRPr="001B2B1D">
        <w:rPr>
          <w:rFonts w:ascii="Times New Roman" w:hAnsi="Times New Roman"/>
          <w:bCs/>
          <w:color w:val="000000"/>
          <w:sz w:val="26"/>
          <w:szCs w:val="26"/>
        </w:rPr>
        <w:t>domeniile de finanțare și criteriile de eligibilitate,</w:t>
      </w:r>
      <w:r w:rsidR="00A30138" w:rsidRPr="001B2B1D">
        <w:rPr>
          <w:rFonts w:ascii="Times New Roman" w:hAnsi="Times New Roman"/>
          <w:bCs/>
          <w:color w:val="000000"/>
          <w:sz w:val="26"/>
          <w:szCs w:val="26"/>
        </w:rPr>
        <w:t xml:space="preserve"> procedura de organizare a concursului</w:t>
      </w:r>
      <w:r w:rsidR="00066A88">
        <w:rPr>
          <w:rFonts w:ascii="Times New Roman" w:hAnsi="Times New Roman"/>
          <w:bCs/>
          <w:color w:val="000000"/>
          <w:sz w:val="26"/>
          <w:szCs w:val="26"/>
        </w:rPr>
        <w:t xml:space="preserve">, procedura de </w:t>
      </w:r>
      <w:r w:rsidR="00A30138" w:rsidRPr="001B2B1D">
        <w:rPr>
          <w:rFonts w:ascii="Times New Roman" w:hAnsi="Times New Roman"/>
          <w:bCs/>
          <w:color w:val="000000"/>
          <w:sz w:val="26"/>
          <w:szCs w:val="26"/>
        </w:rPr>
        <w:t>aplicare</w:t>
      </w:r>
      <w:r w:rsidRPr="001B2B1D">
        <w:rPr>
          <w:rFonts w:ascii="Times New Roman" w:hAnsi="Times New Roman"/>
          <w:sz w:val="26"/>
          <w:szCs w:val="26"/>
        </w:rPr>
        <w:t xml:space="preserve">, </w:t>
      </w:r>
      <w:r w:rsidR="00A30138" w:rsidRPr="001B2B1D">
        <w:rPr>
          <w:rFonts w:ascii="Times New Roman" w:hAnsi="Times New Roman"/>
          <w:bCs/>
          <w:color w:val="000000"/>
          <w:sz w:val="26"/>
          <w:szCs w:val="26"/>
        </w:rPr>
        <w:t xml:space="preserve">procedura de evaluare a dosarelor </w:t>
      </w:r>
      <w:r w:rsidR="00A30138" w:rsidRPr="001B2B1D">
        <w:rPr>
          <w:rFonts w:ascii="Times New Roman" w:hAnsi="Times New Roman"/>
          <w:sz w:val="26"/>
          <w:szCs w:val="26"/>
        </w:rPr>
        <w:t xml:space="preserve">și </w:t>
      </w:r>
      <w:r w:rsidRPr="001B2B1D">
        <w:rPr>
          <w:rFonts w:ascii="Times New Roman" w:hAnsi="Times New Roman"/>
          <w:sz w:val="26"/>
          <w:szCs w:val="26"/>
        </w:rPr>
        <w:t>de selecție, principiile de bază privind procesul de implementare, raportare, monitorizare și evaluarea implementării activităților din cadrul proiectului propus pentru finanțare.</w:t>
      </w:r>
      <w:bookmarkStart w:id="1" w:name="_Hlk92384488"/>
    </w:p>
    <w:bookmarkEnd w:id="1"/>
    <w:p w14:paraId="796D3B4A" w14:textId="513203F1" w:rsidR="00B91D99" w:rsidRPr="001B2B1D" w:rsidRDefault="00810AE1" w:rsidP="00A30138">
      <w:pPr>
        <w:pStyle w:val="ListParagraph"/>
        <w:numPr>
          <w:ilvl w:val="0"/>
          <w:numId w:val="18"/>
        </w:numPr>
        <w:tabs>
          <w:tab w:val="left" w:pos="142"/>
        </w:tabs>
        <w:spacing w:after="60" w:line="240" w:lineRule="auto"/>
        <w:jc w:val="both"/>
        <w:rPr>
          <w:rFonts w:ascii="Times New Roman" w:hAnsi="Times New Roman"/>
          <w:sz w:val="26"/>
          <w:szCs w:val="26"/>
          <w:lang w:eastAsia="fr-CH"/>
        </w:rPr>
      </w:pPr>
      <w:r w:rsidRPr="001B2B1D">
        <w:rPr>
          <w:rFonts w:ascii="Times New Roman" w:hAnsi="Times New Roman"/>
          <w:color w:val="000000"/>
          <w:sz w:val="26"/>
          <w:szCs w:val="26"/>
          <w:lang w:eastAsia="ru-RU"/>
        </w:rPr>
        <w:t>Finanțare</w:t>
      </w:r>
      <w:r w:rsidR="00C52D33" w:rsidRPr="001B2B1D">
        <w:rPr>
          <w:rFonts w:ascii="Times New Roman" w:hAnsi="Times New Roman"/>
          <w:color w:val="000000"/>
          <w:sz w:val="26"/>
          <w:szCs w:val="26"/>
          <w:lang w:eastAsia="ru-RU"/>
        </w:rPr>
        <w:t>a</w:t>
      </w:r>
      <w:r w:rsidRPr="001B2B1D">
        <w:rPr>
          <w:rFonts w:ascii="Times New Roman" w:hAnsi="Times New Roman"/>
          <w:color w:val="000000"/>
          <w:sz w:val="26"/>
          <w:szCs w:val="26"/>
          <w:lang w:eastAsia="ru-RU"/>
        </w:rPr>
        <w:t xml:space="preserve"> nerambursabilă</w:t>
      </w:r>
      <w:r w:rsidR="00C52D33" w:rsidRPr="001B2B1D">
        <w:rPr>
          <w:rFonts w:ascii="Times New Roman" w:hAnsi="Times New Roman"/>
          <w:color w:val="000000"/>
          <w:sz w:val="26"/>
          <w:szCs w:val="26"/>
          <w:lang w:eastAsia="ru-RU"/>
        </w:rPr>
        <w:t xml:space="preserve"> (</w:t>
      </w:r>
      <w:r w:rsidR="00AB12CC" w:rsidRPr="001B2B1D">
        <w:rPr>
          <w:rFonts w:ascii="Times New Roman" w:hAnsi="Times New Roman"/>
          <w:color w:val="000000"/>
          <w:sz w:val="26"/>
          <w:szCs w:val="26"/>
          <w:lang w:eastAsia="ru-RU"/>
        </w:rPr>
        <w:t>Grant</w:t>
      </w:r>
      <w:r w:rsidR="00A30138" w:rsidRPr="001B2B1D">
        <w:rPr>
          <w:rFonts w:ascii="Times New Roman" w:hAnsi="Times New Roman"/>
          <w:color w:val="000000"/>
          <w:sz w:val="26"/>
          <w:szCs w:val="26"/>
          <w:lang w:eastAsia="ru-RU"/>
        </w:rPr>
        <w:t>ul</w:t>
      </w:r>
      <w:r w:rsidR="00C52D33" w:rsidRPr="001B2B1D">
        <w:rPr>
          <w:rFonts w:ascii="Times New Roman" w:hAnsi="Times New Roman"/>
          <w:color w:val="000000"/>
          <w:sz w:val="26"/>
          <w:szCs w:val="26"/>
          <w:lang w:eastAsia="ru-RU"/>
        </w:rPr>
        <w:t>)</w:t>
      </w:r>
      <w:r w:rsidR="00AB12CC" w:rsidRPr="001B2B1D">
        <w:rPr>
          <w:rFonts w:ascii="Times New Roman" w:hAnsi="Times New Roman"/>
          <w:color w:val="000000"/>
          <w:sz w:val="26"/>
          <w:szCs w:val="26"/>
          <w:lang w:eastAsia="ru-RU"/>
        </w:rPr>
        <w:t xml:space="preserve"> </w:t>
      </w:r>
      <w:r w:rsidR="00C52D33" w:rsidRPr="001B2B1D">
        <w:rPr>
          <w:rFonts w:ascii="Times New Roman" w:hAnsi="Times New Roman"/>
          <w:color w:val="000000"/>
          <w:sz w:val="26"/>
          <w:szCs w:val="26"/>
          <w:lang w:eastAsia="ru-RU"/>
        </w:rPr>
        <w:t xml:space="preserve">este oferită </w:t>
      </w:r>
      <w:r w:rsidR="00AB12CC" w:rsidRPr="001B2B1D">
        <w:rPr>
          <w:rFonts w:ascii="Times New Roman" w:hAnsi="Times New Roman"/>
          <w:color w:val="000000"/>
          <w:sz w:val="26"/>
          <w:szCs w:val="26"/>
          <w:lang w:eastAsia="ru-RU"/>
        </w:rPr>
        <w:t>pentru susținerea proiectelor</w:t>
      </w:r>
      <w:r w:rsidR="00FC6672" w:rsidRPr="001B2B1D">
        <w:rPr>
          <w:rFonts w:ascii="Times New Roman" w:hAnsi="Times New Roman"/>
          <w:color w:val="000000"/>
          <w:sz w:val="26"/>
          <w:szCs w:val="26"/>
          <w:lang w:eastAsia="ru-RU"/>
        </w:rPr>
        <w:t xml:space="preserve"> </w:t>
      </w:r>
      <w:r w:rsidR="00FC6672" w:rsidRPr="001B2B1D">
        <w:rPr>
          <w:rFonts w:ascii="Times New Roman" w:hAnsi="Times New Roman"/>
          <w:bCs/>
          <w:iCs/>
          <w:sz w:val="26"/>
          <w:szCs w:val="26"/>
        </w:rPr>
        <w:t xml:space="preserve">culturale și educaționale </w:t>
      </w:r>
      <w:r w:rsidR="00822D01" w:rsidRPr="001B2B1D">
        <w:rPr>
          <w:rFonts w:ascii="Times New Roman" w:hAnsi="Times New Roman"/>
          <w:bCs/>
          <w:iCs/>
          <w:sz w:val="26"/>
          <w:szCs w:val="26"/>
        </w:rPr>
        <w:t xml:space="preserve">ale </w:t>
      </w:r>
      <w:r w:rsidR="00FC6672" w:rsidRPr="001B2B1D">
        <w:rPr>
          <w:rFonts w:ascii="Times New Roman" w:hAnsi="Times New Roman"/>
          <w:bCs/>
          <w:iCs/>
          <w:sz w:val="26"/>
          <w:szCs w:val="26"/>
        </w:rPr>
        <w:t>diaspor</w:t>
      </w:r>
      <w:r w:rsidR="00822D01" w:rsidRPr="001B2B1D">
        <w:rPr>
          <w:rFonts w:ascii="Times New Roman" w:hAnsi="Times New Roman"/>
          <w:bCs/>
          <w:iCs/>
          <w:sz w:val="26"/>
          <w:szCs w:val="26"/>
        </w:rPr>
        <w:t>ei în străinătate</w:t>
      </w:r>
      <w:r w:rsidR="008D2B75" w:rsidRPr="001B2B1D">
        <w:rPr>
          <w:rFonts w:ascii="Times New Roman" w:hAnsi="Times New Roman"/>
          <w:bCs/>
          <w:iCs/>
          <w:sz w:val="26"/>
          <w:szCs w:val="26"/>
        </w:rPr>
        <w:t>.</w:t>
      </w:r>
      <w:r w:rsidR="00FC6672" w:rsidRPr="001B2B1D">
        <w:rPr>
          <w:rFonts w:ascii="Times New Roman" w:hAnsi="Times New Roman"/>
          <w:color w:val="000000"/>
          <w:sz w:val="26"/>
          <w:szCs w:val="26"/>
          <w:lang w:eastAsia="ru-RU"/>
        </w:rPr>
        <w:t xml:space="preserve"> </w:t>
      </w:r>
      <w:r w:rsidR="00AB12CC" w:rsidRPr="001B2B1D">
        <w:rPr>
          <w:rFonts w:ascii="Times New Roman" w:hAnsi="Times New Roman"/>
          <w:color w:val="000000"/>
          <w:sz w:val="26"/>
          <w:szCs w:val="26"/>
          <w:lang w:eastAsia="ru-RU"/>
        </w:rPr>
        <w:t xml:space="preserve"> </w:t>
      </w:r>
      <w:bookmarkStart w:id="2" w:name="_Hlk92444040"/>
    </w:p>
    <w:bookmarkEnd w:id="2"/>
    <w:p w14:paraId="6E886FAE" w14:textId="17445343" w:rsidR="00B91D99" w:rsidRPr="001B2B1D" w:rsidRDefault="00AB12CC" w:rsidP="00A30138">
      <w:pPr>
        <w:pStyle w:val="ListParagraph"/>
        <w:numPr>
          <w:ilvl w:val="0"/>
          <w:numId w:val="18"/>
        </w:numPr>
        <w:tabs>
          <w:tab w:val="left" w:pos="142"/>
        </w:tabs>
        <w:spacing w:after="60" w:line="240" w:lineRule="auto"/>
        <w:jc w:val="both"/>
        <w:rPr>
          <w:rFonts w:ascii="Times New Roman" w:hAnsi="Times New Roman"/>
          <w:sz w:val="26"/>
          <w:szCs w:val="26"/>
          <w:lang w:eastAsia="fr-CH"/>
        </w:rPr>
      </w:pPr>
      <w:r w:rsidRPr="001B2B1D">
        <w:rPr>
          <w:rFonts w:ascii="Times New Roman" w:hAnsi="Times New Roman"/>
          <w:color w:val="000000"/>
          <w:sz w:val="26"/>
          <w:szCs w:val="26"/>
        </w:rPr>
        <w:t xml:space="preserve">Granturile acordate </w:t>
      </w:r>
      <w:r w:rsidR="00B5735A" w:rsidRPr="001B2B1D">
        <w:rPr>
          <w:rFonts w:ascii="Times New Roman" w:hAnsi="Times New Roman"/>
          <w:color w:val="000000"/>
          <w:sz w:val="26"/>
          <w:szCs w:val="26"/>
        </w:rPr>
        <w:t>s</w:t>
      </w:r>
      <w:r w:rsidR="00E54B2D" w:rsidRPr="001B2B1D">
        <w:rPr>
          <w:rFonts w:ascii="Times New Roman" w:hAnsi="Times New Roman"/>
          <w:color w:val="000000"/>
          <w:sz w:val="26"/>
          <w:szCs w:val="26"/>
        </w:rPr>
        <w:t>u</w:t>
      </w:r>
      <w:r w:rsidR="00B5735A" w:rsidRPr="001B2B1D">
        <w:rPr>
          <w:rFonts w:ascii="Times New Roman" w:hAnsi="Times New Roman"/>
          <w:color w:val="000000"/>
          <w:sz w:val="26"/>
          <w:szCs w:val="26"/>
        </w:rPr>
        <w:t>nt</w:t>
      </w:r>
      <w:r w:rsidRPr="001B2B1D">
        <w:rPr>
          <w:rFonts w:ascii="Times New Roman" w:hAnsi="Times New Roman"/>
          <w:color w:val="000000"/>
          <w:sz w:val="26"/>
          <w:szCs w:val="26"/>
        </w:rPr>
        <w:t xml:space="preserve"> utilizate pentru proiectele de interes public inițiate </w:t>
      </w:r>
      <w:proofErr w:type="spellStart"/>
      <w:r w:rsidRPr="001B2B1D">
        <w:rPr>
          <w:rFonts w:ascii="Times New Roman" w:hAnsi="Times New Roman"/>
          <w:color w:val="000000"/>
          <w:sz w:val="26"/>
          <w:szCs w:val="26"/>
        </w:rPr>
        <w:t>şi</w:t>
      </w:r>
      <w:proofErr w:type="spellEnd"/>
      <w:r w:rsidRPr="001B2B1D">
        <w:rPr>
          <w:rFonts w:ascii="Times New Roman" w:hAnsi="Times New Roman"/>
          <w:color w:val="000000"/>
          <w:sz w:val="26"/>
          <w:szCs w:val="26"/>
        </w:rPr>
        <w:t xml:space="preserve"> </w:t>
      </w:r>
      <w:r w:rsidR="00072AC1" w:rsidRPr="001B2B1D">
        <w:rPr>
          <w:rFonts w:ascii="Times New Roman" w:hAnsi="Times New Roman"/>
          <w:color w:val="000000"/>
          <w:sz w:val="26"/>
          <w:szCs w:val="26"/>
        </w:rPr>
        <w:t xml:space="preserve">implementate </w:t>
      </w:r>
      <w:r w:rsidRPr="001B2B1D">
        <w:rPr>
          <w:rFonts w:ascii="Times New Roman" w:hAnsi="Times New Roman"/>
          <w:color w:val="000000"/>
          <w:sz w:val="26"/>
          <w:szCs w:val="26"/>
        </w:rPr>
        <w:t>de către beneficiar.</w:t>
      </w:r>
      <w:r w:rsidR="00330C6D" w:rsidRPr="001B2B1D">
        <w:rPr>
          <w:rFonts w:ascii="Times New Roman" w:hAnsi="Times New Roman"/>
          <w:color w:val="000000"/>
          <w:sz w:val="26"/>
          <w:szCs w:val="26"/>
        </w:rPr>
        <w:t xml:space="preserve"> </w:t>
      </w:r>
      <w:r w:rsidR="004D7F43" w:rsidRPr="001B2B1D">
        <w:rPr>
          <w:rFonts w:ascii="Times New Roman" w:hAnsi="Times New Roman"/>
          <w:color w:val="000000"/>
          <w:sz w:val="26"/>
          <w:szCs w:val="26"/>
        </w:rPr>
        <w:t xml:space="preserve"> </w:t>
      </w:r>
    </w:p>
    <w:p w14:paraId="4C32FCD3" w14:textId="7FCB66B2" w:rsidR="007C106A" w:rsidRPr="001B2B1D" w:rsidRDefault="00AB12CC" w:rsidP="00A30138">
      <w:pPr>
        <w:pStyle w:val="ListParagraph"/>
        <w:numPr>
          <w:ilvl w:val="0"/>
          <w:numId w:val="18"/>
        </w:numPr>
        <w:tabs>
          <w:tab w:val="left" w:pos="142"/>
        </w:tabs>
        <w:spacing w:after="60" w:line="240" w:lineRule="auto"/>
        <w:jc w:val="both"/>
        <w:rPr>
          <w:rFonts w:ascii="Times New Roman" w:hAnsi="Times New Roman"/>
          <w:sz w:val="26"/>
          <w:szCs w:val="26"/>
          <w:lang w:eastAsia="fr-CH"/>
        </w:rPr>
      </w:pPr>
      <w:r w:rsidRPr="001B2B1D">
        <w:rPr>
          <w:rFonts w:ascii="Times New Roman" w:hAnsi="Times New Roman"/>
          <w:color w:val="000000"/>
          <w:sz w:val="26"/>
          <w:szCs w:val="26"/>
        </w:rPr>
        <w:t xml:space="preserve">Procedura de organizare a concursului de granturi tematice, desemnarea câștigătorilor, </w:t>
      </w:r>
      <w:r w:rsidR="008D2B75" w:rsidRPr="001B2B1D">
        <w:rPr>
          <w:rFonts w:ascii="Times New Roman" w:hAnsi="Times New Roman"/>
          <w:color w:val="000000"/>
          <w:sz w:val="26"/>
          <w:szCs w:val="26"/>
        </w:rPr>
        <w:t xml:space="preserve">derularea </w:t>
      </w:r>
      <w:r w:rsidRPr="001B2B1D">
        <w:rPr>
          <w:rFonts w:ascii="Times New Roman" w:hAnsi="Times New Roman"/>
          <w:color w:val="000000"/>
          <w:sz w:val="26"/>
          <w:szCs w:val="26"/>
        </w:rPr>
        <w:t>contractelor de granturi, planul de acțiuni privind implementarea proiectului, precum și raportul elaborat în baza planului de acțiuni constituie informații de interes public.</w:t>
      </w:r>
    </w:p>
    <w:p w14:paraId="626048D4" w14:textId="16C9675A" w:rsidR="007C106A" w:rsidRPr="001B2B1D" w:rsidRDefault="00AB12CC" w:rsidP="00A30138">
      <w:pPr>
        <w:pStyle w:val="ListParagraph"/>
        <w:numPr>
          <w:ilvl w:val="0"/>
          <w:numId w:val="18"/>
        </w:numPr>
        <w:tabs>
          <w:tab w:val="left" w:pos="0"/>
        </w:tabs>
        <w:spacing w:after="60" w:line="240" w:lineRule="auto"/>
        <w:jc w:val="both"/>
        <w:rPr>
          <w:rFonts w:ascii="Times New Roman" w:hAnsi="Times New Roman"/>
          <w:color w:val="000000"/>
          <w:sz w:val="26"/>
          <w:szCs w:val="26"/>
        </w:rPr>
      </w:pPr>
      <w:r w:rsidRPr="001B2B1D">
        <w:rPr>
          <w:rFonts w:ascii="Times New Roman" w:hAnsi="Times New Roman"/>
          <w:color w:val="000000"/>
          <w:sz w:val="26"/>
          <w:szCs w:val="26"/>
        </w:rPr>
        <w:t xml:space="preserve">În sensul prezentului regulament se definesc următoarele </w:t>
      </w:r>
      <w:proofErr w:type="spellStart"/>
      <w:r w:rsidRPr="001B2B1D">
        <w:rPr>
          <w:rFonts w:ascii="Times New Roman" w:hAnsi="Times New Roman"/>
          <w:color w:val="000000"/>
          <w:sz w:val="26"/>
          <w:szCs w:val="26"/>
        </w:rPr>
        <w:t>noţiuni</w:t>
      </w:r>
      <w:proofErr w:type="spellEnd"/>
      <w:r w:rsidRPr="001B2B1D">
        <w:rPr>
          <w:rFonts w:ascii="Times New Roman" w:hAnsi="Times New Roman"/>
          <w:color w:val="000000"/>
          <w:sz w:val="26"/>
          <w:szCs w:val="26"/>
        </w:rPr>
        <w:t>:</w:t>
      </w:r>
    </w:p>
    <w:p w14:paraId="163064EB" w14:textId="125DDA8E" w:rsidR="00B91D99" w:rsidRPr="001B2B1D" w:rsidRDefault="001E3B46" w:rsidP="006C75BC">
      <w:pPr>
        <w:pStyle w:val="CommentText"/>
        <w:spacing w:after="0"/>
        <w:ind w:right="-90" w:firstLine="270"/>
        <w:jc w:val="both"/>
        <w:rPr>
          <w:rFonts w:ascii="Times New Roman" w:hAnsi="Times New Roman"/>
          <w:sz w:val="26"/>
          <w:szCs w:val="26"/>
          <w:lang w:val="ro-RO"/>
        </w:rPr>
      </w:pPr>
      <w:proofErr w:type="spellStart"/>
      <w:r w:rsidRPr="001B2B1D">
        <w:rPr>
          <w:rFonts w:ascii="Times New Roman" w:hAnsi="Times New Roman"/>
          <w:i/>
          <w:iCs/>
          <w:sz w:val="26"/>
          <w:szCs w:val="26"/>
          <w:lang w:val="ro-RO"/>
        </w:rPr>
        <w:t>A</w:t>
      </w:r>
      <w:r w:rsidR="00AB12CC" w:rsidRPr="001B2B1D">
        <w:rPr>
          <w:rFonts w:ascii="Times New Roman" w:hAnsi="Times New Roman"/>
          <w:i/>
          <w:iCs/>
          <w:sz w:val="26"/>
          <w:szCs w:val="26"/>
          <w:lang w:val="ro-RO"/>
        </w:rPr>
        <w:t>plicant</w:t>
      </w:r>
      <w:proofErr w:type="spellEnd"/>
      <w:r w:rsidR="00AB12CC" w:rsidRPr="001B2B1D">
        <w:rPr>
          <w:rFonts w:ascii="Times New Roman" w:hAnsi="Times New Roman"/>
          <w:i/>
          <w:iCs/>
          <w:sz w:val="26"/>
          <w:szCs w:val="26"/>
          <w:lang w:val="ro-RO"/>
        </w:rPr>
        <w:t> </w:t>
      </w:r>
      <w:r w:rsidR="00AB12CC" w:rsidRPr="001B2B1D">
        <w:rPr>
          <w:rFonts w:ascii="Times New Roman" w:hAnsi="Times New Roman"/>
          <w:sz w:val="26"/>
          <w:szCs w:val="26"/>
          <w:lang w:val="ro-RO"/>
        </w:rPr>
        <w:t>–</w:t>
      </w:r>
      <w:r w:rsidR="00EC6216" w:rsidRPr="001B2B1D">
        <w:rPr>
          <w:rFonts w:ascii="Times New Roman" w:hAnsi="Times New Roman"/>
          <w:sz w:val="26"/>
          <w:szCs w:val="26"/>
          <w:lang w:val="ro-RO"/>
        </w:rPr>
        <w:t xml:space="preserve"> </w:t>
      </w:r>
      <w:proofErr w:type="spellStart"/>
      <w:r w:rsidR="00FA5FF2" w:rsidRPr="001B2B1D">
        <w:rPr>
          <w:rFonts w:ascii="Times New Roman" w:hAnsi="Times New Roman"/>
          <w:bCs/>
          <w:color w:val="000000"/>
          <w:sz w:val="26"/>
          <w:szCs w:val="26"/>
          <w:bdr w:val="none" w:sz="0" w:space="0" w:color="auto" w:frame="1"/>
          <w:lang w:val="ro-RO"/>
        </w:rPr>
        <w:t>Asociaţie</w:t>
      </w:r>
      <w:proofErr w:type="spellEnd"/>
      <w:r w:rsidR="00FA5FF2" w:rsidRPr="001B2B1D">
        <w:rPr>
          <w:rFonts w:ascii="Times New Roman" w:hAnsi="Times New Roman"/>
          <w:bCs/>
          <w:color w:val="000000"/>
          <w:sz w:val="26"/>
          <w:szCs w:val="26"/>
          <w:bdr w:val="none" w:sz="0" w:space="0" w:color="auto" w:frame="1"/>
          <w:lang w:val="ro-RO"/>
        </w:rPr>
        <w:t xml:space="preserve"> (</w:t>
      </w:r>
      <w:proofErr w:type="spellStart"/>
      <w:r w:rsidR="00FA5FF2" w:rsidRPr="001B2B1D">
        <w:rPr>
          <w:rFonts w:ascii="Times New Roman" w:hAnsi="Times New Roman"/>
          <w:bCs/>
          <w:color w:val="000000"/>
          <w:sz w:val="26"/>
          <w:szCs w:val="26"/>
          <w:bdr w:val="none" w:sz="0" w:space="0" w:color="auto" w:frame="1"/>
          <w:lang w:val="ro-RO"/>
        </w:rPr>
        <w:t>organizaţie</w:t>
      </w:r>
      <w:proofErr w:type="spellEnd"/>
      <w:r w:rsidR="00FA5FF2" w:rsidRPr="001B2B1D">
        <w:rPr>
          <w:rFonts w:ascii="Times New Roman" w:hAnsi="Times New Roman"/>
          <w:bCs/>
          <w:color w:val="000000"/>
          <w:sz w:val="26"/>
          <w:szCs w:val="26"/>
          <w:bdr w:val="none" w:sz="0" w:space="0" w:color="auto" w:frame="1"/>
          <w:lang w:val="ro-RO"/>
        </w:rPr>
        <w:t xml:space="preserve"> neguvernamental</w:t>
      </w:r>
      <w:r w:rsidR="0070375F">
        <w:rPr>
          <w:rFonts w:ascii="Times New Roman" w:hAnsi="Times New Roman"/>
          <w:bCs/>
          <w:color w:val="000000"/>
          <w:sz w:val="26"/>
          <w:szCs w:val="26"/>
          <w:bdr w:val="none" w:sz="0" w:space="0" w:color="auto" w:frame="1"/>
          <w:lang w:val="ro-RO"/>
        </w:rPr>
        <w:t>ă</w:t>
      </w:r>
      <w:r w:rsidR="00FA5FF2" w:rsidRPr="001B2B1D">
        <w:rPr>
          <w:rFonts w:ascii="Times New Roman" w:hAnsi="Times New Roman"/>
          <w:bCs/>
          <w:color w:val="000000"/>
          <w:sz w:val="26"/>
          <w:szCs w:val="26"/>
          <w:bdr w:val="none" w:sz="0" w:space="0" w:color="auto" w:frame="1"/>
          <w:lang w:val="ro-RO"/>
        </w:rPr>
        <w:t>)</w:t>
      </w:r>
      <w:r w:rsidR="0070375F">
        <w:rPr>
          <w:rFonts w:ascii="Times New Roman" w:hAnsi="Times New Roman"/>
          <w:bCs/>
          <w:color w:val="000000"/>
          <w:sz w:val="26"/>
          <w:szCs w:val="26"/>
          <w:bdr w:val="none" w:sz="0" w:space="0" w:color="auto" w:frame="1"/>
          <w:lang w:val="ro-RO"/>
        </w:rPr>
        <w:t xml:space="preserve"> sau</w:t>
      </w:r>
      <w:r w:rsidR="00FA5FF2" w:rsidRPr="001B2B1D">
        <w:rPr>
          <w:rFonts w:ascii="Times New Roman" w:hAnsi="Times New Roman"/>
          <w:bCs/>
          <w:color w:val="000000"/>
          <w:sz w:val="26"/>
          <w:szCs w:val="26"/>
          <w:bdr w:val="none" w:sz="0" w:space="0" w:color="auto" w:frame="1"/>
          <w:lang w:val="ro-RO"/>
        </w:rPr>
        <w:t xml:space="preserve"> Centr</w:t>
      </w:r>
      <w:r w:rsidR="0070375F">
        <w:rPr>
          <w:rFonts w:ascii="Times New Roman" w:hAnsi="Times New Roman"/>
          <w:bCs/>
          <w:color w:val="000000"/>
          <w:sz w:val="26"/>
          <w:szCs w:val="26"/>
          <w:bdr w:val="none" w:sz="0" w:space="0" w:color="auto" w:frame="1"/>
          <w:lang w:val="ro-RO"/>
        </w:rPr>
        <w:t>u</w:t>
      </w:r>
      <w:r w:rsidR="00FA5FF2" w:rsidRPr="001B2B1D">
        <w:rPr>
          <w:rFonts w:ascii="Times New Roman" w:hAnsi="Times New Roman"/>
          <w:bCs/>
          <w:color w:val="000000"/>
          <w:sz w:val="26"/>
          <w:szCs w:val="26"/>
          <w:bdr w:val="none" w:sz="0" w:space="0" w:color="auto" w:frame="1"/>
          <w:lang w:val="ro-RO"/>
        </w:rPr>
        <w:t xml:space="preserve"> Educațional</w:t>
      </w:r>
      <w:r w:rsidR="00FA5FF2" w:rsidRPr="001B2B1D">
        <w:rPr>
          <w:rFonts w:ascii="Times New Roman" w:hAnsi="Times New Roman"/>
          <w:color w:val="444444"/>
          <w:sz w:val="26"/>
          <w:szCs w:val="26"/>
          <w:shd w:val="clear" w:color="auto" w:fill="FFFFFF"/>
          <w:lang w:val="ro-RO"/>
        </w:rPr>
        <w:t xml:space="preserve"> </w:t>
      </w:r>
      <w:r w:rsidR="00FA5FF2" w:rsidRPr="001B2B1D">
        <w:rPr>
          <w:rFonts w:ascii="Times New Roman" w:hAnsi="Times New Roman"/>
          <w:sz w:val="26"/>
          <w:szCs w:val="26"/>
          <w:lang w:val="ro-RO"/>
        </w:rPr>
        <w:t xml:space="preserve">de studiere a limbii române peste hotare, </w:t>
      </w:r>
      <w:r w:rsidR="00FA5FF2" w:rsidRPr="001B2B1D">
        <w:rPr>
          <w:rFonts w:ascii="Times New Roman" w:hAnsi="Times New Roman"/>
          <w:color w:val="444444"/>
          <w:sz w:val="26"/>
          <w:szCs w:val="26"/>
          <w:shd w:val="clear" w:color="auto" w:fill="FFFFFF"/>
          <w:lang w:val="ro-RO"/>
        </w:rPr>
        <w:t xml:space="preserve">din </w:t>
      </w:r>
      <w:r w:rsidR="00FA5FF2" w:rsidRPr="001B2B1D">
        <w:rPr>
          <w:rFonts w:ascii="Times New Roman" w:hAnsi="Times New Roman"/>
          <w:bCs/>
          <w:color w:val="000000"/>
          <w:sz w:val="26"/>
          <w:szCs w:val="26"/>
          <w:bdr w:val="none" w:sz="0" w:space="0" w:color="auto" w:frame="1"/>
          <w:lang w:val="ro-RO"/>
        </w:rPr>
        <w:t>diaspora Republicii Moldova</w:t>
      </w:r>
      <w:r w:rsidR="00623F9D">
        <w:rPr>
          <w:rFonts w:ascii="Times New Roman" w:hAnsi="Times New Roman"/>
          <w:bCs/>
          <w:color w:val="000000"/>
          <w:sz w:val="26"/>
          <w:szCs w:val="26"/>
          <w:bdr w:val="none" w:sz="0" w:space="0" w:color="auto" w:frame="1"/>
          <w:lang w:val="ro-RO"/>
        </w:rPr>
        <w:t>,</w:t>
      </w:r>
      <w:r w:rsidR="00FA5FF2" w:rsidRPr="001B2B1D">
        <w:rPr>
          <w:rFonts w:ascii="Times New Roman" w:hAnsi="Times New Roman"/>
          <w:bCs/>
          <w:color w:val="000000"/>
          <w:sz w:val="26"/>
          <w:szCs w:val="26"/>
          <w:bdr w:val="none" w:sz="0" w:space="0" w:color="auto" w:frame="1"/>
          <w:lang w:val="ro-RO"/>
        </w:rPr>
        <w:t xml:space="preserve"> </w:t>
      </w:r>
      <w:r w:rsidR="00AB12CC" w:rsidRPr="001B2B1D">
        <w:rPr>
          <w:rFonts w:ascii="Times New Roman" w:hAnsi="Times New Roman"/>
          <w:sz w:val="26"/>
          <w:szCs w:val="26"/>
          <w:lang w:val="ro-RO"/>
        </w:rPr>
        <w:t>care</w:t>
      </w:r>
      <w:r w:rsidR="00E91272" w:rsidRPr="001B2B1D">
        <w:rPr>
          <w:rFonts w:ascii="Times New Roman" w:hAnsi="Times New Roman"/>
          <w:sz w:val="26"/>
          <w:szCs w:val="26"/>
          <w:lang w:val="ro-RO"/>
        </w:rPr>
        <w:t xml:space="preserve"> </w:t>
      </w:r>
      <w:r w:rsidR="00C34ADA">
        <w:rPr>
          <w:rFonts w:ascii="Times New Roman" w:hAnsi="Times New Roman"/>
          <w:sz w:val="26"/>
          <w:szCs w:val="26"/>
          <w:lang w:val="ro-RO"/>
        </w:rPr>
        <w:t xml:space="preserve">sunt înregistrate oficial în țara de destinație și </w:t>
      </w:r>
      <w:r w:rsidR="00BE546C" w:rsidRPr="001B2B1D">
        <w:rPr>
          <w:rFonts w:ascii="Times New Roman" w:hAnsi="Times New Roman"/>
          <w:sz w:val="26"/>
          <w:szCs w:val="26"/>
          <w:lang w:val="ro-RO"/>
        </w:rPr>
        <w:t xml:space="preserve">transmit </w:t>
      </w:r>
      <w:r w:rsidR="007F0EC2" w:rsidRPr="001B2B1D">
        <w:rPr>
          <w:rFonts w:ascii="Times New Roman" w:hAnsi="Times New Roman"/>
          <w:sz w:val="26"/>
          <w:szCs w:val="26"/>
          <w:lang w:val="ro-RO"/>
        </w:rPr>
        <w:t>dosarul de aplicare</w:t>
      </w:r>
      <w:r w:rsidR="00AB12CC" w:rsidRPr="001B2B1D">
        <w:rPr>
          <w:rFonts w:ascii="Times New Roman" w:hAnsi="Times New Roman"/>
          <w:sz w:val="26"/>
          <w:szCs w:val="26"/>
          <w:lang w:val="ro-RO"/>
        </w:rPr>
        <w:t xml:space="preserve"> </w:t>
      </w:r>
      <w:r w:rsidR="00BE546C" w:rsidRPr="001B2B1D">
        <w:rPr>
          <w:rFonts w:ascii="Times New Roman" w:hAnsi="Times New Roman"/>
          <w:sz w:val="26"/>
          <w:szCs w:val="26"/>
          <w:lang w:val="ro-RO"/>
        </w:rPr>
        <w:t xml:space="preserve">pentru </w:t>
      </w:r>
      <w:proofErr w:type="spellStart"/>
      <w:r w:rsidR="00AB12CC" w:rsidRPr="001B2B1D">
        <w:rPr>
          <w:rFonts w:ascii="Times New Roman" w:hAnsi="Times New Roman"/>
          <w:sz w:val="26"/>
          <w:szCs w:val="26"/>
          <w:lang w:val="ro-RO"/>
        </w:rPr>
        <w:t>susţinere</w:t>
      </w:r>
      <w:proofErr w:type="spellEnd"/>
      <w:r w:rsidR="00AB12CC" w:rsidRPr="001B2B1D">
        <w:rPr>
          <w:rFonts w:ascii="Times New Roman" w:hAnsi="Times New Roman"/>
          <w:sz w:val="26"/>
          <w:szCs w:val="26"/>
          <w:lang w:val="ro-RO"/>
        </w:rPr>
        <w:t xml:space="preserve"> financiară</w:t>
      </w:r>
      <w:r w:rsidR="00BE546C" w:rsidRPr="001B2B1D">
        <w:rPr>
          <w:rFonts w:ascii="Times New Roman" w:hAnsi="Times New Roman"/>
          <w:sz w:val="26"/>
          <w:szCs w:val="26"/>
          <w:lang w:val="ro-RO"/>
        </w:rPr>
        <w:t xml:space="preserve"> a</w:t>
      </w:r>
      <w:r w:rsidR="007C106A" w:rsidRPr="001B2B1D">
        <w:rPr>
          <w:rFonts w:ascii="Times New Roman" w:hAnsi="Times New Roman"/>
          <w:sz w:val="26"/>
          <w:szCs w:val="26"/>
          <w:lang w:val="ro-RO"/>
        </w:rPr>
        <w:t xml:space="preserve"> </w:t>
      </w:r>
      <w:r w:rsidR="00AB12CC" w:rsidRPr="001B2B1D">
        <w:rPr>
          <w:rFonts w:ascii="Times New Roman" w:hAnsi="Times New Roman"/>
          <w:sz w:val="26"/>
          <w:szCs w:val="26"/>
          <w:lang w:val="ro-RO"/>
        </w:rPr>
        <w:t>proiecte</w:t>
      </w:r>
      <w:r w:rsidR="00BE546C" w:rsidRPr="001B2B1D">
        <w:rPr>
          <w:rFonts w:ascii="Times New Roman" w:hAnsi="Times New Roman"/>
          <w:sz w:val="26"/>
          <w:szCs w:val="26"/>
          <w:lang w:val="ro-RO"/>
        </w:rPr>
        <w:t>lor</w:t>
      </w:r>
      <w:r w:rsidR="007C106A" w:rsidRPr="001B2B1D">
        <w:rPr>
          <w:rFonts w:ascii="Times New Roman" w:hAnsi="Times New Roman"/>
          <w:sz w:val="26"/>
          <w:szCs w:val="26"/>
          <w:lang w:val="ro-RO"/>
        </w:rPr>
        <w:t xml:space="preserve"> </w:t>
      </w:r>
      <w:r w:rsidR="00AB12CC" w:rsidRPr="001B2B1D">
        <w:rPr>
          <w:rFonts w:ascii="Times New Roman" w:hAnsi="Times New Roman"/>
          <w:sz w:val="26"/>
          <w:szCs w:val="26"/>
          <w:lang w:val="ro-RO"/>
        </w:rPr>
        <w:t>în cadrul</w:t>
      </w:r>
      <w:r w:rsidR="00C070BC" w:rsidRPr="001B2B1D">
        <w:rPr>
          <w:rFonts w:ascii="Times New Roman" w:hAnsi="Times New Roman"/>
          <w:sz w:val="26"/>
          <w:szCs w:val="26"/>
          <w:lang w:val="ro-RO"/>
        </w:rPr>
        <w:t xml:space="preserve"> </w:t>
      </w:r>
      <w:r w:rsidR="00AB12CC" w:rsidRPr="001B2B1D">
        <w:rPr>
          <w:rFonts w:ascii="Times New Roman" w:hAnsi="Times New Roman"/>
          <w:sz w:val="26"/>
          <w:szCs w:val="26"/>
          <w:lang w:val="ro-RO"/>
        </w:rPr>
        <w:t>programului</w:t>
      </w:r>
      <w:r w:rsidR="007C106A" w:rsidRPr="001B2B1D">
        <w:rPr>
          <w:rFonts w:ascii="Times New Roman" w:hAnsi="Times New Roman"/>
          <w:sz w:val="26"/>
          <w:szCs w:val="26"/>
          <w:lang w:val="ro-RO"/>
        </w:rPr>
        <w:t>.</w:t>
      </w:r>
      <w:r w:rsidR="004633C2" w:rsidRPr="001B2B1D">
        <w:rPr>
          <w:rFonts w:ascii="Times New Roman" w:hAnsi="Times New Roman"/>
          <w:sz w:val="26"/>
          <w:szCs w:val="26"/>
          <w:lang w:val="ro-RO"/>
        </w:rPr>
        <w:t xml:space="preserve"> </w:t>
      </w:r>
    </w:p>
    <w:p w14:paraId="72766865" w14:textId="3CBE2132" w:rsidR="009E66A3" w:rsidRPr="001B2B1D" w:rsidRDefault="003774ED" w:rsidP="000E37DA">
      <w:pPr>
        <w:pStyle w:val="ListParagraph"/>
        <w:tabs>
          <w:tab w:val="left" w:pos="142"/>
        </w:tabs>
        <w:spacing w:after="60" w:line="240" w:lineRule="auto"/>
        <w:ind w:left="0" w:firstLine="270"/>
        <w:jc w:val="both"/>
        <w:rPr>
          <w:rFonts w:ascii="Times New Roman" w:hAnsi="Times New Roman"/>
          <w:sz w:val="26"/>
          <w:szCs w:val="26"/>
        </w:rPr>
      </w:pPr>
      <w:r w:rsidRPr="001B2B1D">
        <w:rPr>
          <w:rFonts w:ascii="Times New Roman" w:hAnsi="Times New Roman"/>
          <w:i/>
          <w:iCs/>
          <w:sz w:val="26"/>
          <w:szCs w:val="26"/>
        </w:rPr>
        <w:t>b</w:t>
      </w:r>
      <w:r w:rsidR="00AB12CC" w:rsidRPr="001B2B1D">
        <w:rPr>
          <w:rFonts w:ascii="Times New Roman" w:hAnsi="Times New Roman"/>
          <w:i/>
          <w:iCs/>
          <w:sz w:val="26"/>
          <w:szCs w:val="26"/>
        </w:rPr>
        <w:t>eneficiar</w:t>
      </w:r>
      <w:r w:rsidRPr="001B2B1D">
        <w:rPr>
          <w:rFonts w:ascii="Times New Roman" w:hAnsi="Times New Roman"/>
          <w:i/>
          <w:iCs/>
          <w:sz w:val="26"/>
          <w:szCs w:val="26"/>
        </w:rPr>
        <w:t xml:space="preserve"> de grant</w:t>
      </w:r>
      <w:r w:rsidR="00AB12CC" w:rsidRPr="001B2B1D">
        <w:rPr>
          <w:rFonts w:ascii="Times New Roman" w:hAnsi="Times New Roman"/>
          <w:sz w:val="26"/>
          <w:szCs w:val="26"/>
        </w:rPr>
        <w:t xml:space="preserve"> – </w:t>
      </w:r>
      <w:proofErr w:type="spellStart"/>
      <w:r w:rsidRPr="001B2B1D">
        <w:rPr>
          <w:rFonts w:ascii="Times New Roman" w:hAnsi="Times New Roman"/>
          <w:sz w:val="26"/>
          <w:szCs w:val="26"/>
        </w:rPr>
        <w:t>aplicantul</w:t>
      </w:r>
      <w:proofErr w:type="spellEnd"/>
      <w:r w:rsidR="00AB12CC" w:rsidRPr="001B2B1D">
        <w:rPr>
          <w:rFonts w:ascii="Times New Roman" w:hAnsi="Times New Roman"/>
          <w:sz w:val="26"/>
          <w:szCs w:val="26"/>
        </w:rPr>
        <w:t xml:space="preserve"> </w:t>
      </w:r>
      <w:r w:rsidR="00E91272" w:rsidRPr="001B2B1D">
        <w:rPr>
          <w:rFonts w:ascii="Times New Roman" w:hAnsi="Times New Roman"/>
          <w:sz w:val="26"/>
          <w:szCs w:val="26"/>
        </w:rPr>
        <w:t>desemnat câștigător de către</w:t>
      </w:r>
      <w:r w:rsidR="00D6676E" w:rsidRPr="001B2B1D">
        <w:rPr>
          <w:rFonts w:ascii="Times New Roman" w:hAnsi="Times New Roman"/>
          <w:sz w:val="26"/>
          <w:szCs w:val="26"/>
        </w:rPr>
        <w:t xml:space="preserve"> </w:t>
      </w:r>
      <w:r w:rsidR="00622B6A" w:rsidRPr="001B2B1D">
        <w:rPr>
          <w:rFonts w:ascii="Times New Roman" w:hAnsi="Times New Roman"/>
          <w:sz w:val="26"/>
          <w:szCs w:val="26"/>
        </w:rPr>
        <w:t>Comisia de evaluare și selectare</w:t>
      </w:r>
      <w:r w:rsidR="0001663B" w:rsidRPr="001B2B1D">
        <w:rPr>
          <w:rFonts w:ascii="Times New Roman" w:hAnsi="Times New Roman"/>
          <w:sz w:val="26"/>
          <w:szCs w:val="26"/>
        </w:rPr>
        <w:t>,</w:t>
      </w:r>
      <w:r w:rsidR="00D6676E" w:rsidRPr="001B2B1D">
        <w:rPr>
          <w:rFonts w:ascii="Times New Roman" w:hAnsi="Times New Roman"/>
          <w:sz w:val="26"/>
          <w:szCs w:val="26"/>
        </w:rPr>
        <w:t xml:space="preserve"> </w:t>
      </w:r>
      <w:r w:rsidR="007C106A" w:rsidRPr="001B2B1D">
        <w:rPr>
          <w:rFonts w:ascii="Times New Roman" w:hAnsi="Times New Roman"/>
          <w:sz w:val="26"/>
          <w:szCs w:val="26"/>
        </w:rPr>
        <w:t xml:space="preserve">semnatar </w:t>
      </w:r>
      <w:r w:rsidRPr="001B2B1D">
        <w:rPr>
          <w:rFonts w:ascii="Times New Roman" w:hAnsi="Times New Roman"/>
          <w:sz w:val="26"/>
          <w:szCs w:val="26"/>
        </w:rPr>
        <w:t>al</w:t>
      </w:r>
      <w:r w:rsidR="007C106A" w:rsidRPr="001B2B1D">
        <w:rPr>
          <w:rFonts w:ascii="Times New Roman" w:hAnsi="Times New Roman"/>
          <w:sz w:val="26"/>
          <w:szCs w:val="26"/>
        </w:rPr>
        <w:t xml:space="preserve"> </w:t>
      </w:r>
      <w:r w:rsidR="00AB12CC" w:rsidRPr="001B2B1D">
        <w:rPr>
          <w:rFonts w:ascii="Times New Roman" w:hAnsi="Times New Roman"/>
          <w:sz w:val="26"/>
          <w:szCs w:val="26"/>
        </w:rPr>
        <w:t>contractul</w:t>
      </w:r>
      <w:r w:rsidR="00D6676E" w:rsidRPr="001B2B1D">
        <w:rPr>
          <w:rFonts w:ascii="Times New Roman" w:hAnsi="Times New Roman"/>
          <w:sz w:val="26"/>
          <w:szCs w:val="26"/>
        </w:rPr>
        <w:t>ui</w:t>
      </w:r>
      <w:r w:rsidR="00AB12CC" w:rsidRPr="001B2B1D">
        <w:rPr>
          <w:rFonts w:ascii="Times New Roman" w:hAnsi="Times New Roman"/>
          <w:sz w:val="26"/>
          <w:szCs w:val="26"/>
        </w:rPr>
        <w:t xml:space="preserve"> de grant</w:t>
      </w:r>
      <w:r w:rsidR="00E91272" w:rsidRPr="001B2B1D">
        <w:rPr>
          <w:rFonts w:ascii="Times New Roman" w:hAnsi="Times New Roman"/>
          <w:sz w:val="26"/>
          <w:szCs w:val="26"/>
        </w:rPr>
        <w:t xml:space="preserve">. </w:t>
      </w:r>
    </w:p>
    <w:p w14:paraId="0C1C9E6E" w14:textId="2FC85A6E" w:rsidR="00BC317F" w:rsidRPr="001B2B1D" w:rsidRDefault="00BE546C" w:rsidP="000E37DA">
      <w:pPr>
        <w:pStyle w:val="ListParagraph"/>
        <w:tabs>
          <w:tab w:val="left" w:pos="142"/>
        </w:tabs>
        <w:spacing w:after="60" w:line="240" w:lineRule="auto"/>
        <w:ind w:left="0" w:firstLine="270"/>
        <w:jc w:val="both"/>
        <w:rPr>
          <w:rFonts w:ascii="Times New Roman" w:hAnsi="Times New Roman"/>
          <w:sz w:val="26"/>
          <w:szCs w:val="26"/>
        </w:rPr>
      </w:pPr>
      <w:r w:rsidRPr="001B2B1D">
        <w:rPr>
          <w:rStyle w:val="Emphasis"/>
          <w:rFonts w:ascii="Times New Roman" w:hAnsi="Times New Roman"/>
          <w:sz w:val="26"/>
          <w:szCs w:val="26"/>
          <w:shd w:val="clear" w:color="auto" w:fill="FFFFFF"/>
        </w:rPr>
        <w:t>cerere de finanțare</w:t>
      </w:r>
      <w:r w:rsidR="00412BCD">
        <w:rPr>
          <w:rStyle w:val="Emphasis"/>
          <w:rFonts w:ascii="Times New Roman" w:hAnsi="Times New Roman"/>
          <w:sz w:val="26"/>
          <w:szCs w:val="26"/>
          <w:shd w:val="clear" w:color="auto" w:fill="FFFFFF"/>
        </w:rPr>
        <w:t xml:space="preserve"> (Anexa A)</w:t>
      </w:r>
      <w:r w:rsidRPr="001B2B1D">
        <w:rPr>
          <w:rStyle w:val="Emphasis"/>
          <w:rFonts w:ascii="Times New Roman" w:hAnsi="Times New Roman"/>
          <w:sz w:val="26"/>
          <w:szCs w:val="26"/>
          <w:shd w:val="clear" w:color="auto" w:fill="FFFFFF"/>
        </w:rPr>
        <w:t xml:space="preserve"> </w:t>
      </w:r>
      <w:r w:rsidR="003774ED" w:rsidRPr="001B2B1D">
        <w:rPr>
          <w:rFonts w:ascii="Times New Roman" w:hAnsi="Times New Roman"/>
          <w:sz w:val="26"/>
          <w:szCs w:val="26"/>
        </w:rPr>
        <w:t>–</w:t>
      </w:r>
      <w:r w:rsidRPr="001B2B1D">
        <w:rPr>
          <w:rFonts w:ascii="Times New Roman" w:hAnsi="Times New Roman"/>
          <w:sz w:val="26"/>
          <w:szCs w:val="26"/>
        </w:rPr>
        <w:t xml:space="preserve"> </w:t>
      </w:r>
      <w:r w:rsidR="00974E2A" w:rsidRPr="001B2B1D">
        <w:rPr>
          <w:rFonts w:ascii="Times New Roman" w:hAnsi="Times New Roman"/>
          <w:sz w:val="26"/>
          <w:szCs w:val="26"/>
        </w:rPr>
        <w:t>formular care include descrierea proiectului ce urmează a fi implementat (</w:t>
      </w:r>
      <w:r w:rsidR="00BC317F" w:rsidRPr="001B2B1D">
        <w:rPr>
          <w:rFonts w:ascii="Times New Roman" w:hAnsi="Times New Roman"/>
          <w:sz w:val="26"/>
          <w:szCs w:val="26"/>
        </w:rPr>
        <w:t>cadrul general; scop și obiective; beneficiari/participanți; promovare; rezultate; impact și sustenabilitate; monitorizare și evaluare; buget, ș.a.)</w:t>
      </w:r>
      <w:r w:rsidR="00EF408F" w:rsidRPr="001B2B1D">
        <w:rPr>
          <w:rFonts w:ascii="Times New Roman" w:hAnsi="Times New Roman"/>
          <w:sz w:val="26"/>
          <w:szCs w:val="26"/>
        </w:rPr>
        <w:t>;</w:t>
      </w:r>
    </w:p>
    <w:p w14:paraId="599C3D46" w14:textId="4BA09F06" w:rsidR="00B91D99" w:rsidRPr="001B2B1D" w:rsidRDefault="00AB12CC" w:rsidP="000E37DA">
      <w:pPr>
        <w:pStyle w:val="ListParagraph"/>
        <w:tabs>
          <w:tab w:val="left" w:pos="142"/>
        </w:tabs>
        <w:spacing w:after="60" w:line="240" w:lineRule="auto"/>
        <w:ind w:left="0" w:firstLine="270"/>
        <w:jc w:val="both"/>
        <w:rPr>
          <w:rFonts w:ascii="Times New Roman" w:hAnsi="Times New Roman"/>
          <w:sz w:val="26"/>
          <w:szCs w:val="26"/>
        </w:rPr>
      </w:pPr>
      <w:r w:rsidRPr="001B2B1D">
        <w:rPr>
          <w:rFonts w:ascii="Times New Roman" w:hAnsi="Times New Roman"/>
          <w:i/>
          <w:iCs/>
          <w:sz w:val="26"/>
          <w:szCs w:val="26"/>
        </w:rPr>
        <w:lastRenderedPageBreak/>
        <w:t>contract de grant </w:t>
      </w:r>
      <w:r w:rsidRPr="001B2B1D">
        <w:rPr>
          <w:rFonts w:ascii="Times New Roman" w:hAnsi="Times New Roman"/>
          <w:sz w:val="26"/>
          <w:szCs w:val="26"/>
        </w:rPr>
        <w:t>– contract încheiat</w:t>
      </w:r>
      <w:r w:rsidR="00072AC1" w:rsidRPr="001B2B1D">
        <w:rPr>
          <w:rFonts w:ascii="Times New Roman" w:hAnsi="Times New Roman"/>
          <w:sz w:val="26"/>
          <w:szCs w:val="26"/>
        </w:rPr>
        <w:t>,</w:t>
      </w:r>
      <w:r w:rsidRPr="001B2B1D">
        <w:rPr>
          <w:rFonts w:ascii="Times New Roman" w:hAnsi="Times New Roman"/>
          <w:sz w:val="26"/>
          <w:szCs w:val="26"/>
        </w:rPr>
        <w:t xml:space="preserve"> în condi</w:t>
      </w:r>
      <w:r w:rsidR="00066A88">
        <w:rPr>
          <w:rFonts w:ascii="Times New Roman" w:hAnsi="Times New Roman"/>
          <w:sz w:val="26"/>
          <w:szCs w:val="26"/>
        </w:rPr>
        <w:t>ț</w:t>
      </w:r>
      <w:r w:rsidRPr="001B2B1D">
        <w:rPr>
          <w:rFonts w:ascii="Times New Roman" w:hAnsi="Times New Roman"/>
          <w:sz w:val="26"/>
          <w:szCs w:val="26"/>
        </w:rPr>
        <w:t>iile legii</w:t>
      </w:r>
      <w:r w:rsidR="00072AC1" w:rsidRPr="001B2B1D">
        <w:rPr>
          <w:rFonts w:ascii="Times New Roman" w:hAnsi="Times New Roman"/>
          <w:sz w:val="26"/>
          <w:szCs w:val="26"/>
        </w:rPr>
        <w:t>,</w:t>
      </w:r>
      <w:r w:rsidRPr="001B2B1D">
        <w:rPr>
          <w:rFonts w:ascii="Times New Roman" w:hAnsi="Times New Roman"/>
          <w:sz w:val="26"/>
          <w:szCs w:val="26"/>
        </w:rPr>
        <w:t xml:space="preserve"> între Cancelaria de Stat </w:t>
      </w:r>
      <w:r w:rsidR="00066A88">
        <w:rPr>
          <w:rFonts w:ascii="Times New Roman" w:hAnsi="Times New Roman"/>
          <w:sz w:val="26"/>
          <w:szCs w:val="26"/>
        </w:rPr>
        <w:t>ș</w:t>
      </w:r>
      <w:r w:rsidRPr="001B2B1D">
        <w:rPr>
          <w:rFonts w:ascii="Times New Roman" w:hAnsi="Times New Roman"/>
          <w:sz w:val="26"/>
          <w:szCs w:val="26"/>
        </w:rPr>
        <w:t>i beneficiar</w:t>
      </w:r>
      <w:r w:rsidR="003774ED" w:rsidRPr="001B2B1D">
        <w:rPr>
          <w:rFonts w:ascii="Times New Roman" w:hAnsi="Times New Roman"/>
          <w:sz w:val="26"/>
          <w:szCs w:val="26"/>
        </w:rPr>
        <w:t>ul de grant</w:t>
      </w:r>
      <w:r w:rsidR="00072AC1" w:rsidRPr="001B2B1D">
        <w:rPr>
          <w:rFonts w:ascii="Times New Roman" w:hAnsi="Times New Roman"/>
          <w:sz w:val="26"/>
          <w:szCs w:val="26"/>
        </w:rPr>
        <w:t>,</w:t>
      </w:r>
      <w:r w:rsidRPr="001B2B1D">
        <w:rPr>
          <w:rFonts w:ascii="Times New Roman" w:hAnsi="Times New Roman"/>
          <w:sz w:val="26"/>
          <w:szCs w:val="26"/>
        </w:rPr>
        <w:t xml:space="preserve"> prin care părțile î</w:t>
      </w:r>
      <w:r w:rsidR="00066A88">
        <w:rPr>
          <w:rFonts w:ascii="Times New Roman" w:hAnsi="Times New Roman"/>
          <w:sz w:val="26"/>
          <w:szCs w:val="26"/>
        </w:rPr>
        <w:t>ș</w:t>
      </w:r>
      <w:r w:rsidRPr="001B2B1D">
        <w:rPr>
          <w:rFonts w:ascii="Times New Roman" w:hAnsi="Times New Roman"/>
          <w:sz w:val="26"/>
          <w:szCs w:val="26"/>
        </w:rPr>
        <w:t>i asumă angajamente reciproce orientate spre implementarea proiectului desemnat c</w:t>
      </w:r>
      <w:r w:rsidR="00BC317F" w:rsidRPr="001B2B1D">
        <w:rPr>
          <w:rFonts w:ascii="Times New Roman" w:hAnsi="Times New Roman"/>
          <w:sz w:val="26"/>
          <w:szCs w:val="26"/>
        </w:rPr>
        <w:t>â</w:t>
      </w:r>
      <w:r w:rsidRPr="001B2B1D">
        <w:rPr>
          <w:rFonts w:ascii="Times New Roman" w:hAnsi="Times New Roman"/>
          <w:sz w:val="26"/>
          <w:szCs w:val="26"/>
        </w:rPr>
        <w:t>știgător în cadrul concursului de proiecte</w:t>
      </w:r>
      <w:r w:rsidR="00EF408F" w:rsidRPr="001B2B1D">
        <w:rPr>
          <w:rFonts w:ascii="Times New Roman" w:hAnsi="Times New Roman"/>
          <w:sz w:val="26"/>
          <w:szCs w:val="26"/>
        </w:rPr>
        <w:t>;</w:t>
      </w:r>
    </w:p>
    <w:p w14:paraId="195D6604" w14:textId="7C825F23" w:rsidR="00B91D99" w:rsidRDefault="00AB12CC" w:rsidP="000E37DA">
      <w:pPr>
        <w:pStyle w:val="ListParagraph"/>
        <w:tabs>
          <w:tab w:val="left" w:pos="142"/>
        </w:tabs>
        <w:spacing w:after="0" w:line="240" w:lineRule="auto"/>
        <w:ind w:left="0" w:firstLine="270"/>
        <w:jc w:val="both"/>
        <w:rPr>
          <w:rFonts w:ascii="Times New Roman" w:hAnsi="Times New Roman"/>
          <w:bCs/>
          <w:sz w:val="26"/>
          <w:szCs w:val="26"/>
          <w:bdr w:val="none" w:sz="0" w:space="0" w:color="auto" w:frame="1"/>
        </w:rPr>
      </w:pPr>
      <w:r w:rsidRPr="001B2B1D">
        <w:rPr>
          <w:rFonts w:ascii="Times New Roman" w:hAnsi="Times New Roman"/>
          <w:i/>
          <w:iCs/>
          <w:sz w:val="26"/>
          <w:szCs w:val="26"/>
        </w:rPr>
        <w:t xml:space="preserve">comisie </w:t>
      </w:r>
      <w:r w:rsidRPr="001B2B1D">
        <w:rPr>
          <w:rFonts w:ascii="Times New Roman" w:hAnsi="Times New Roman"/>
          <w:sz w:val="26"/>
          <w:szCs w:val="26"/>
        </w:rPr>
        <w:t xml:space="preserve">- </w:t>
      </w:r>
      <w:r w:rsidRPr="001B2B1D">
        <w:rPr>
          <w:rFonts w:ascii="Times New Roman" w:hAnsi="Times New Roman"/>
          <w:sz w:val="26"/>
          <w:szCs w:val="26"/>
          <w:lang w:eastAsia="ru-RU"/>
        </w:rPr>
        <w:t xml:space="preserve">Comisia de </w:t>
      </w:r>
      <w:r w:rsidR="00072AC1" w:rsidRPr="001B2B1D">
        <w:rPr>
          <w:rFonts w:ascii="Times New Roman" w:hAnsi="Times New Roman"/>
          <w:sz w:val="26"/>
          <w:szCs w:val="26"/>
          <w:lang w:eastAsia="ru-RU"/>
        </w:rPr>
        <w:t>evaluare și selectare</w:t>
      </w:r>
      <w:r w:rsidR="009E66A3" w:rsidRPr="001B2B1D">
        <w:rPr>
          <w:rFonts w:ascii="Times New Roman" w:hAnsi="Times New Roman"/>
          <w:sz w:val="26"/>
          <w:szCs w:val="26"/>
          <w:lang w:eastAsia="ru-RU"/>
        </w:rPr>
        <w:t>,</w:t>
      </w:r>
      <w:r w:rsidR="00727EC1" w:rsidRPr="001B2B1D">
        <w:rPr>
          <w:rFonts w:ascii="Times New Roman" w:hAnsi="Times New Roman"/>
          <w:sz w:val="26"/>
          <w:szCs w:val="26"/>
          <w:lang w:eastAsia="ru-RU"/>
        </w:rPr>
        <w:t xml:space="preserve"> </w:t>
      </w:r>
      <w:r w:rsidR="00F06107" w:rsidRPr="001B2B1D">
        <w:rPr>
          <w:rFonts w:ascii="Times New Roman" w:hAnsi="Times New Roman"/>
          <w:sz w:val="26"/>
          <w:szCs w:val="26"/>
          <w:lang w:eastAsia="ru-RU"/>
        </w:rPr>
        <w:t>organ consultativ stabilit prin Ordinul Cancelariei de Stat</w:t>
      </w:r>
      <w:r w:rsidR="0001663B" w:rsidRPr="001B2B1D">
        <w:rPr>
          <w:rFonts w:ascii="Times New Roman" w:hAnsi="Times New Roman"/>
          <w:sz w:val="26"/>
          <w:szCs w:val="26"/>
          <w:lang w:eastAsia="ru-RU"/>
        </w:rPr>
        <w:t>, constituit</w:t>
      </w:r>
      <w:r w:rsidRPr="001B2B1D">
        <w:rPr>
          <w:rFonts w:ascii="Times New Roman" w:hAnsi="Times New Roman"/>
          <w:sz w:val="26"/>
          <w:szCs w:val="26"/>
          <w:lang w:eastAsia="ru-RU"/>
        </w:rPr>
        <w:t xml:space="preserve"> </w:t>
      </w:r>
      <w:r w:rsidR="003774ED" w:rsidRPr="001B2B1D">
        <w:rPr>
          <w:rFonts w:ascii="Times New Roman" w:hAnsi="Times New Roman"/>
          <w:sz w:val="26"/>
          <w:szCs w:val="26"/>
          <w:lang w:eastAsia="ru-RU"/>
        </w:rPr>
        <w:t>cu scopul de a</w:t>
      </w:r>
      <w:r w:rsidR="00BC317F" w:rsidRPr="001B2B1D">
        <w:rPr>
          <w:rFonts w:ascii="Times New Roman" w:hAnsi="Times New Roman"/>
          <w:sz w:val="26"/>
          <w:szCs w:val="26"/>
          <w:lang w:eastAsia="ru-RU"/>
        </w:rPr>
        <w:t xml:space="preserve"> </w:t>
      </w:r>
      <w:r w:rsidRPr="001B2B1D">
        <w:rPr>
          <w:rFonts w:ascii="Times New Roman" w:hAnsi="Times New Roman"/>
          <w:sz w:val="26"/>
          <w:szCs w:val="26"/>
          <w:lang w:eastAsia="ru-RU"/>
        </w:rPr>
        <w:t>coordona procesul de evaluare</w:t>
      </w:r>
      <w:r w:rsidR="00072AC1" w:rsidRPr="001B2B1D">
        <w:rPr>
          <w:rFonts w:ascii="Times New Roman" w:hAnsi="Times New Roman"/>
          <w:sz w:val="26"/>
          <w:szCs w:val="26"/>
          <w:lang w:eastAsia="ru-RU"/>
        </w:rPr>
        <w:t>, selectare și aprobare</w:t>
      </w:r>
      <w:r w:rsidRPr="001B2B1D">
        <w:rPr>
          <w:rFonts w:ascii="Times New Roman" w:hAnsi="Times New Roman"/>
          <w:sz w:val="26"/>
          <w:szCs w:val="26"/>
          <w:lang w:eastAsia="ru-RU"/>
        </w:rPr>
        <w:t xml:space="preserve"> a propunerilor de proiecte </w:t>
      </w:r>
      <w:r w:rsidR="00072AC1" w:rsidRPr="001B2B1D">
        <w:rPr>
          <w:rFonts w:ascii="Times New Roman" w:hAnsi="Times New Roman"/>
          <w:sz w:val="26"/>
          <w:szCs w:val="26"/>
          <w:lang w:eastAsia="ru-RU"/>
        </w:rPr>
        <w:t>depuse</w:t>
      </w:r>
      <w:r w:rsidR="00560A59" w:rsidRPr="001B2B1D">
        <w:rPr>
          <w:rFonts w:ascii="Times New Roman" w:hAnsi="Times New Roman"/>
          <w:sz w:val="26"/>
          <w:szCs w:val="26"/>
          <w:lang w:eastAsia="ru-RU"/>
        </w:rPr>
        <w:t>/înaintate</w:t>
      </w:r>
      <w:r w:rsidRPr="001B2B1D">
        <w:rPr>
          <w:rFonts w:ascii="Times New Roman" w:hAnsi="Times New Roman"/>
          <w:sz w:val="26"/>
          <w:szCs w:val="26"/>
          <w:lang w:eastAsia="ru-RU"/>
        </w:rPr>
        <w:t xml:space="preserve"> pentru finanțare în cadrul</w:t>
      </w:r>
      <w:r w:rsidR="00C070BC" w:rsidRPr="001B2B1D">
        <w:rPr>
          <w:rFonts w:ascii="Times New Roman" w:hAnsi="Times New Roman"/>
          <w:sz w:val="26"/>
          <w:szCs w:val="26"/>
          <w:lang w:eastAsia="ru-RU"/>
        </w:rPr>
        <w:t xml:space="preserve"> </w:t>
      </w:r>
      <w:r w:rsidRPr="001B2B1D">
        <w:rPr>
          <w:rFonts w:ascii="Times New Roman" w:hAnsi="Times New Roman"/>
          <w:sz w:val="26"/>
          <w:szCs w:val="26"/>
          <w:lang w:eastAsia="ru-RU"/>
        </w:rPr>
        <w:t>programului</w:t>
      </w:r>
      <w:r w:rsidRPr="001B2B1D">
        <w:rPr>
          <w:rFonts w:ascii="Times New Roman" w:hAnsi="Times New Roman"/>
          <w:bCs/>
          <w:sz w:val="26"/>
          <w:szCs w:val="26"/>
          <w:bdr w:val="none" w:sz="0" w:space="0" w:color="auto" w:frame="1"/>
        </w:rPr>
        <w:t>.</w:t>
      </w:r>
    </w:p>
    <w:p w14:paraId="3088B2DC" w14:textId="34941168" w:rsidR="00023626" w:rsidRPr="001B2B1D" w:rsidRDefault="00023626" w:rsidP="000E37DA">
      <w:pPr>
        <w:pStyle w:val="ListParagraph"/>
        <w:tabs>
          <w:tab w:val="left" w:pos="142"/>
        </w:tabs>
        <w:spacing w:after="0" w:line="240" w:lineRule="auto"/>
        <w:ind w:left="0" w:firstLine="270"/>
        <w:jc w:val="both"/>
        <w:rPr>
          <w:rFonts w:ascii="Times New Roman" w:hAnsi="Times New Roman"/>
          <w:sz w:val="26"/>
          <w:szCs w:val="26"/>
        </w:rPr>
      </w:pPr>
      <w:r w:rsidRPr="003E29E4">
        <w:rPr>
          <w:rFonts w:ascii="Times New Roman" w:hAnsi="Times New Roman"/>
          <w:bCs/>
          <w:i/>
          <w:iCs/>
          <w:sz w:val="26"/>
          <w:szCs w:val="26"/>
          <w:bdr w:val="none" w:sz="0" w:space="0" w:color="auto" w:frame="1"/>
        </w:rPr>
        <w:t>conflict de interese</w:t>
      </w:r>
      <w:r>
        <w:rPr>
          <w:rFonts w:ascii="Times New Roman" w:hAnsi="Times New Roman"/>
          <w:bCs/>
          <w:sz w:val="26"/>
          <w:szCs w:val="26"/>
          <w:bdr w:val="none" w:sz="0" w:space="0" w:color="auto" w:frame="1"/>
        </w:rPr>
        <w:t xml:space="preserve"> - </w:t>
      </w:r>
      <w:proofErr w:type="spellStart"/>
      <w:r w:rsidRPr="00023626">
        <w:rPr>
          <w:rFonts w:ascii="Times New Roman" w:hAnsi="Times New Roman"/>
          <w:bCs/>
          <w:sz w:val="26"/>
          <w:szCs w:val="26"/>
          <w:bdr w:val="none" w:sz="0" w:space="0" w:color="auto" w:frame="1"/>
        </w:rPr>
        <w:t>situaţia</w:t>
      </w:r>
      <w:proofErr w:type="spellEnd"/>
      <w:r w:rsidRPr="00023626">
        <w:rPr>
          <w:rFonts w:ascii="Times New Roman" w:hAnsi="Times New Roman"/>
          <w:bCs/>
          <w:sz w:val="26"/>
          <w:szCs w:val="26"/>
          <w:bdr w:val="none" w:sz="0" w:space="0" w:color="auto" w:frame="1"/>
        </w:rPr>
        <w:t xml:space="preserve"> în care persoana ce exercită o </w:t>
      </w:r>
      <w:r>
        <w:rPr>
          <w:rFonts w:ascii="Times New Roman" w:hAnsi="Times New Roman"/>
          <w:bCs/>
          <w:sz w:val="26"/>
          <w:szCs w:val="26"/>
          <w:bdr w:val="none" w:sz="0" w:space="0" w:color="auto" w:frame="1"/>
        </w:rPr>
        <w:t xml:space="preserve">funcție de </w:t>
      </w:r>
      <w:r w:rsidRPr="00023626">
        <w:rPr>
          <w:rFonts w:ascii="Times New Roman" w:hAnsi="Times New Roman"/>
          <w:bCs/>
          <w:sz w:val="26"/>
          <w:szCs w:val="26"/>
          <w:bdr w:val="none" w:sz="0" w:space="0" w:color="auto" w:frame="1"/>
        </w:rPr>
        <w:t xml:space="preserve">demnitate publică sau o </w:t>
      </w:r>
      <w:proofErr w:type="spellStart"/>
      <w:r w:rsidRPr="00023626">
        <w:rPr>
          <w:rFonts w:ascii="Times New Roman" w:hAnsi="Times New Roman"/>
          <w:bCs/>
          <w:sz w:val="26"/>
          <w:szCs w:val="26"/>
          <w:bdr w:val="none" w:sz="0" w:space="0" w:color="auto" w:frame="1"/>
        </w:rPr>
        <w:t>funcţie</w:t>
      </w:r>
      <w:proofErr w:type="spellEnd"/>
      <w:r w:rsidRPr="00023626">
        <w:rPr>
          <w:rFonts w:ascii="Times New Roman" w:hAnsi="Times New Roman"/>
          <w:bCs/>
          <w:sz w:val="26"/>
          <w:szCs w:val="26"/>
          <w:bdr w:val="none" w:sz="0" w:space="0" w:color="auto" w:frame="1"/>
        </w:rPr>
        <w:t xml:space="preserve"> publică are un interes personal de natură patrimonială, care ar putea </w:t>
      </w:r>
      <w:proofErr w:type="spellStart"/>
      <w:r w:rsidRPr="00023626">
        <w:rPr>
          <w:rFonts w:ascii="Times New Roman" w:hAnsi="Times New Roman"/>
          <w:bCs/>
          <w:sz w:val="26"/>
          <w:szCs w:val="26"/>
          <w:bdr w:val="none" w:sz="0" w:space="0" w:color="auto" w:frame="1"/>
        </w:rPr>
        <w:t>influenţa</w:t>
      </w:r>
      <w:proofErr w:type="spellEnd"/>
      <w:r w:rsidRPr="00023626">
        <w:rPr>
          <w:rFonts w:ascii="Times New Roman" w:hAnsi="Times New Roman"/>
          <w:bCs/>
          <w:sz w:val="26"/>
          <w:szCs w:val="26"/>
          <w:bdr w:val="none" w:sz="0" w:space="0" w:color="auto" w:frame="1"/>
        </w:rPr>
        <w:t xml:space="preserve"> îndeplinirea cu obiectivitate a </w:t>
      </w:r>
      <w:proofErr w:type="spellStart"/>
      <w:r w:rsidRPr="00023626">
        <w:rPr>
          <w:rFonts w:ascii="Times New Roman" w:hAnsi="Times New Roman"/>
          <w:bCs/>
          <w:sz w:val="26"/>
          <w:szCs w:val="26"/>
          <w:bdr w:val="none" w:sz="0" w:space="0" w:color="auto" w:frame="1"/>
        </w:rPr>
        <w:t>atribuţiilor</w:t>
      </w:r>
      <w:proofErr w:type="spellEnd"/>
      <w:r w:rsidRPr="00023626">
        <w:rPr>
          <w:rFonts w:ascii="Times New Roman" w:hAnsi="Times New Roman"/>
          <w:bCs/>
          <w:sz w:val="26"/>
          <w:szCs w:val="26"/>
          <w:bdr w:val="none" w:sz="0" w:space="0" w:color="auto" w:frame="1"/>
        </w:rPr>
        <w:t xml:space="preserve"> care îi revin potrivit </w:t>
      </w:r>
      <w:proofErr w:type="spellStart"/>
      <w:r w:rsidRPr="00023626">
        <w:rPr>
          <w:rFonts w:ascii="Times New Roman" w:hAnsi="Times New Roman"/>
          <w:bCs/>
          <w:sz w:val="26"/>
          <w:szCs w:val="26"/>
          <w:bdr w:val="none" w:sz="0" w:space="0" w:color="auto" w:frame="1"/>
        </w:rPr>
        <w:t>Constituţiei</w:t>
      </w:r>
      <w:proofErr w:type="spellEnd"/>
      <w:r w:rsidRPr="00023626">
        <w:rPr>
          <w:rFonts w:ascii="Times New Roman" w:hAnsi="Times New Roman"/>
          <w:bCs/>
          <w:sz w:val="26"/>
          <w:szCs w:val="26"/>
          <w:bdr w:val="none" w:sz="0" w:space="0" w:color="auto" w:frame="1"/>
        </w:rPr>
        <w:t xml:space="preserve"> </w:t>
      </w:r>
      <w:proofErr w:type="spellStart"/>
      <w:r w:rsidRPr="00023626">
        <w:rPr>
          <w:rFonts w:ascii="Times New Roman" w:hAnsi="Times New Roman"/>
          <w:bCs/>
          <w:sz w:val="26"/>
          <w:szCs w:val="26"/>
          <w:bdr w:val="none" w:sz="0" w:space="0" w:color="auto" w:frame="1"/>
        </w:rPr>
        <w:t>şi</w:t>
      </w:r>
      <w:proofErr w:type="spellEnd"/>
      <w:r w:rsidRPr="00023626">
        <w:rPr>
          <w:rFonts w:ascii="Times New Roman" w:hAnsi="Times New Roman"/>
          <w:bCs/>
          <w:sz w:val="26"/>
          <w:szCs w:val="26"/>
          <w:bdr w:val="none" w:sz="0" w:space="0" w:color="auto" w:frame="1"/>
        </w:rPr>
        <w:t xml:space="preserve"> altor acte normative</w:t>
      </w:r>
      <w:r>
        <w:rPr>
          <w:rFonts w:ascii="Times New Roman" w:hAnsi="Times New Roman"/>
          <w:bCs/>
          <w:sz w:val="26"/>
          <w:szCs w:val="26"/>
          <w:bdr w:val="none" w:sz="0" w:space="0" w:color="auto" w:frame="1"/>
        </w:rPr>
        <w:t>.</w:t>
      </w:r>
    </w:p>
    <w:p w14:paraId="2A7BC158" w14:textId="2F435FD0" w:rsidR="00256FC6" w:rsidRPr="001B2B1D" w:rsidRDefault="00AB12CC" w:rsidP="000E37DA">
      <w:pPr>
        <w:spacing w:after="0" w:line="240" w:lineRule="auto"/>
        <w:ind w:firstLine="270"/>
        <w:jc w:val="both"/>
        <w:rPr>
          <w:rFonts w:ascii="Times New Roman" w:hAnsi="Times New Roman"/>
          <w:sz w:val="26"/>
          <w:szCs w:val="26"/>
          <w:lang w:val="ro-RO"/>
        </w:rPr>
      </w:pPr>
      <w:r w:rsidRPr="001B2B1D">
        <w:rPr>
          <w:rFonts w:ascii="Times New Roman" w:hAnsi="Times New Roman"/>
          <w:i/>
          <w:iCs/>
          <w:sz w:val="26"/>
          <w:szCs w:val="26"/>
          <w:lang w:val="ro-RO"/>
        </w:rPr>
        <w:t>contribuți</w:t>
      </w:r>
      <w:r w:rsidR="007C106A" w:rsidRPr="001B2B1D">
        <w:rPr>
          <w:rFonts w:ascii="Times New Roman" w:hAnsi="Times New Roman"/>
          <w:i/>
          <w:iCs/>
          <w:sz w:val="26"/>
          <w:szCs w:val="26"/>
          <w:lang w:val="ro-RO"/>
        </w:rPr>
        <w:t>e</w:t>
      </w:r>
      <w:r w:rsidRPr="001B2B1D">
        <w:rPr>
          <w:rFonts w:ascii="Times New Roman" w:hAnsi="Times New Roman"/>
          <w:i/>
          <w:iCs/>
          <w:sz w:val="26"/>
          <w:szCs w:val="26"/>
          <w:lang w:val="ro-RO"/>
        </w:rPr>
        <w:t xml:space="preserve"> proprie</w:t>
      </w:r>
      <w:r w:rsidRPr="001B2B1D">
        <w:rPr>
          <w:rFonts w:ascii="Times New Roman" w:hAnsi="Times New Roman"/>
          <w:sz w:val="26"/>
          <w:szCs w:val="26"/>
          <w:lang w:val="ro-RO"/>
        </w:rPr>
        <w:t> – aportul financiar/material</w:t>
      </w:r>
      <w:r w:rsidR="003774ED" w:rsidRPr="001B2B1D">
        <w:rPr>
          <w:rFonts w:ascii="Times New Roman" w:hAnsi="Times New Roman"/>
          <w:sz w:val="26"/>
          <w:szCs w:val="26"/>
          <w:lang w:val="ro-RO"/>
        </w:rPr>
        <w:t xml:space="preserve"> voluntar</w:t>
      </w:r>
      <w:r w:rsidRPr="001B2B1D">
        <w:rPr>
          <w:rFonts w:ascii="Times New Roman" w:hAnsi="Times New Roman"/>
          <w:sz w:val="26"/>
          <w:szCs w:val="26"/>
          <w:lang w:val="ro-RO"/>
        </w:rPr>
        <w:t xml:space="preserve"> al beneficiarului de grant</w:t>
      </w:r>
      <w:r w:rsidR="00256FC6" w:rsidRPr="001B2B1D">
        <w:rPr>
          <w:rFonts w:ascii="Times New Roman" w:hAnsi="Times New Roman"/>
          <w:sz w:val="26"/>
          <w:szCs w:val="26"/>
          <w:lang w:val="ro-RO"/>
        </w:rPr>
        <w:t>, pentru acțiunile identificate în cadrul proiectelor finanțate.</w:t>
      </w:r>
      <w:r w:rsidR="00BC317F" w:rsidRPr="001B2B1D">
        <w:rPr>
          <w:rFonts w:ascii="Times New Roman" w:hAnsi="Times New Roman"/>
          <w:sz w:val="26"/>
          <w:szCs w:val="26"/>
          <w:lang w:val="ro-RO"/>
        </w:rPr>
        <w:t xml:space="preserve"> </w:t>
      </w:r>
      <w:r w:rsidR="00DF2400">
        <w:rPr>
          <w:rFonts w:ascii="Times New Roman" w:hAnsi="Times New Roman"/>
          <w:sz w:val="26"/>
          <w:szCs w:val="26"/>
          <w:lang w:val="ro-RO"/>
        </w:rPr>
        <w:t>(Contribuția proprie nu este obligatorie)</w:t>
      </w:r>
    </w:p>
    <w:p w14:paraId="7AC5FEBD" w14:textId="29069F5C" w:rsidR="003D1F65" w:rsidRPr="001B2B1D" w:rsidRDefault="00256FC6" w:rsidP="000E37DA">
      <w:pPr>
        <w:spacing w:after="0" w:line="240" w:lineRule="auto"/>
        <w:ind w:firstLine="270"/>
        <w:jc w:val="both"/>
        <w:rPr>
          <w:rFonts w:ascii="Times New Roman" w:hAnsi="Times New Roman"/>
          <w:sz w:val="26"/>
          <w:szCs w:val="26"/>
          <w:lang w:val="ro-RO"/>
        </w:rPr>
      </w:pPr>
      <w:r w:rsidRPr="001B2B1D">
        <w:rPr>
          <w:rFonts w:ascii="Times New Roman" w:hAnsi="Times New Roman"/>
          <w:i/>
          <w:iCs/>
          <w:sz w:val="26"/>
          <w:szCs w:val="26"/>
          <w:lang w:val="ro-RO"/>
        </w:rPr>
        <w:t>contribuți</w:t>
      </w:r>
      <w:r w:rsidR="00BE546C" w:rsidRPr="001B2B1D">
        <w:rPr>
          <w:rFonts w:ascii="Times New Roman" w:hAnsi="Times New Roman"/>
          <w:i/>
          <w:iCs/>
          <w:sz w:val="26"/>
          <w:szCs w:val="26"/>
          <w:lang w:val="ro-RO"/>
        </w:rPr>
        <w:t>e din partea</w:t>
      </w:r>
      <w:r w:rsidRPr="001B2B1D">
        <w:rPr>
          <w:rFonts w:ascii="Times New Roman" w:hAnsi="Times New Roman"/>
          <w:i/>
          <w:iCs/>
          <w:sz w:val="26"/>
          <w:szCs w:val="26"/>
          <w:lang w:val="ro-RO"/>
        </w:rPr>
        <w:t xml:space="preserve"> </w:t>
      </w:r>
      <w:r w:rsidR="00AB12CC" w:rsidRPr="001B2B1D">
        <w:rPr>
          <w:rFonts w:ascii="Times New Roman" w:hAnsi="Times New Roman"/>
          <w:i/>
          <w:iCs/>
          <w:sz w:val="26"/>
          <w:szCs w:val="26"/>
          <w:lang w:val="ro-RO"/>
        </w:rPr>
        <w:t>partenerilor</w:t>
      </w:r>
      <w:r w:rsidR="00072AC1" w:rsidRPr="001B2B1D">
        <w:rPr>
          <w:rFonts w:ascii="Times New Roman" w:hAnsi="Times New Roman"/>
          <w:i/>
          <w:iCs/>
          <w:sz w:val="26"/>
          <w:szCs w:val="26"/>
          <w:lang w:val="ro-RO"/>
        </w:rPr>
        <w:t xml:space="preserve"> de dezvoltare/donatori</w:t>
      </w:r>
      <w:r w:rsidR="00175B9F" w:rsidRPr="001B2B1D">
        <w:rPr>
          <w:rFonts w:ascii="Times New Roman" w:hAnsi="Times New Roman"/>
          <w:i/>
          <w:iCs/>
          <w:sz w:val="26"/>
          <w:szCs w:val="26"/>
          <w:lang w:val="ro-RO"/>
        </w:rPr>
        <w:t>lor</w:t>
      </w:r>
      <w:r w:rsidRPr="001B2B1D">
        <w:rPr>
          <w:rFonts w:ascii="Times New Roman" w:hAnsi="Times New Roman"/>
          <w:i/>
          <w:iCs/>
          <w:sz w:val="26"/>
          <w:szCs w:val="26"/>
          <w:lang w:val="ro-RO"/>
        </w:rPr>
        <w:t xml:space="preserve"> </w:t>
      </w:r>
      <w:r w:rsidR="00BE546C" w:rsidRPr="001B2B1D">
        <w:rPr>
          <w:rFonts w:ascii="Times New Roman" w:hAnsi="Times New Roman"/>
          <w:i/>
          <w:iCs/>
          <w:sz w:val="26"/>
          <w:szCs w:val="26"/>
          <w:lang w:val="ro-RO"/>
        </w:rPr>
        <w:t>-</w:t>
      </w:r>
      <w:r w:rsidRPr="001B2B1D">
        <w:rPr>
          <w:rFonts w:ascii="Times New Roman" w:hAnsi="Times New Roman"/>
          <w:i/>
          <w:iCs/>
          <w:sz w:val="26"/>
          <w:szCs w:val="26"/>
          <w:lang w:val="ro-RO"/>
        </w:rPr>
        <w:t xml:space="preserve"> </w:t>
      </w:r>
      <w:r w:rsidRPr="001B2B1D">
        <w:rPr>
          <w:rFonts w:ascii="Times New Roman" w:hAnsi="Times New Roman"/>
          <w:iCs/>
          <w:sz w:val="26"/>
          <w:szCs w:val="26"/>
          <w:lang w:val="ro-RO"/>
        </w:rPr>
        <w:t>aportul  financiar, inclusiv prin resurse umane</w:t>
      </w:r>
      <w:r w:rsidR="00EF408F" w:rsidRPr="001B2B1D">
        <w:rPr>
          <w:rFonts w:ascii="Times New Roman" w:hAnsi="Times New Roman"/>
          <w:iCs/>
          <w:sz w:val="26"/>
          <w:szCs w:val="26"/>
          <w:lang w:val="ro-RO"/>
        </w:rPr>
        <w:t>, alocat</w:t>
      </w:r>
      <w:r w:rsidRPr="001B2B1D">
        <w:rPr>
          <w:rFonts w:ascii="Times New Roman" w:hAnsi="Times New Roman"/>
          <w:iCs/>
          <w:sz w:val="26"/>
          <w:szCs w:val="26"/>
          <w:lang w:val="ro-RO"/>
        </w:rPr>
        <w:t xml:space="preserve"> pentru realizarea proiectelor finanțate în cadrul </w:t>
      </w:r>
      <w:r w:rsidR="000E3F4A" w:rsidRPr="001B2B1D">
        <w:rPr>
          <w:rFonts w:ascii="Times New Roman" w:hAnsi="Times New Roman"/>
          <w:iCs/>
          <w:sz w:val="26"/>
          <w:szCs w:val="26"/>
          <w:lang w:val="ro-RO"/>
        </w:rPr>
        <w:t>p</w:t>
      </w:r>
      <w:r w:rsidRPr="001B2B1D">
        <w:rPr>
          <w:rFonts w:ascii="Times New Roman" w:hAnsi="Times New Roman"/>
          <w:iCs/>
          <w:sz w:val="26"/>
          <w:szCs w:val="26"/>
          <w:lang w:val="ro-RO"/>
        </w:rPr>
        <w:t>rogramului</w:t>
      </w:r>
      <w:r w:rsidR="000E3F4A" w:rsidRPr="001B2B1D">
        <w:rPr>
          <w:rFonts w:ascii="Times New Roman" w:hAnsi="Times New Roman"/>
          <w:iCs/>
          <w:sz w:val="26"/>
          <w:szCs w:val="26"/>
          <w:lang w:val="ro-RO"/>
        </w:rPr>
        <w:t>.</w:t>
      </w:r>
      <w:r w:rsidR="00DF2400">
        <w:rPr>
          <w:rFonts w:ascii="Times New Roman" w:hAnsi="Times New Roman"/>
          <w:iCs/>
          <w:sz w:val="26"/>
          <w:szCs w:val="26"/>
          <w:lang w:val="ro-RO"/>
        </w:rPr>
        <w:t xml:space="preserve"> </w:t>
      </w:r>
      <w:r w:rsidR="00DF2400">
        <w:rPr>
          <w:rFonts w:ascii="Times New Roman" w:hAnsi="Times New Roman"/>
          <w:sz w:val="26"/>
          <w:szCs w:val="26"/>
          <w:lang w:val="ro-RO"/>
        </w:rPr>
        <w:t>(Contribuția</w:t>
      </w:r>
      <w:r w:rsidR="00D40022">
        <w:rPr>
          <w:rFonts w:ascii="Times New Roman" w:hAnsi="Times New Roman"/>
          <w:sz w:val="26"/>
          <w:szCs w:val="26"/>
          <w:lang w:val="ro-RO"/>
        </w:rPr>
        <w:t xml:space="preserve"> </w:t>
      </w:r>
      <w:r w:rsidR="00DF2400">
        <w:rPr>
          <w:rFonts w:ascii="Times New Roman" w:hAnsi="Times New Roman"/>
          <w:sz w:val="26"/>
          <w:szCs w:val="26"/>
          <w:lang w:val="ro-RO"/>
        </w:rPr>
        <w:t>nu este obligatorie)</w:t>
      </w:r>
      <w:r w:rsidR="00AB12CC" w:rsidRPr="001B2B1D">
        <w:rPr>
          <w:rFonts w:ascii="Times New Roman" w:hAnsi="Times New Roman"/>
          <w:sz w:val="26"/>
          <w:szCs w:val="26"/>
          <w:lang w:val="ro-RO"/>
        </w:rPr>
        <w:br/>
      </w:r>
      <w:r w:rsidR="000E37DA" w:rsidRPr="001B2B1D">
        <w:rPr>
          <w:rFonts w:ascii="Times New Roman" w:hAnsi="Times New Roman"/>
          <w:i/>
          <w:iCs/>
          <w:sz w:val="26"/>
          <w:szCs w:val="26"/>
          <w:lang w:val="ro-RO"/>
        </w:rPr>
        <w:t xml:space="preserve">     </w:t>
      </w:r>
      <w:r w:rsidR="00AB12CC" w:rsidRPr="001B2B1D">
        <w:rPr>
          <w:rFonts w:ascii="Times New Roman" w:hAnsi="Times New Roman"/>
          <w:i/>
          <w:iCs/>
          <w:sz w:val="26"/>
          <w:szCs w:val="26"/>
          <w:lang w:val="ro-RO"/>
        </w:rPr>
        <w:t>finanțare</w:t>
      </w:r>
      <w:r w:rsidR="00AB12CC" w:rsidRPr="001B2B1D">
        <w:rPr>
          <w:rFonts w:ascii="Times New Roman" w:hAnsi="Times New Roman"/>
          <w:sz w:val="26"/>
          <w:szCs w:val="26"/>
          <w:lang w:val="ro-RO"/>
        </w:rPr>
        <w:t> – aloca</w:t>
      </w:r>
      <w:r w:rsidR="00994B4D">
        <w:rPr>
          <w:rFonts w:ascii="Times New Roman" w:hAnsi="Times New Roman"/>
          <w:sz w:val="26"/>
          <w:szCs w:val="26"/>
          <w:lang w:val="ro-RO"/>
        </w:rPr>
        <w:t>ț</w:t>
      </w:r>
      <w:r w:rsidR="00AB12CC" w:rsidRPr="001B2B1D">
        <w:rPr>
          <w:rFonts w:ascii="Times New Roman" w:hAnsi="Times New Roman"/>
          <w:sz w:val="26"/>
          <w:szCs w:val="26"/>
          <w:lang w:val="ro-RO"/>
        </w:rPr>
        <w:t>ie financiară din bugetul de stat</w:t>
      </w:r>
      <w:r w:rsidRPr="001B2B1D">
        <w:rPr>
          <w:rFonts w:ascii="Times New Roman" w:hAnsi="Times New Roman"/>
          <w:sz w:val="26"/>
          <w:szCs w:val="26"/>
          <w:lang w:val="ro-RO"/>
        </w:rPr>
        <w:t xml:space="preserve"> pentru beneficiarul </w:t>
      </w:r>
      <w:r w:rsidR="003774ED" w:rsidRPr="001B2B1D">
        <w:rPr>
          <w:rFonts w:ascii="Times New Roman" w:hAnsi="Times New Roman"/>
          <w:sz w:val="26"/>
          <w:szCs w:val="26"/>
          <w:lang w:val="ro-RO"/>
        </w:rPr>
        <w:t>de grant</w:t>
      </w:r>
      <w:r w:rsidR="00BE546C" w:rsidRPr="001B2B1D">
        <w:rPr>
          <w:rFonts w:ascii="Times New Roman" w:hAnsi="Times New Roman"/>
          <w:sz w:val="26"/>
          <w:szCs w:val="26"/>
          <w:lang w:val="ro-RO"/>
        </w:rPr>
        <w:t>,</w:t>
      </w:r>
      <w:r w:rsidR="00BC317F" w:rsidRPr="001B2B1D">
        <w:rPr>
          <w:rFonts w:ascii="Times New Roman" w:hAnsi="Times New Roman"/>
          <w:sz w:val="26"/>
          <w:szCs w:val="26"/>
          <w:lang w:val="ro-RO"/>
        </w:rPr>
        <w:t xml:space="preserve"> </w:t>
      </w:r>
      <w:r w:rsidR="00AB12CC" w:rsidRPr="001B2B1D">
        <w:rPr>
          <w:rFonts w:ascii="Times New Roman" w:hAnsi="Times New Roman"/>
          <w:sz w:val="26"/>
          <w:szCs w:val="26"/>
          <w:lang w:val="ro-RO"/>
        </w:rPr>
        <w:t xml:space="preserve">în vederea acoperirii </w:t>
      </w:r>
      <w:r w:rsidR="00560A59" w:rsidRPr="001B2B1D">
        <w:rPr>
          <w:rFonts w:ascii="Times New Roman" w:hAnsi="Times New Roman"/>
          <w:sz w:val="26"/>
          <w:szCs w:val="26"/>
          <w:lang w:val="ro-RO"/>
        </w:rPr>
        <w:t>integrale</w:t>
      </w:r>
      <w:r w:rsidR="00AB12CC" w:rsidRPr="001B2B1D">
        <w:rPr>
          <w:rFonts w:ascii="Times New Roman" w:hAnsi="Times New Roman"/>
          <w:sz w:val="26"/>
          <w:szCs w:val="26"/>
          <w:lang w:val="ro-RO"/>
        </w:rPr>
        <w:t xml:space="preserve"> sau par</w:t>
      </w:r>
      <w:r w:rsidR="00F436FD">
        <w:rPr>
          <w:rFonts w:ascii="Times New Roman" w:hAnsi="Times New Roman"/>
          <w:sz w:val="26"/>
          <w:szCs w:val="26"/>
          <w:lang w:val="ro-RO"/>
        </w:rPr>
        <w:t>ț</w:t>
      </w:r>
      <w:r w:rsidR="00AB12CC" w:rsidRPr="001B2B1D">
        <w:rPr>
          <w:rFonts w:ascii="Times New Roman" w:hAnsi="Times New Roman"/>
          <w:sz w:val="26"/>
          <w:szCs w:val="26"/>
          <w:lang w:val="ro-RO"/>
        </w:rPr>
        <w:t>iale a cheltuielilor</w:t>
      </w:r>
      <w:r w:rsidR="00175B9F" w:rsidRPr="001B2B1D">
        <w:rPr>
          <w:rFonts w:ascii="Times New Roman" w:hAnsi="Times New Roman"/>
          <w:sz w:val="26"/>
          <w:szCs w:val="26"/>
          <w:lang w:val="ro-RO"/>
        </w:rPr>
        <w:t xml:space="preserve"> destinate implementării </w:t>
      </w:r>
      <w:r w:rsidR="00AB12CC" w:rsidRPr="001B2B1D">
        <w:rPr>
          <w:rFonts w:ascii="Times New Roman" w:hAnsi="Times New Roman"/>
          <w:sz w:val="26"/>
          <w:szCs w:val="26"/>
          <w:lang w:val="ro-RO"/>
        </w:rPr>
        <w:t>proiectului în cadrul</w:t>
      </w:r>
      <w:r w:rsidR="00C070BC" w:rsidRPr="001B2B1D">
        <w:rPr>
          <w:rFonts w:ascii="Times New Roman" w:hAnsi="Times New Roman"/>
          <w:sz w:val="26"/>
          <w:szCs w:val="26"/>
          <w:lang w:val="ro-RO"/>
        </w:rPr>
        <w:t xml:space="preserve"> </w:t>
      </w:r>
      <w:r w:rsidR="00AB12CC" w:rsidRPr="001B2B1D">
        <w:rPr>
          <w:rFonts w:ascii="Times New Roman" w:hAnsi="Times New Roman"/>
          <w:sz w:val="26"/>
          <w:szCs w:val="26"/>
          <w:lang w:val="ro-RO"/>
        </w:rPr>
        <w:t>programului</w:t>
      </w:r>
      <w:r w:rsidR="00072AC1" w:rsidRPr="001B2B1D">
        <w:rPr>
          <w:rFonts w:ascii="Times New Roman" w:hAnsi="Times New Roman"/>
          <w:sz w:val="26"/>
          <w:szCs w:val="26"/>
          <w:lang w:val="ro-RO"/>
        </w:rPr>
        <w:t>.</w:t>
      </w:r>
    </w:p>
    <w:p w14:paraId="43CFE94E" w14:textId="7FF8238E" w:rsidR="007C106A" w:rsidRPr="001B2B1D" w:rsidRDefault="007C106A" w:rsidP="000E37DA">
      <w:pPr>
        <w:tabs>
          <w:tab w:val="left" w:pos="142"/>
        </w:tabs>
        <w:spacing w:after="0" w:line="240" w:lineRule="auto"/>
        <w:ind w:firstLine="270"/>
        <w:jc w:val="both"/>
        <w:rPr>
          <w:rFonts w:ascii="Times New Roman" w:hAnsi="Times New Roman"/>
          <w:sz w:val="26"/>
          <w:szCs w:val="26"/>
          <w:lang w:val="ro-RO"/>
        </w:rPr>
      </w:pPr>
      <w:r w:rsidRPr="001B2B1D">
        <w:rPr>
          <w:rStyle w:val="Emphasis"/>
          <w:rFonts w:ascii="Times New Roman" w:hAnsi="Times New Roman"/>
          <w:sz w:val="26"/>
          <w:szCs w:val="26"/>
          <w:shd w:val="clear" w:color="auto" w:fill="FFFFFF"/>
          <w:lang w:val="ro-RO"/>
        </w:rPr>
        <w:t>plan de acțiuni</w:t>
      </w:r>
      <w:r w:rsidR="00D83DB7" w:rsidRPr="001B2B1D">
        <w:rPr>
          <w:rStyle w:val="Emphasis"/>
          <w:rFonts w:ascii="Times New Roman" w:hAnsi="Times New Roman"/>
          <w:sz w:val="26"/>
          <w:szCs w:val="26"/>
          <w:shd w:val="clear" w:color="auto" w:fill="FFFFFF"/>
          <w:lang w:val="ro-RO"/>
        </w:rPr>
        <w:t xml:space="preserve"> </w:t>
      </w:r>
      <w:r w:rsidR="00412BCD">
        <w:rPr>
          <w:rStyle w:val="Emphasis"/>
          <w:rFonts w:ascii="Times New Roman" w:hAnsi="Times New Roman"/>
          <w:sz w:val="26"/>
          <w:szCs w:val="26"/>
          <w:shd w:val="clear" w:color="auto" w:fill="FFFFFF"/>
          <w:lang w:val="ro-RO"/>
        </w:rPr>
        <w:t xml:space="preserve">(Anexa B) </w:t>
      </w:r>
      <w:r w:rsidR="00BC317F" w:rsidRPr="001B2B1D">
        <w:rPr>
          <w:rStyle w:val="Emphasis"/>
          <w:rFonts w:ascii="Times New Roman" w:hAnsi="Times New Roman"/>
          <w:i w:val="0"/>
          <w:sz w:val="26"/>
          <w:szCs w:val="26"/>
          <w:shd w:val="clear" w:color="auto" w:fill="FFFFFF"/>
          <w:lang w:val="ro-RO"/>
        </w:rPr>
        <w:t>–</w:t>
      </w:r>
      <w:r w:rsidR="00BC317F" w:rsidRPr="001B2B1D">
        <w:rPr>
          <w:rStyle w:val="Emphasis"/>
          <w:rFonts w:ascii="Times New Roman" w:hAnsi="Times New Roman"/>
          <w:sz w:val="26"/>
          <w:szCs w:val="26"/>
          <w:shd w:val="clear" w:color="auto" w:fill="FFFFFF"/>
          <w:lang w:val="ro-RO"/>
        </w:rPr>
        <w:t xml:space="preserve"> </w:t>
      </w:r>
      <w:r w:rsidR="00A97670" w:rsidRPr="00A97670">
        <w:rPr>
          <w:rStyle w:val="Emphasis"/>
          <w:rFonts w:ascii="Times New Roman" w:hAnsi="Times New Roman"/>
          <w:i w:val="0"/>
          <w:sz w:val="26"/>
          <w:szCs w:val="26"/>
          <w:shd w:val="clear" w:color="auto" w:fill="FFFFFF"/>
          <w:lang w:val="ro-RO"/>
        </w:rPr>
        <w:t>un document care descrie detaliat activitățile specifice care vor fi realizate pentru a atinge obiectivele stabilite în cadrul unui proiect</w:t>
      </w:r>
      <w:r w:rsidR="00BC317F" w:rsidRPr="001B2B1D">
        <w:rPr>
          <w:rStyle w:val="Emphasis"/>
          <w:rFonts w:ascii="Times New Roman" w:hAnsi="Times New Roman"/>
          <w:i w:val="0"/>
          <w:sz w:val="26"/>
          <w:szCs w:val="26"/>
          <w:shd w:val="clear" w:color="auto" w:fill="FFFFFF"/>
          <w:lang w:val="ro-RO"/>
        </w:rPr>
        <w:t>.</w:t>
      </w:r>
    </w:p>
    <w:p w14:paraId="0F407715" w14:textId="255CA4EC" w:rsidR="00142095" w:rsidRPr="001B2B1D" w:rsidRDefault="00142095" w:rsidP="000E37DA">
      <w:pPr>
        <w:spacing w:after="0" w:line="240" w:lineRule="auto"/>
        <w:ind w:firstLine="270"/>
        <w:jc w:val="both"/>
        <w:rPr>
          <w:rFonts w:ascii="Times New Roman" w:hAnsi="Times New Roman"/>
          <w:sz w:val="26"/>
          <w:szCs w:val="26"/>
          <w:lang w:val="ro-RO"/>
        </w:rPr>
      </w:pPr>
      <w:r w:rsidRPr="001B2B1D">
        <w:rPr>
          <w:rFonts w:ascii="Times New Roman" w:hAnsi="Times New Roman"/>
          <w:i/>
          <w:iCs/>
          <w:sz w:val="26"/>
          <w:szCs w:val="26"/>
          <w:lang w:val="ro-RO"/>
        </w:rPr>
        <w:t>proiect –</w:t>
      </w:r>
      <w:r w:rsidRPr="001B2B1D">
        <w:rPr>
          <w:rFonts w:ascii="Times New Roman" w:hAnsi="Times New Roman"/>
          <w:sz w:val="26"/>
          <w:szCs w:val="26"/>
          <w:lang w:val="ro-RO"/>
        </w:rPr>
        <w:t xml:space="preserve"> </w:t>
      </w:r>
      <w:r w:rsidR="00430C05" w:rsidRPr="001B2B1D">
        <w:rPr>
          <w:rFonts w:ascii="Times New Roman" w:hAnsi="Times New Roman"/>
          <w:sz w:val="26"/>
          <w:szCs w:val="26"/>
          <w:lang w:val="ro-RO"/>
        </w:rPr>
        <w:t>un proces unic, constând într-o mulțime de activi</w:t>
      </w:r>
      <w:r w:rsidR="00C412D5" w:rsidRPr="001B2B1D">
        <w:rPr>
          <w:rFonts w:ascii="Times New Roman" w:hAnsi="Times New Roman"/>
          <w:sz w:val="26"/>
          <w:szCs w:val="26"/>
          <w:lang w:val="ro-RO"/>
        </w:rPr>
        <w:t>t</w:t>
      </w:r>
      <w:r w:rsidR="00430C05" w:rsidRPr="001B2B1D">
        <w:rPr>
          <w:rFonts w:ascii="Times New Roman" w:hAnsi="Times New Roman"/>
          <w:sz w:val="26"/>
          <w:szCs w:val="26"/>
          <w:lang w:val="ro-RO"/>
        </w:rPr>
        <w:t>ăți coordonate și controlate, cu termene de începere și de terminare, care garantează realizarea unui obiectiv conform cerințelor specificate incluzând restricții de timp, cost, resurse.</w:t>
      </w:r>
    </w:p>
    <w:p w14:paraId="4358D319" w14:textId="1D9FFD6B" w:rsidR="00D04325" w:rsidRPr="00D04325" w:rsidRDefault="00D04325" w:rsidP="00D04325">
      <w:pPr>
        <w:spacing w:after="0" w:line="240" w:lineRule="auto"/>
        <w:ind w:firstLine="270"/>
        <w:jc w:val="both"/>
        <w:rPr>
          <w:rFonts w:ascii="Times New Roman" w:hAnsi="Times New Roman"/>
          <w:i/>
          <w:iCs/>
          <w:sz w:val="26"/>
          <w:szCs w:val="26"/>
          <w:lang w:val="ro-MD"/>
        </w:rPr>
      </w:pPr>
      <w:r w:rsidRPr="00D04325">
        <w:rPr>
          <w:rFonts w:ascii="Times New Roman" w:hAnsi="Times New Roman"/>
          <w:i/>
          <w:sz w:val="26"/>
          <w:szCs w:val="26"/>
          <w:lang w:val="ro-MD"/>
        </w:rPr>
        <w:t>raport final (anexa C) – formular elaborat în baza planului de acțiuni (anexa B) care descrie nivelul de realizare a proiectului (</w:t>
      </w:r>
      <w:r w:rsidR="00A368F4" w:rsidRPr="00D04325" w:rsidDel="00A368F4">
        <w:rPr>
          <w:rFonts w:ascii="Times New Roman" w:hAnsi="Times New Roman"/>
          <w:i/>
          <w:iCs/>
          <w:sz w:val="26"/>
          <w:szCs w:val="26"/>
          <w:lang w:val="ro-MD"/>
        </w:rPr>
        <w:t xml:space="preserve"> </w:t>
      </w:r>
      <w:r w:rsidRPr="00D04325">
        <w:rPr>
          <w:rFonts w:ascii="Times New Roman" w:hAnsi="Times New Roman"/>
          <w:i/>
          <w:iCs/>
          <w:sz w:val="26"/>
          <w:szCs w:val="26"/>
          <w:lang w:val="ro-MD"/>
        </w:rPr>
        <w:t xml:space="preserve">activități; buget planificat; buget realizat; sursa de </w:t>
      </w:r>
      <w:proofErr w:type="spellStart"/>
      <w:r w:rsidRPr="00D04325">
        <w:rPr>
          <w:rFonts w:ascii="Times New Roman" w:hAnsi="Times New Roman"/>
          <w:i/>
          <w:iCs/>
          <w:sz w:val="26"/>
          <w:szCs w:val="26"/>
          <w:lang w:val="ro-MD"/>
        </w:rPr>
        <w:t>finanțare;</w:t>
      </w:r>
      <w:r w:rsidR="00057274">
        <w:rPr>
          <w:rFonts w:ascii="Times New Roman" w:hAnsi="Times New Roman"/>
          <w:i/>
          <w:iCs/>
          <w:sz w:val="26"/>
          <w:szCs w:val="26"/>
          <w:lang w:val="ro-MD"/>
        </w:rPr>
        <w:t>r</w:t>
      </w:r>
      <w:r w:rsidRPr="00D04325">
        <w:rPr>
          <w:rFonts w:ascii="Times New Roman" w:hAnsi="Times New Roman"/>
          <w:i/>
          <w:iCs/>
          <w:sz w:val="26"/>
          <w:szCs w:val="26"/>
          <w:lang w:val="ro-MD"/>
        </w:rPr>
        <w:t>ezultat</w:t>
      </w:r>
      <w:r w:rsidR="00A368F4">
        <w:rPr>
          <w:rFonts w:ascii="Times New Roman" w:hAnsi="Times New Roman"/>
          <w:i/>
          <w:iCs/>
          <w:sz w:val="26"/>
          <w:szCs w:val="26"/>
          <w:lang w:val="ro-MD"/>
        </w:rPr>
        <w:t>e</w:t>
      </w:r>
      <w:proofErr w:type="spellEnd"/>
      <w:r w:rsidRPr="00D04325">
        <w:rPr>
          <w:rFonts w:ascii="Times New Roman" w:hAnsi="Times New Roman"/>
          <w:i/>
          <w:iCs/>
          <w:sz w:val="26"/>
          <w:szCs w:val="26"/>
          <w:lang w:val="ro-MD"/>
        </w:rPr>
        <w:t>/</w:t>
      </w:r>
      <w:r w:rsidR="00A368F4">
        <w:rPr>
          <w:rFonts w:ascii="Times New Roman" w:hAnsi="Times New Roman"/>
          <w:i/>
          <w:iCs/>
          <w:sz w:val="26"/>
          <w:szCs w:val="26"/>
          <w:lang w:val="ro-MD"/>
        </w:rPr>
        <w:t>livrabile</w:t>
      </w:r>
      <w:r w:rsidRPr="00D04325">
        <w:rPr>
          <w:rFonts w:ascii="Times New Roman" w:hAnsi="Times New Roman"/>
          <w:i/>
          <w:iCs/>
          <w:sz w:val="26"/>
          <w:szCs w:val="26"/>
          <w:lang w:val="ro-MD"/>
        </w:rPr>
        <w:t xml:space="preserve">; termen de realizare; responsabili și părți implicate; nivel de realizare a acțiunilor; </w:t>
      </w:r>
      <w:r w:rsidR="00A368F4">
        <w:rPr>
          <w:rFonts w:ascii="Times New Roman" w:hAnsi="Times New Roman"/>
          <w:i/>
          <w:iCs/>
          <w:sz w:val="26"/>
          <w:szCs w:val="26"/>
          <w:lang w:val="ro-MD"/>
        </w:rPr>
        <w:t>documente justificative</w:t>
      </w:r>
      <w:r w:rsidRPr="00D04325">
        <w:rPr>
          <w:rFonts w:ascii="Times New Roman" w:hAnsi="Times New Roman"/>
          <w:i/>
          <w:iCs/>
          <w:sz w:val="26"/>
          <w:szCs w:val="26"/>
          <w:lang w:val="ro-MD"/>
        </w:rPr>
        <w:t>).</w:t>
      </w:r>
    </w:p>
    <w:p w14:paraId="48A64A7E" w14:textId="1C147DC0" w:rsidR="007C106A" w:rsidRPr="001B2B1D" w:rsidRDefault="00623F9D" w:rsidP="000E37DA">
      <w:pPr>
        <w:spacing w:after="0" w:line="240" w:lineRule="auto"/>
        <w:ind w:firstLine="270"/>
        <w:jc w:val="both"/>
        <w:rPr>
          <w:rFonts w:ascii="Times New Roman" w:hAnsi="Times New Roman"/>
          <w:sz w:val="26"/>
          <w:szCs w:val="26"/>
          <w:lang w:val="ro-RO"/>
        </w:rPr>
      </w:pPr>
      <w:r w:rsidRPr="00CA56D7">
        <w:rPr>
          <w:rFonts w:ascii="Times New Roman" w:hAnsi="Times New Roman"/>
          <w:i/>
          <w:iCs/>
          <w:sz w:val="26"/>
          <w:szCs w:val="26"/>
          <w:lang w:val="ro-RO"/>
        </w:rPr>
        <w:t xml:space="preserve">reprezentantul legal al </w:t>
      </w:r>
      <w:proofErr w:type="spellStart"/>
      <w:r w:rsidRPr="00CA56D7">
        <w:rPr>
          <w:rFonts w:ascii="Times New Roman" w:hAnsi="Times New Roman"/>
          <w:i/>
          <w:iCs/>
          <w:sz w:val="26"/>
          <w:szCs w:val="26"/>
          <w:lang w:val="ro-RO"/>
        </w:rPr>
        <w:t>aplicantului</w:t>
      </w:r>
      <w:proofErr w:type="spellEnd"/>
      <w:r w:rsidR="00907492" w:rsidRPr="00CA56D7">
        <w:rPr>
          <w:rFonts w:ascii="Times New Roman" w:hAnsi="Times New Roman"/>
          <w:sz w:val="26"/>
          <w:szCs w:val="26"/>
          <w:lang w:val="ro-RO"/>
        </w:rPr>
        <w:t xml:space="preserve"> - </w:t>
      </w:r>
      <w:r w:rsidRPr="00CA56D7">
        <w:rPr>
          <w:rFonts w:ascii="Times New Roman" w:hAnsi="Times New Roman"/>
          <w:sz w:val="26"/>
          <w:szCs w:val="26"/>
          <w:lang w:val="ro-RO"/>
        </w:rPr>
        <w:t xml:space="preserve">președinte/director </w:t>
      </w:r>
      <w:r w:rsidR="00907492" w:rsidRPr="00CA56D7">
        <w:rPr>
          <w:rFonts w:ascii="Times New Roman" w:hAnsi="Times New Roman"/>
          <w:sz w:val="26"/>
          <w:szCs w:val="26"/>
          <w:lang w:val="ro-RO"/>
        </w:rPr>
        <w:t xml:space="preserve">al Asociației / Centrului Educațional din diaspora </w:t>
      </w:r>
      <w:r w:rsidRPr="00CA56D7">
        <w:rPr>
          <w:rFonts w:ascii="Times New Roman" w:hAnsi="Times New Roman"/>
          <w:sz w:val="26"/>
          <w:szCs w:val="26"/>
          <w:lang w:val="ro-RO"/>
        </w:rPr>
        <w:t xml:space="preserve">sau persoana împuternicită </w:t>
      </w:r>
      <w:r w:rsidR="00907492" w:rsidRPr="00CA56D7">
        <w:rPr>
          <w:rFonts w:ascii="Times New Roman" w:hAnsi="Times New Roman"/>
          <w:sz w:val="26"/>
          <w:szCs w:val="26"/>
          <w:lang w:val="ro-RO"/>
        </w:rPr>
        <w:t xml:space="preserve">în numele acestora </w:t>
      </w:r>
      <w:r w:rsidRPr="00CA56D7">
        <w:rPr>
          <w:rFonts w:ascii="Times New Roman" w:hAnsi="Times New Roman"/>
          <w:sz w:val="26"/>
          <w:szCs w:val="26"/>
          <w:lang w:val="ro-RO"/>
        </w:rPr>
        <w:t>în baza unei procuri.</w:t>
      </w:r>
      <w:r w:rsidR="00412BCD">
        <w:rPr>
          <w:rFonts w:ascii="Times New Roman" w:hAnsi="Times New Roman"/>
          <w:sz w:val="26"/>
          <w:szCs w:val="26"/>
          <w:lang w:val="ro-RO"/>
        </w:rPr>
        <w:t xml:space="preserve"> </w:t>
      </w:r>
      <w:r w:rsidR="007C106A" w:rsidRPr="001B2B1D">
        <w:rPr>
          <w:rFonts w:ascii="Times New Roman" w:hAnsi="Times New Roman"/>
          <w:sz w:val="26"/>
          <w:szCs w:val="26"/>
          <w:lang w:val="ro-RO"/>
        </w:rPr>
        <w:br/>
      </w:r>
    </w:p>
    <w:p w14:paraId="551544F0" w14:textId="5F8DB5F2" w:rsidR="00B91D99" w:rsidRPr="00367153" w:rsidRDefault="00757F98" w:rsidP="00367153">
      <w:pPr>
        <w:pStyle w:val="ListParagraph"/>
        <w:numPr>
          <w:ilvl w:val="0"/>
          <w:numId w:val="18"/>
        </w:numPr>
        <w:tabs>
          <w:tab w:val="left" w:pos="142"/>
        </w:tabs>
        <w:spacing w:after="60" w:line="240" w:lineRule="auto"/>
        <w:jc w:val="both"/>
        <w:rPr>
          <w:rFonts w:ascii="Times New Roman" w:hAnsi="Times New Roman"/>
          <w:color w:val="000000"/>
          <w:sz w:val="26"/>
          <w:szCs w:val="26"/>
        </w:rPr>
      </w:pPr>
      <w:r w:rsidRPr="00367153">
        <w:rPr>
          <w:rFonts w:ascii="Times New Roman" w:hAnsi="Times New Roman"/>
          <w:color w:val="000000"/>
          <w:sz w:val="26"/>
          <w:szCs w:val="26"/>
        </w:rPr>
        <w:t>Pr</w:t>
      </w:r>
      <w:r w:rsidR="00E76317">
        <w:rPr>
          <w:rFonts w:ascii="Times New Roman" w:hAnsi="Times New Roman"/>
          <w:color w:val="000000"/>
          <w:sz w:val="26"/>
          <w:szCs w:val="26"/>
        </w:rPr>
        <w:t>incipii</w:t>
      </w:r>
      <w:r w:rsidRPr="00367153">
        <w:rPr>
          <w:rFonts w:ascii="Times New Roman" w:hAnsi="Times New Roman"/>
          <w:color w:val="000000"/>
          <w:sz w:val="26"/>
          <w:szCs w:val="26"/>
        </w:rPr>
        <w:t xml:space="preserve"> </w:t>
      </w:r>
      <w:r w:rsidR="00C8405D">
        <w:rPr>
          <w:rFonts w:ascii="Times New Roman" w:hAnsi="Times New Roman"/>
          <w:color w:val="000000"/>
          <w:sz w:val="26"/>
          <w:szCs w:val="26"/>
        </w:rPr>
        <w:t>de</w:t>
      </w:r>
      <w:r w:rsidRPr="00367153">
        <w:rPr>
          <w:rFonts w:ascii="Times New Roman" w:hAnsi="Times New Roman"/>
          <w:color w:val="000000"/>
          <w:sz w:val="26"/>
          <w:szCs w:val="26"/>
        </w:rPr>
        <w:t xml:space="preserve"> </w:t>
      </w:r>
      <w:r w:rsidR="00C8405D">
        <w:rPr>
          <w:rFonts w:ascii="Times New Roman" w:hAnsi="Times New Roman"/>
          <w:color w:val="000000"/>
          <w:sz w:val="26"/>
          <w:szCs w:val="26"/>
        </w:rPr>
        <w:t>reglementare</w:t>
      </w:r>
      <w:r w:rsidRPr="00367153">
        <w:rPr>
          <w:rFonts w:ascii="Times New Roman" w:hAnsi="Times New Roman"/>
          <w:color w:val="000000"/>
          <w:sz w:val="26"/>
          <w:szCs w:val="26"/>
        </w:rPr>
        <w:t xml:space="preserve"> sunt</w:t>
      </w:r>
      <w:r w:rsidR="00AB12CC" w:rsidRPr="00367153">
        <w:rPr>
          <w:rFonts w:ascii="Times New Roman" w:hAnsi="Times New Roman"/>
          <w:color w:val="000000"/>
          <w:sz w:val="26"/>
          <w:szCs w:val="26"/>
        </w:rPr>
        <w:t>:</w:t>
      </w:r>
    </w:p>
    <w:p w14:paraId="2C027E49" w14:textId="50B2EDF9" w:rsidR="00B91D99" w:rsidRDefault="00AB12CC" w:rsidP="000E37DA">
      <w:pPr>
        <w:pStyle w:val="ListParagraph"/>
        <w:spacing w:after="60" w:line="240" w:lineRule="auto"/>
        <w:ind w:left="0" w:firstLine="270"/>
        <w:jc w:val="both"/>
        <w:rPr>
          <w:rFonts w:ascii="Times New Roman" w:hAnsi="Times New Roman"/>
          <w:color w:val="000000"/>
          <w:sz w:val="26"/>
          <w:szCs w:val="26"/>
        </w:rPr>
      </w:pPr>
      <w:r w:rsidRPr="001B2B1D">
        <w:rPr>
          <w:rFonts w:ascii="Times New Roman" w:hAnsi="Times New Roman"/>
          <w:i/>
          <w:iCs/>
          <w:color w:val="000000"/>
          <w:sz w:val="26"/>
          <w:szCs w:val="26"/>
        </w:rPr>
        <w:t>transparența </w:t>
      </w:r>
      <w:r w:rsidRPr="001B2B1D">
        <w:rPr>
          <w:rFonts w:ascii="Times New Roman" w:hAnsi="Times New Roman"/>
          <w:color w:val="000000"/>
          <w:sz w:val="26"/>
          <w:szCs w:val="26"/>
        </w:rPr>
        <w:t xml:space="preserve">– oferirea de către BRD a tuturor informațiilor privind organizarea </w:t>
      </w:r>
      <w:r w:rsidR="0003215A" w:rsidRPr="001B2B1D">
        <w:rPr>
          <w:rFonts w:ascii="Times New Roman" w:hAnsi="Times New Roman"/>
          <w:color w:val="000000"/>
          <w:sz w:val="26"/>
          <w:szCs w:val="26"/>
        </w:rPr>
        <w:t>ș</w:t>
      </w:r>
      <w:r w:rsidRPr="001B2B1D">
        <w:rPr>
          <w:rFonts w:ascii="Times New Roman" w:hAnsi="Times New Roman"/>
          <w:color w:val="000000"/>
          <w:sz w:val="26"/>
          <w:szCs w:val="26"/>
        </w:rPr>
        <w:t xml:space="preserve">i desfășurarea concursului de proiecte, în vederea informării părților interesate în mod deschis </w:t>
      </w:r>
      <w:r w:rsidR="00F436FD">
        <w:rPr>
          <w:rFonts w:ascii="Times New Roman" w:hAnsi="Times New Roman"/>
          <w:color w:val="000000"/>
          <w:sz w:val="26"/>
          <w:szCs w:val="26"/>
        </w:rPr>
        <w:t>ș</w:t>
      </w:r>
      <w:r w:rsidRPr="001B2B1D">
        <w:rPr>
          <w:rFonts w:ascii="Times New Roman" w:hAnsi="Times New Roman"/>
          <w:color w:val="000000"/>
          <w:sz w:val="26"/>
          <w:szCs w:val="26"/>
        </w:rPr>
        <w:t>i explicit.</w:t>
      </w:r>
      <w:r w:rsidRPr="001B2B1D">
        <w:rPr>
          <w:rFonts w:ascii="Times New Roman" w:hAnsi="Times New Roman"/>
          <w:color w:val="000000"/>
          <w:sz w:val="26"/>
          <w:szCs w:val="26"/>
        </w:rPr>
        <w:br/>
      </w:r>
      <w:r w:rsidR="000E37DA" w:rsidRPr="001B2B1D">
        <w:rPr>
          <w:rFonts w:ascii="Times New Roman" w:hAnsi="Times New Roman"/>
          <w:i/>
          <w:iCs/>
          <w:color w:val="000000"/>
          <w:sz w:val="26"/>
          <w:szCs w:val="26"/>
        </w:rPr>
        <w:t xml:space="preserve">    </w:t>
      </w:r>
      <w:r w:rsidRPr="001B2B1D">
        <w:rPr>
          <w:rFonts w:ascii="Times New Roman" w:hAnsi="Times New Roman"/>
          <w:i/>
          <w:iCs/>
          <w:color w:val="000000"/>
          <w:sz w:val="26"/>
          <w:szCs w:val="26"/>
        </w:rPr>
        <w:t>liberul acces</w:t>
      </w:r>
      <w:r w:rsidRPr="001B2B1D">
        <w:rPr>
          <w:rFonts w:ascii="Times New Roman" w:hAnsi="Times New Roman"/>
          <w:color w:val="000000"/>
          <w:sz w:val="26"/>
          <w:szCs w:val="26"/>
        </w:rPr>
        <w:t xml:space="preserve"> – asigurarea condițiilor în mod nediscriminatoriu pentru ca oricare </w:t>
      </w:r>
      <w:proofErr w:type="spellStart"/>
      <w:r w:rsidRPr="001B2B1D">
        <w:rPr>
          <w:rFonts w:ascii="Times New Roman" w:hAnsi="Times New Roman"/>
          <w:color w:val="000000"/>
          <w:sz w:val="26"/>
          <w:szCs w:val="26"/>
        </w:rPr>
        <w:t>aplicant</w:t>
      </w:r>
      <w:proofErr w:type="spellEnd"/>
      <w:r w:rsidRPr="001B2B1D">
        <w:rPr>
          <w:rFonts w:ascii="Times New Roman" w:hAnsi="Times New Roman"/>
          <w:color w:val="000000"/>
          <w:sz w:val="26"/>
          <w:szCs w:val="26"/>
        </w:rPr>
        <w:t xml:space="preserve"> să-și exercite dreptul de a aplica </w:t>
      </w:r>
      <w:r w:rsidR="00F436FD">
        <w:rPr>
          <w:rFonts w:ascii="Times New Roman" w:hAnsi="Times New Roman"/>
          <w:color w:val="000000"/>
          <w:sz w:val="26"/>
          <w:szCs w:val="26"/>
        </w:rPr>
        <w:t>ș</w:t>
      </w:r>
      <w:r w:rsidRPr="001B2B1D">
        <w:rPr>
          <w:rFonts w:ascii="Times New Roman" w:hAnsi="Times New Roman"/>
          <w:color w:val="000000"/>
          <w:sz w:val="26"/>
          <w:szCs w:val="26"/>
        </w:rPr>
        <w:t>i de a deveni beneficiar.</w:t>
      </w:r>
      <w:r w:rsidRPr="001B2B1D">
        <w:rPr>
          <w:rFonts w:ascii="Times New Roman" w:hAnsi="Times New Roman"/>
          <w:color w:val="000000"/>
          <w:sz w:val="26"/>
          <w:szCs w:val="26"/>
        </w:rPr>
        <w:br/>
      </w:r>
      <w:r w:rsidR="000E37DA" w:rsidRPr="001B2B1D">
        <w:rPr>
          <w:rFonts w:ascii="Times New Roman" w:hAnsi="Times New Roman"/>
          <w:i/>
          <w:iCs/>
          <w:color w:val="000000"/>
          <w:sz w:val="26"/>
          <w:szCs w:val="26"/>
        </w:rPr>
        <w:t xml:space="preserve">    </w:t>
      </w:r>
      <w:r w:rsidRPr="001B2B1D">
        <w:rPr>
          <w:rFonts w:ascii="Times New Roman" w:hAnsi="Times New Roman"/>
          <w:i/>
          <w:iCs/>
          <w:color w:val="000000"/>
          <w:sz w:val="26"/>
          <w:szCs w:val="26"/>
        </w:rPr>
        <w:t>neretroactivitatea </w:t>
      </w:r>
      <w:r w:rsidRPr="001B2B1D">
        <w:rPr>
          <w:rFonts w:ascii="Times New Roman" w:hAnsi="Times New Roman"/>
          <w:color w:val="000000"/>
          <w:sz w:val="26"/>
          <w:szCs w:val="26"/>
        </w:rPr>
        <w:t xml:space="preserve">– excluderea posibilității </w:t>
      </w:r>
      <w:r w:rsidR="00683394" w:rsidRPr="001B2B1D">
        <w:rPr>
          <w:rFonts w:ascii="Times New Roman" w:hAnsi="Times New Roman"/>
          <w:color w:val="000000"/>
          <w:sz w:val="26"/>
          <w:szCs w:val="26"/>
        </w:rPr>
        <w:t xml:space="preserve">alocării </w:t>
      </w:r>
      <w:r w:rsidRPr="001B2B1D">
        <w:rPr>
          <w:rFonts w:ascii="Times New Roman" w:hAnsi="Times New Roman"/>
          <w:color w:val="000000"/>
          <w:sz w:val="26"/>
          <w:szCs w:val="26"/>
        </w:rPr>
        <w:t>fondurilor nerambursabile unei activități a cărei executare a fost deja începută sau finalizată la data încheierii contractului de grant.</w:t>
      </w:r>
      <w:r w:rsidRPr="001B2B1D">
        <w:rPr>
          <w:rFonts w:ascii="Times New Roman" w:hAnsi="Times New Roman"/>
          <w:color w:val="000000"/>
          <w:sz w:val="26"/>
          <w:szCs w:val="26"/>
        </w:rPr>
        <w:br/>
      </w:r>
      <w:r w:rsidR="000E37DA" w:rsidRPr="001B2B1D">
        <w:rPr>
          <w:rFonts w:ascii="Times New Roman" w:hAnsi="Times New Roman"/>
          <w:i/>
          <w:iCs/>
          <w:color w:val="000000"/>
          <w:sz w:val="26"/>
          <w:szCs w:val="26"/>
        </w:rPr>
        <w:t xml:space="preserve">    </w:t>
      </w:r>
      <w:r w:rsidRPr="001B2B1D">
        <w:rPr>
          <w:rFonts w:ascii="Times New Roman" w:hAnsi="Times New Roman"/>
          <w:i/>
          <w:iCs/>
          <w:color w:val="000000"/>
          <w:sz w:val="26"/>
          <w:szCs w:val="26"/>
        </w:rPr>
        <w:t>finanțarea în limitele bugetului alocat </w:t>
      </w:r>
      <w:r w:rsidRPr="001B2B1D">
        <w:rPr>
          <w:rFonts w:ascii="Times New Roman" w:hAnsi="Times New Roman"/>
          <w:color w:val="000000"/>
          <w:sz w:val="26"/>
          <w:szCs w:val="26"/>
        </w:rPr>
        <w:t xml:space="preserve">– încheierea contractelor de </w:t>
      </w:r>
      <w:r w:rsidR="00487482" w:rsidRPr="001B2B1D">
        <w:rPr>
          <w:rFonts w:ascii="Times New Roman" w:hAnsi="Times New Roman"/>
          <w:color w:val="000000"/>
          <w:sz w:val="26"/>
          <w:szCs w:val="26"/>
        </w:rPr>
        <w:t xml:space="preserve">grant </w:t>
      </w:r>
      <w:r w:rsidRPr="001B2B1D">
        <w:rPr>
          <w:rFonts w:ascii="Times New Roman" w:hAnsi="Times New Roman"/>
          <w:color w:val="000000"/>
          <w:sz w:val="26"/>
          <w:szCs w:val="26"/>
        </w:rPr>
        <w:t xml:space="preserve">în limita mijloacelor financiare aprobate în buget pentru finanțarea proiectelor în cadrul </w:t>
      </w:r>
      <w:r w:rsidR="003774ED" w:rsidRPr="001B2B1D">
        <w:rPr>
          <w:rFonts w:ascii="Times New Roman" w:hAnsi="Times New Roman"/>
          <w:color w:val="000000"/>
          <w:sz w:val="26"/>
          <w:szCs w:val="26"/>
        </w:rPr>
        <w:t>programului</w:t>
      </w:r>
      <w:r w:rsidRPr="001B2B1D">
        <w:rPr>
          <w:rFonts w:ascii="Times New Roman" w:hAnsi="Times New Roman"/>
          <w:color w:val="000000"/>
          <w:sz w:val="26"/>
          <w:szCs w:val="26"/>
        </w:rPr>
        <w:t>.</w:t>
      </w:r>
      <w:r w:rsidRPr="001B2B1D">
        <w:rPr>
          <w:rFonts w:ascii="Times New Roman" w:hAnsi="Times New Roman"/>
          <w:color w:val="000000"/>
          <w:sz w:val="26"/>
          <w:szCs w:val="26"/>
        </w:rPr>
        <w:br/>
      </w:r>
      <w:r w:rsidR="000E37DA" w:rsidRPr="001B2B1D">
        <w:rPr>
          <w:rFonts w:ascii="Times New Roman" w:hAnsi="Times New Roman"/>
          <w:i/>
          <w:iCs/>
          <w:color w:val="000000"/>
          <w:sz w:val="26"/>
          <w:szCs w:val="26"/>
        </w:rPr>
        <w:t xml:space="preserve">     </w:t>
      </w:r>
      <w:r w:rsidRPr="001B2B1D">
        <w:rPr>
          <w:rFonts w:ascii="Times New Roman" w:hAnsi="Times New Roman"/>
          <w:i/>
          <w:iCs/>
          <w:color w:val="000000"/>
          <w:sz w:val="26"/>
          <w:szCs w:val="26"/>
        </w:rPr>
        <w:t>responsabilitatea pentru managementul proiectului</w:t>
      </w:r>
      <w:r w:rsidRPr="001B2B1D">
        <w:rPr>
          <w:rFonts w:ascii="Times New Roman" w:hAnsi="Times New Roman"/>
          <w:color w:val="000000"/>
          <w:sz w:val="26"/>
          <w:szCs w:val="26"/>
        </w:rPr>
        <w:t> – respectarea tuturor procedurilor prestabilite în prezentul regulament</w:t>
      </w:r>
      <w:r w:rsidR="00E76317">
        <w:rPr>
          <w:rFonts w:ascii="Times New Roman" w:hAnsi="Times New Roman"/>
          <w:color w:val="000000"/>
          <w:sz w:val="26"/>
          <w:szCs w:val="26"/>
        </w:rPr>
        <w:t>.</w:t>
      </w:r>
    </w:p>
    <w:p w14:paraId="08A064B6" w14:textId="5C331DF2" w:rsidR="00E76317" w:rsidRDefault="00E76317" w:rsidP="000E37DA">
      <w:pPr>
        <w:pStyle w:val="ListParagraph"/>
        <w:spacing w:after="60" w:line="240" w:lineRule="auto"/>
        <w:ind w:left="0" w:firstLine="270"/>
        <w:jc w:val="both"/>
        <w:rPr>
          <w:rFonts w:ascii="Times New Roman" w:hAnsi="Times New Roman"/>
          <w:color w:val="000000"/>
          <w:sz w:val="26"/>
          <w:szCs w:val="26"/>
        </w:rPr>
      </w:pPr>
      <w:r w:rsidRPr="00E76317">
        <w:rPr>
          <w:rFonts w:ascii="Times New Roman" w:hAnsi="Times New Roman"/>
          <w:i/>
          <w:iCs/>
          <w:color w:val="000000"/>
          <w:sz w:val="26"/>
          <w:szCs w:val="26"/>
        </w:rPr>
        <w:t>echitatea</w:t>
      </w:r>
      <w:r>
        <w:rPr>
          <w:rFonts w:ascii="Times New Roman" w:hAnsi="Times New Roman"/>
          <w:color w:val="000000"/>
          <w:sz w:val="26"/>
          <w:szCs w:val="26"/>
        </w:rPr>
        <w:t xml:space="preserve"> – </w:t>
      </w:r>
      <w:r w:rsidRPr="00E76317">
        <w:rPr>
          <w:rFonts w:ascii="Times New Roman" w:hAnsi="Times New Roman"/>
          <w:color w:val="000000"/>
          <w:sz w:val="26"/>
          <w:szCs w:val="26"/>
        </w:rPr>
        <w:t>tratament</w:t>
      </w:r>
      <w:r>
        <w:rPr>
          <w:rFonts w:ascii="Times New Roman" w:hAnsi="Times New Roman"/>
          <w:color w:val="000000"/>
          <w:sz w:val="26"/>
          <w:szCs w:val="26"/>
        </w:rPr>
        <w:t>ul</w:t>
      </w:r>
      <w:r w:rsidRPr="00E76317">
        <w:rPr>
          <w:rFonts w:ascii="Times New Roman" w:hAnsi="Times New Roman"/>
          <w:color w:val="000000"/>
          <w:sz w:val="26"/>
          <w:szCs w:val="26"/>
        </w:rPr>
        <w:t xml:space="preserve"> corect, imparțial și just față de toți cei implicați într-o anumită situație sau proces</w:t>
      </w:r>
      <w:r>
        <w:rPr>
          <w:rFonts w:ascii="Times New Roman" w:hAnsi="Times New Roman"/>
          <w:color w:val="000000"/>
          <w:sz w:val="26"/>
          <w:szCs w:val="26"/>
        </w:rPr>
        <w:t>.</w:t>
      </w:r>
    </w:p>
    <w:p w14:paraId="72B81BE9" w14:textId="4473EFEE" w:rsidR="00E76317" w:rsidRPr="001B2B1D" w:rsidRDefault="00E76317" w:rsidP="000E37DA">
      <w:pPr>
        <w:pStyle w:val="ListParagraph"/>
        <w:spacing w:after="60" w:line="240" w:lineRule="auto"/>
        <w:ind w:left="0" w:firstLine="270"/>
        <w:jc w:val="both"/>
        <w:rPr>
          <w:rFonts w:ascii="Times New Roman" w:hAnsi="Times New Roman"/>
          <w:color w:val="000000"/>
          <w:sz w:val="26"/>
          <w:szCs w:val="26"/>
        </w:rPr>
      </w:pPr>
      <w:r w:rsidRPr="00E76317">
        <w:rPr>
          <w:rFonts w:ascii="Times New Roman" w:hAnsi="Times New Roman"/>
          <w:i/>
          <w:iCs/>
          <w:color w:val="000000"/>
          <w:sz w:val="26"/>
          <w:szCs w:val="26"/>
        </w:rPr>
        <w:t>eficiența</w:t>
      </w:r>
      <w:r>
        <w:rPr>
          <w:rFonts w:ascii="Times New Roman" w:hAnsi="Times New Roman"/>
          <w:color w:val="000000"/>
          <w:sz w:val="26"/>
          <w:szCs w:val="26"/>
        </w:rPr>
        <w:t xml:space="preserve"> – </w:t>
      </w:r>
      <w:r w:rsidRPr="00E76317">
        <w:rPr>
          <w:rFonts w:ascii="Times New Roman" w:hAnsi="Times New Roman"/>
          <w:color w:val="000000"/>
          <w:sz w:val="26"/>
          <w:szCs w:val="26"/>
        </w:rPr>
        <w:t>utilizare</w:t>
      </w:r>
      <w:r>
        <w:rPr>
          <w:rFonts w:ascii="Times New Roman" w:hAnsi="Times New Roman"/>
          <w:color w:val="000000"/>
          <w:sz w:val="26"/>
          <w:szCs w:val="26"/>
        </w:rPr>
        <w:t>a</w:t>
      </w:r>
      <w:r w:rsidRPr="00E76317">
        <w:rPr>
          <w:rFonts w:ascii="Times New Roman" w:hAnsi="Times New Roman"/>
          <w:color w:val="000000"/>
          <w:sz w:val="26"/>
          <w:szCs w:val="26"/>
        </w:rPr>
        <w:t xml:space="preserve"> optimă a resurselor disponibile pentru a obține rezultatele dorite sau pentru a îndeplini obiectivele stabilite</w:t>
      </w:r>
      <w:r>
        <w:rPr>
          <w:rFonts w:ascii="Times New Roman" w:hAnsi="Times New Roman"/>
          <w:color w:val="000000"/>
          <w:sz w:val="26"/>
          <w:szCs w:val="26"/>
        </w:rPr>
        <w:t>.</w:t>
      </w:r>
    </w:p>
    <w:p w14:paraId="39421E11" w14:textId="7D75F0B3" w:rsidR="00A22AC5" w:rsidRPr="001B2B1D" w:rsidRDefault="004D2889" w:rsidP="004D2889">
      <w:pPr>
        <w:pStyle w:val="ListParagraph"/>
        <w:spacing w:after="60" w:line="240" w:lineRule="auto"/>
        <w:ind w:left="284"/>
        <w:jc w:val="both"/>
        <w:rPr>
          <w:rFonts w:ascii="Times New Roman" w:hAnsi="Times New Roman"/>
          <w:color w:val="FF0000"/>
          <w:sz w:val="26"/>
          <w:szCs w:val="26"/>
        </w:rPr>
      </w:pPr>
      <w:r w:rsidRPr="001B2B1D">
        <w:rPr>
          <w:rFonts w:ascii="Times New Roman" w:hAnsi="Times New Roman"/>
          <w:i/>
          <w:iCs/>
          <w:color w:val="000000" w:themeColor="text1"/>
          <w:sz w:val="26"/>
          <w:szCs w:val="26"/>
        </w:rPr>
        <w:t xml:space="preserve">    </w:t>
      </w:r>
      <w:r w:rsidR="009E66A3" w:rsidRPr="001B2B1D">
        <w:rPr>
          <w:rFonts w:ascii="Times New Roman" w:hAnsi="Times New Roman"/>
          <w:i/>
          <w:iCs/>
          <w:color w:val="000000" w:themeColor="text1"/>
          <w:sz w:val="26"/>
          <w:szCs w:val="26"/>
        </w:rPr>
        <w:tab/>
      </w:r>
      <w:r w:rsidR="002E2F29" w:rsidRPr="001B2B1D">
        <w:rPr>
          <w:rFonts w:ascii="Times New Roman" w:hAnsi="Times New Roman"/>
          <w:color w:val="444444"/>
          <w:sz w:val="26"/>
          <w:szCs w:val="26"/>
          <w:shd w:val="clear" w:color="auto" w:fill="FFFFFF"/>
        </w:rPr>
        <w:t xml:space="preserve"> </w:t>
      </w:r>
    </w:p>
    <w:p w14:paraId="41FB5F79" w14:textId="391BCA5F" w:rsidR="00927D95" w:rsidRPr="00367153" w:rsidRDefault="00AB12CC" w:rsidP="00367153">
      <w:pPr>
        <w:pStyle w:val="ListParagraph"/>
        <w:numPr>
          <w:ilvl w:val="0"/>
          <w:numId w:val="18"/>
        </w:numPr>
        <w:tabs>
          <w:tab w:val="left" w:pos="142"/>
        </w:tabs>
        <w:spacing w:after="60" w:line="240" w:lineRule="auto"/>
        <w:jc w:val="both"/>
        <w:rPr>
          <w:rFonts w:ascii="Times New Roman" w:hAnsi="Times New Roman"/>
          <w:color w:val="000000"/>
          <w:sz w:val="26"/>
          <w:szCs w:val="26"/>
        </w:rPr>
      </w:pPr>
      <w:r w:rsidRPr="00367153">
        <w:rPr>
          <w:rFonts w:ascii="Times New Roman" w:hAnsi="Times New Roman"/>
          <w:color w:val="000000"/>
          <w:sz w:val="26"/>
          <w:szCs w:val="26"/>
        </w:rPr>
        <w:lastRenderedPageBreak/>
        <w:t xml:space="preserve">Criteriile de evaluare a dosarelor de aplicare și atribuirea contractelor de granturi vor fi aplicate în mod nediscriminatoriu, astfel încât orice </w:t>
      </w:r>
      <w:proofErr w:type="spellStart"/>
      <w:r w:rsidRPr="00367153">
        <w:rPr>
          <w:rFonts w:ascii="Times New Roman" w:hAnsi="Times New Roman"/>
          <w:color w:val="000000"/>
          <w:sz w:val="26"/>
          <w:szCs w:val="26"/>
        </w:rPr>
        <w:t>aplicant</w:t>
      </w:r>
      <w:proofErr w:type="spellEnd"/>
      <w:r w:rsidRPr="00367153">
        <w:rPr>
          <w:rFonts w:ascii="Times New Roman" w:hAnsi="Times New Roman"/>
          <w:color w:val="000000"/>
          <w:sz w:val="26"/>
          <w:szCs w:val="26"/>
        </w:rPr>
        <w:t xml:space="preserve"> să aibă șanse egale </w:t>
      </w:r>
      <w:r w:rsidR="00683394" w:rsidRPr="00367153">
        <w:rPr>
          <w:rFonts w:ascii="Times New Roman" w:hAnsi="Times New Roman"/>
          <w:color w:val="000000"/>
          <w:sz w:val="26"/>
          <w:szCs w:val="26"/>
        </w:rPr>
        <w:t>de ob</w:t>
      </w:r>
      <w:r w:rsidR="00C541B5" w:rsidRPr="00367153">
        <w:rPr>
          <w:rFonts w:ascii="Times New Roman" w:hAnsi="Times New Roman"/>
          <w:color w:val="000000"/>
          <w:sz w:val="26"/>
          <w:szCs w:val="26"/>
        </w:rPr>
        <w:t>ț</w:t>
      </w:r>
      <w:r w:rsidR="00683394" w:rsidRPr="00367153">
        <w:rPr>
          <w:rFonts w:ascii="Times New Roman" w:hAnsi="Times New Roman"/>
          <w:color w:val="000000"/>
          <w:sz w:val="26"/>
          <w:szCs w:val="26"/>
        </w:rPr>
        <w:t>inere a finan</w:t>
      </w:r>
      <w:r w:rsidR="0003215A" w:rsidRPr="00367153">
        <w:rPr>
          <w:rFonts w:ascii="Times New Roman" w:hAnsi="Times New Roman"/>
          <w:color w:val="000000"/>
          <w:sz w:val="26"/>
          <w:szCs w:val="26"/>
        </w:rPr>
        <w:t>ță</w:t>
      </w:r>
      <w:r w:rsidR="00683394" w:rsidRPr="00367153">
        <w:rPr>
          <w:rFonts w:ascii="Times New Roman" w:hAnsi="Times New Roman"/>
          <w:color w:val="000000"/>
          <w:sz w:val="26"/>
          <w:szCs w:val="26"/>
        </w:rPr>
        <w:t>rii</w:t>
      </w:r>
      <w:r w:rsidRPr="00367153">
        <w:rPr>
          <w:rFonts w:ascii="Times New Roman" w:hAnsi="Times New Roman"/>
          <w:color w:val="000000"/>
          <w:sz w:val="26"/>
          <w:szCs w:val="26"/>
        </w:rPr>
        <w:t>.</w:t>
      </w:r>
    </w:p>
    <w:p w14:paraId="7C7181BD" w14:textId="77777777" w:rsidR="00F436FD" w:rsidRPr="001B2B1D" w:rsidRDefault="00F436FD">
      <w:pPr>
        <w:pStyle w:val="ListParagraph"/>
        <w:spacing w:after="60" w:line="240" w:lineRule="auto"/>
        <w:ind w:left="700"/>
        <w:jc w:val="both"/>
        <w:rPr>
          <w:rFonts w:ascii="Times New Roman" w:hAnsi="Times New Roman"/>
          <w:sz w:val="26"/>
          <w:szCs w:val="26"/>
          <w:lang w:eastAsia="fr-CH"/>
        </w:rPr>
      </w:pPr>
    </w:p>
    <w:p w14:paraId="7A181A8F" w14:textId="77777777" w:rsidR="00B91D99" w:rsidRPr="001B2B1D" w:rsidRDefault="00AB12CC">
      <w:pPr>
        <w:pStyle w:val="ListParagraph"/>
        <w:spacing w:after="60" w:line="240" w:lineRule="auto"/>
        <w:ind w:left="700"/>
        <w:jc w:val="center"/>
        <w:rPr>
          <w:rFonts w:ascii="Times New Roman" w:hAnsi="Times New Roman"/>
          <w:b/>
          <w:bCs/>
          <w:color w:val="000000"/>
          <w:sz w:val="26"/>
          <w:szCs w:val="26"/>
        </w:rPr>
      </w:pPr>
      <w:r w:rsidRPr="001B2B1D">
        <w:rPr>
          <w:rFonts w:ascii="Times New Roman" w:hAnsi="Times New Roman"/>
          <w:b/>
          <w:bCs/>
          <w:color w:val="000000"/>
          <w:sz w:val="26"/>
          <w:szCs w:val="26"/>
        </w:rPr>
        <w:t xml:space="preserve">Capitolul II. </w:t>
      </w:r>
    </w:p>
    <w:p w14:paraId="12FD0DA8" w14:textId="61099704" w:rsidR="00487482" w:rsidRPr="00F436FD" w:rsidRDefault="00AB12CC" w:rsidP="00F436FD">
      <w:pPr>
        <w:pStyle w:val="ListParagraph"/>
        <w:spacing w:after="60" w:line="240" w:lineRule="auto"/>
        <w:ind w:left="700"/>
        <w:jc w:val="center"/>
        <w:rPr>
          <w:rFonts w:ascii="Times New Roman" w:hAnsi="Times New Roman"/>
          <w:b/>
          <w:bCs/>
          <w:color w:val="000000"/>
          <w:sz w:val="26"/>
          <w:szCs w:val="26"/>
        </w:rPr>
      </w:pPr>
      <w:r w:rsidRPr="001B2B1D">
        <w:rPr>
          <w:rFonts w:ascii="Times New Roman" w:hAnsi="Times New Roman"/>
          <w:b/>
          <w:bCs/>
          <w:color w:val="000000"/>
          <w:sz w:val="26"/>
          <w:szCs w:val="26"/>
        </w:rPr>
        <w:t xml:space="preserve">Organizarea </w:t>
      </w:r>
      <w:r w:rsidR="00F436FD">
        <w:rPr>
          <w:rFonts w:ascii="Times New Roman" w:hAnsi="Times New Roman"/>
          <w:b/>
          <w:bCs/>
          <w:color w:val="000000"/>
          <w:sz w:val="26"/>
          <w:szCs w:val="26"/>
        </w:rPr>
        <w:t>ș</w:t>
      </w:r>
      <w:r w:rsidRPr="001B2B1D">
        <w:rPr>
          <w:rFonts w:ascii="Times New Roman" w:hAnsi="Times New Roman"/>
          <w:b/>
          <w:bCs/>
          <w:color w:val="000000"/>
          <w:sz w:val="26"/>
          <w:szCs w:val="26"/>
        </w:rPr>
        <w:t xml:space="preserve">i desfășurarea programului </w:t>
      </w:r>
      <w:r w:rsidRPr="001B2B1D">
        <w:rPr>
          <w:rFonts w:ascii="Times New Roman" w:hAnsi="Times New Roman"/>
          <w:b/>
          <w:bCs/>
          <w:color w:val="000000"/>
          <w:sz w:val="26"/>
          <w:szCs w:val="26"/>
        </w:rPr>
        <w:br/>
      </w:r>
    </w:p>
    <w:p w14:paraId="217724F3" w14:textId="63CA2DC0" w:rsidR="00B91D99" w:rsidRPr="001B2B1D" w:rsidRDefault="00AB12CC">
      <w:pPr>
        <w:pStyle w:val="ListParagraph"/>
        <w:spacing w:after="60" w:line="240" w:lineRule="auto"/>
        <w:ind w:left="700"/>
        <w:jc w:val="center"/>
        <w:rPr>
          <w:rFonts w:ascii="Times New Roman" w:hAnsi="Times New Roman"/>
          <w:b/>
          <w:bCs/>
          <w:color w:val="000000"/>
          <w:sz w:val="26"/>
          <w:szCs w:val="26"/>
        </w:rPr>
      </w:pPr>
      <w:r w:rsidRPr="001B2B1D">
        <w:rPr>
          <w:rFonts w:ascii="Times New Roman" w:hAnsi="Times New Roman"/>
          <w:b/>
          <w:bCs/>
          <w:color w:val="000000"/>
          <w:sz w:val="26"/>
          <w:szCs w:val="26"/>
        </w:rPr>
        <w:t>Secțiunea 1.</w:t>
      </w:r>
      <w:r w:rsidR="006F70FB" w:rsidRPr="001B2B1D">
        <w:rPr>
          <w:rFonts w:ascii="Times New Roman" w:hAnsi="Times New Roman"/>
          <w:b/>
          <w:bCs/>
          <w:color w:val="000000"/>
          <w:sz w:val="26"/>
          <w:szCs w:val="26"/>
        </w:rPr>
        <w:t xml:space="preserve"> </w:t>
      </w:r>
      <w:r w:rsidRPr="001B2B1D">
        <w:rPr>
          <w:rFonts w:ascii="Times New Roman" w:hAnsi="Times New Roman"/>
          <w:b/>
          <w:bCs/>
          <w:color w:val="000000"/>
          <w:sz w:val="26"/>
          <w:szCs w:val="26"/>
        </w:rPr>
        <w:t>Scop și obiectiv specifice</w:t>
      </w:r>
    </w:p>
    <w:p w14:paraId="72D137F8" w14:textId="77777777" w:rsidR="00B91D99" w:rsidRPr="001B2B1D" w:rsidRDefault="00B91D99">
      <w:pPr>
        <w:pStyle w:val="ListParagraph"/>
        <w:spacing w:after="60" w:line="240" w:lineRule="auto"/>
        <w:ind w:left="700"/>
        <w:jc w:val="center"/>
        <w:rPr>
          <w:rFonts w:ascii="Times New Roman" w:hAnsi="Times New Roman"/>
          <w:b/>
          <w:bCs/>
          <w:color w:val="000000"/>
          <w:sz w:val="26"/>
          <w:szCs w:val="26"/>
        </w:rPr>
      </w:pPr>
    </w:p>
    <w:p w14:paraId="7208B886" w14:textId="40362879" w:rsidR="00A35B38" w:rsidRPr="001B2B1D" w:rsidRDefault="00F53632" w:rsidP="00367153">
      <w:pPr>
        <w:pStyle w:val="ListParagraph"/>
        <w:numPr>
          <w:ilvl w:val="0"/>
          <w:numId w:val="18"/>
        </w:numPr>
        <w:spacing w:after="60" w:line="240" w:lineRule="auto"/>
        <w:ind w:left="360"/>
        <w:jc w:val="both"/>
        <w:rPr>
          <w:rFonts w:ascii="Times New Roman" w:hAnsi="Times New Roman"/>
          <w:sz w:val="26"/>
          <w:szCs w:val="26"/>
        </w:rPr>
      </w:pPr>
      <w:r w:rsidRPr="001B2B1D">
        <w:rPr>
          <w:rFonts w:ascii="Times New Roman" w:hAnsi="Times New Roman"/>
          <w:b/>
          <w:sz w:val="26"/>
          <w:szCs w:val="26"/>
        </w:rPr>
        <w:t>S</w:t>
      </w:r>
      <w:r w:rsidR="00F56C77" w:rsidRPr="001B2B1D">
        <w:rPr>
          <w:rFonts w:ascii="Times New Roman" w:hAnsi="Times New Roman"/>
          <w:b/>
          <w:sz w:val="26"/>
          <w:szCs w:val="26"/>
        </w:rPr>
        <w:t>copul</w:t>
      </w:r>
      <w:r w:rsidRPr="001B2B1D">
        <w:rPr>
          <w:rFonts w:ascii="Times New Roman" w:hAnsi="Times New Roman"/>
          <w:sz w:val="26"/>
          <w:szCs w:val="26"/>
        </w:rPr>
        <w:t xml:space="preserve"> </w:t>
      </w:r>
      <w:r w:rsidR="0098111A" w:rsidRPr="001B2B1D">
        <w:rPr>
          <w:rFonts w:ascii="Times New Roman" w:hAnsi="Times New Roman"/>
          <w:sz w:val="26"/>
          <w:szCs w:val="26"/>
        </w:rPr>
        <w:t xml:space="preserve">programului </w:t>
      </w:r>
      <w:r w:rsidR="00F56C77" w:rsidRPr="001B2B1D">
        <w:rPr>
          <w:rFonts w:ascii="Times New Roman" w:hAnsi="Times New Roman"/>
          <w:sz w:val="26"/>
          <w:szCs w:val="26"/>
        </w:rPr>
        <w:t xml:space="preserve">este </w:t>
      </w:r>
      <w:r w:rsidR="00FA7B77" w:rsidRPr="001B2B1D">
        <w:rPr>
          <w:rFonts w:ascii="Times New Roman" w:hAnsi="Times New Roman"/>
          <w:sz w:val="26"/>
          <w:szCs w:val="26"/>
        </w:rPr>
        <w:t xml:space="preserve">valorificarea </w:t>
      </w:r>
      <w:r w:rsidR="00ED7C3C" w:rsidRPr="001B2B1D">
        <w:rPr>
          <w:rFonts w:ascii="Times New Roman" w:hAnsi="Times New Roman"/>
          <w:sz w:val="26"/>
          <w:szCs w:val="26"/>
        </w:rPr>
        <w:t xml:space="preserve">potențialului și susținerea mediului asociativ al diasporei și Centrelor Educaționale de studiere a limbii române </w:t>
      </w:r>
      <w:r w:rsidR="00F56C77" w:rsidRPr="001B2B1D">
        <w:rPr>
          <w:rFonts w:ascii="Times New Roman" w:hAnsi="Times New Roman"/>
          <w:sz w:val="26"/>
          <w:szCs w:val="26"/>
        </w:rPr>
        <w:t>pentru</w:t>
      </w:r>
      <w:r w:rsidR="00ED7C3C" w:rsidRPr="001B2B1D">
        <w:rPr>
          <w:rFonts w:ascii="Times New Roman" w:hAnsi="Times New Roman"/>
          <w:sz w:val="26"/>
          <w:szCs w:val="26"/>
        </w:rPr>
        <w:t xml:space="preserve"> consolidarea</w:t>
      </w:r>
      <w:r w:rsidR="00405B71" w:rsidRPr="001B2B1D">
        <w:rPr>
          <w:rFonts w:ascii="Times New Roman" w:hAnsi="Times New Roman"/>
          <w:sz w:val="26"/>
          <w:szCs w:val="26"/>
        </w:rPr>
        <w:t>, dezvoltarea</w:t>
      </w:r>
      <w:r w:rsidR="00ED7C3C" w:rsidRPr="001B2B1D">
        <w:rPr>
          <w:rFonts w:ascii="Times New Roman" w:hAnsi="Times New Roman"/>
          <w:sz w:val="26"/>
          <w:szCs w:val="26"/>
        </w:rPr>
        <w:t xml:space="preserve"> acestora</w:t>
      </w:r>
      <w:r w:rsidR="003929B9" w:rsidRPr="001B2B1D">
        <w:rPr>
          <w:rFonts w:ascii="Times New Roman" w:hAnsi="Times New Roman"/>
          <w:sz w:val="26"/>
          <w:szCs w:val="26"/>
        </w:rPr>
        <w:t xml:space="preserve"> și </w:t>
      </w:r>
      <w:r w:rsidR="00405B71" w:rsidRPr="001B2B1D">
        <w:rPr>
          <w:rFonts w:ascii="Times New Roman" w:hAnsi="Times New Roman"/>
          <w:sz w:val="26"/>
          <w:szCs w:val="26"/>
        </w:rPr>
        <w:t>participare</w:t>
      </w:r>
      <w:r w:rsidR="00446DF9" w:rsidRPr="001B2B1D">
        <w:rPr>
          <w:rFonts w:ascii="Times New Roman" w:hAnsi="Times New Roman"/>
          <w:sz w:val="26"/>
          <w:szCs w:val="26"/>
        </w:rPr>
        <w:t>a</w:t>
      </w:r>
      <w:r w:rsidR="006F6FC2" w:rsidRPr="001B2B1D">
        <w:rPr>
          <w:rFonts w:ascii="Times New Roman" w:hAnsi="Times New Roman"/>
          <w:sz w:val="26"/>
          <w:szCs w:val="26"/>
        </w:rPr>
        <w:t xml:space="preserve"> </w:t>
      </w:r>
      <w:r w:rsidR="00405B71" w:rsidRPr="001B2B1D">
        <w:rPr>
          <w:rFonts w:ascii="Times New Roman" w:hAnsi="Times New Roman"/>
          <w:sz w:val="26"/>
          <w:szCs w:val="26"/>
        </w:rPr>
        <w:t xml:space="preserve"> activă la </w:t>
      </w:r>
      <w:r w:rsidR="00ED7C3C" w:rsidRPr="001B2B1D">
        <w:rPr>
          <w:rFonts w:ascii="Times New Roman" w:hAnsi="Times New Roman"/>
          <w:sz w:val="26"/>
          <w:szCs w:val="26"/>
        </w:rPr>
        <w:t xml:space="preserve">promovarea </w:t>
      </w:r>
      <w:r w:rsidR="003929B9" w:rsidRPr="001B2B1D">
        <w:rPr>
          <w:rFonts w:ascii="Times New Roman" w:hAnsi="Times New Roman"/>
          <w:sz w:val="26"/>
          <w:szCs w:val="26"/>
        </w:rPr>
        <w:t xml:space="preserve">identității </w:t>
      </w:r>
      <w:r w:rsidR="00FE1666" w:rsidRPr="001B2B1D">
        <w:rPr>
          <w:rFonts w:ascii="Times New Roman" w:hAnsi="Times New Roman"/>
          <w:sz w:val="26"/>
          <w:szCs w:val="26"/>
        </w:rPr>
        <w:t>naționale</w:t>
      </w:r>
      <w:r w:rsidR="003929B9" w:rsidRPr="001B2B1D">
        <w:rPr>
          <w:rFonts w:ascii="Times New Roman" w:hAnsi="Times New Roman"/>
          <w:sz w:val="26"/>
          <w:szCs w:val="26"/>
        </w:rPr>
        <w:t>, cultur</w:t>
      </w:r>
      <w:r w:rsidR="00FE1666" w:rsidRPr="001B2B1D">
        <w:rPr>
          <w:rFonts w:ascii="Times New Roman" w:hAnsi="Times New Roman"/>
          <w:sz w:val="26"/>
          <w:szCs w:val="26"/>
        </w:rPr>
        <w:t>ii</w:t>
      </w:r>
      <w:r w:rsidR="003929B9" w:rsidRPr="001B2B1D">
        <w:rPr>
          <w:rFonts w:ascii="Times New Roman" w:hAnsi="Times New Roman"/>
          <w:sz w:val="26"/>
          <w:szCs w:val="26"/>
        </w:rPr>
        <w:t>, limb</w:t>
      </w:r>
      <w:r w:rsidR="00FE1666" w:rsidRPr="001B2B1D">
        <w:rPr>
          <w:rFonts w:ascii="Times New Roman" w:hAnsi="Times New Roman"/>
          <w:sz w:val="26"/>
          <w:szCs w:val="26"/>
        </w:rPr>
        <w:t>ii</w:t>
      </w:r>
      <w:r w:rsidR="003929B9" w:rsidRPr="001B2B1D">
        <w:rPr>
          <w:rFonts w:ascii="Times New Roman" w:hAnsi="Times New Roman"/>
          <w:sz w:val="26"/>
          <w:szCs w:val="26"/>
        </w:rPr>
        <w:t xml:space="preserve"> și tradiți</w:t>
      </w:r>
      <w:r w:rsidR="00FE1666" w:rsidRPr="001B2B1D">
        <w:rPr>
          <w:rFonts w:ascii="Times New Roman" w:hAnsi="Times New Roman"/>
          <w:sz w:val="26"/>
          <w:szCs w:val="26"/>
        </w:rPr>
        <w:t>ilor</w:t>
      </w:r>
      <w:r w:rsidR="003929B9" w:rsidRPr="001B2B1D">
        <w:rPr>
          <w:rFonts w:ascii="Times New Roman" w:hAnsi="Times New Roman"/>
          <w:sz w:val="26"/>
          <w:szCs w:val="26"/>
        </w:rPr>
        <w:t xml:space="preserve"> </w:t>
      </w:r>
      <w:r w:rsidR="00ED7C3C" w:rsidRPr="001B2B1D">
        <w:rPr>
          <w:rFonts w:ascii="Times New Roman" w:hAnsi="Times New Roman"/>
          <w:sz w:val="26"/>
          <w:szCs w:val="26"/>
        </w:rPr>
        <w:t>peste hotare</w:t>
      </w:r>
      <w:r w:rsidR="00F56C77" w:rsidRPr="001B2B1D">
        <w:rPr>
          <w:rFonts w:ascii="Times New Roman" w:hAnsi="Times New Roman"/>
          <w:sz w:val="26"/>
          <w:szCs w:val="26"/>
        </w:rPr>
        <w:t>.</w:t>
      </w:r>
    </w:p>
    <w:p w14:paraId="0630505D" w14:textId="2412F35C" w:rsidR="00F56C77" w:rsidRPr="001B2B1D" w:rsidRDefault="00F56C77" w:rsidP="00F56C77">
      <w:pPr>
        <w:pStyle w:val="ListParagraph"/>
        <w:spacing w:after="60" w:line="240" w:lineRule="auto"/>
        <w:ind w:left="284"/>
        <w:jc w:val="both"/>
        <w:rPr>
          <w:rFonts w:ascii="Times New Roman" w:hAnsi="Times New Roman"/>
          <w:b/>
          <w:bCs/>
          <w:color w:val="000000"/>
          <w:sz w:val="26"/>
          <w:szCs w:val="26"/>
        </w:rPr>
      </w:pPr>
      <w:r w:rsidRPr="001B2B1D">
        <w:rPr>
          <w:rFonts w:ascii="Times New Roman" w:hAnsi="Times New Roman"/>
          <w:b/>
          <w:bCs/>
          <w:color w:val="000000"/>
          <w:sz w:val="26"/>
          <w:szCs w:val="26"/>
        </w:rPr>
        <w:t>Obiective specifice:</w:t>
      </w:r>
    </w:p>
    <w:p w14:paraId="0687ABFF" w14:textId="58490DDA" w:rsidR="00F56C77" w:rsidRPr="001B2B1D" w:rsidRDefault="00EF408F" w:rsidP="00430C05">
      <w:pPr>
        <w:spacing w:after="0" w:line="240" w:lineRule="auto"/>
        <w:ind w:left="340"/>
        <w:jc w:val="both"/>
        <w:rPr>
          <w:rFonts w:ascii="Times New Roman" w:hAnsi="Times New Roman"/>
          <w:sz w:val="26"/>
          <w:szCs w:val="26"/>
          <w:lang w:val="ro-RO"/>
        </w:rPr>
      </w:pPr>
      <w:r w:rsidRPr="001B2B1D">
        <w:rPr>
          <w:rFonts w:ascii="Times New Roman" w:hAnsi="Times New Roman"/>
          <w:sz w:val="26"/>
          <w:szCs w:val="26"/>
          <w:lang w:val="ro-RO"/>
        </w:rPr>
        <w:t xml:space="preserve">OS1 - </w:t>
      </w:r>
      <w:r w:rsidR="00F56C77" w:rsidRPr="001B2B1D">
        <w:rPr>
          <w:rFonts w:ascii="Times New Roman" w:hAnsi="Times New Roman"/>
          <w:sz w:val="26"/>
          <w:szCs w:val="26"/>
          <w:lang w:val="ro-RO"/>
        </w:rPr>
        <w:t xml:space="preserve">Crearea unui mecanism de </w:t>
      </w:r>
      <w:r w:rsidR="00ED7C3C" w:rsidRPr="001B2B1D">
        <w:rPr>
          <w:rFonts w:ascii="Times New Roman" w:hAnsi="Times New Roman"/>
          <w:sz w:val="26"/>
          <w:szCs w:val="26"/>
          <w:lang w:val="ro-RO"/>
        </w:rPr>
        <w:t xml:space="preserve">susținere financiară a </w:t>
      </w:r>
      <w:r w:rsidR="00EC6216" w:rsidRPr="001B2B1D">
        <w:rPr>
          <w:rFonts w:ascii="Times New Roman" w:hAnsi="Times New Roman"/>
          <w:sz w:val="26"/>
          <w:szCs w:val="26"/>
          <w:lang w:val="ro-RO"/>
        </w:rPr>
        <w:t>mediului asociativ din diasporă</w:t>
      </w:r>
      <w:r w:rsidR="00ED7C3C" w:rsidRPr="001B2B1D">
        <w:rPr>
          <w:rFonts w:ascii="Times New Roman" w:hAnsi="Times New Roman"/>
          <w:sz w:val="26"/>
          <w:szCs w:val="26"/>
          <w:lang w:val="ro-RO"/>
        </w:rPr>
        <w:t xml:space="preserve"> și Centrelor Educaționale de studiere a limbii române peste hotare</w:t>
      </w:r>
      <w:r w:rsidR="00F56C77" w:rsidRPr="001B2B1D">
        <w:rPr>
          <w:rFonts w:ascii="Times New Roman" w:hAnsi="Times New Roman"/>
          <w:sz w:val="26"/>
          <w:szCs w:val="26"/>
          <w:lang w:val="ro-RO"/>
        </w:rPr>
        <w:t>;</w:t>
      </w:r>
    </w:p>
    <w:p w14:paraId="1DDE0F8F" w14:textId="6C1396FF" w:rsidR="00F56C77" w:rsidRPr="001B2B1D" w:rsidRDefault="003A1DBF" w:rsidP="00430C05">
      <w:pPr>
        <w:spacing w:after="0" w:line="240" w:lineRule="auto"/>
        <w:ind w:left="360" w:hanging="360"/>
        <w:jc w:val="both"/>
        <w:rPr>
          <w:rFonts w:ascii="Times New Roman" w:hAnsi="Times New Roman"/>
          <w:sz w:val="26"/>
          <w:szCs w:val="26"/>
          <w:lang w:val="ro-RO"/>
        </w:rPr>
      </w:pPr>
      <w:r w:rsidRPr="001B2B1D">
        <w:rPr>
          <w:rFonts w:ascii="Times New Roman" w:hAnsi="Times New Roman"/>
          <w:sz w:val="26"/>
          <w:szCs w:val="26"/>
          <w:lang w:val="ro-RO"/>
        </w:rPr>
        <w:t xml:space="preserve">     </w:t>
      </w:r>
      <w:r w:rsidR="00EF408F" w:rsidRPr="001B2B1D">
        <w:rPr>
          <w:rFonts w:ascii="Times New Roman" w:hAnsi="Times New Roman"/>
          <w:sz w:val="26"/>
          <w:szCs w:val="26"/>
          <w:lang w:val="ro-RO"/>
        </w:rPr>
        <w:t xml:space="preserve">OS2 - </w:t>
      </w:r>
      <w:r w:rsidR="00F56C77" w:rsidRPr="001B2B1D">
        <w:rPr>
          <w:rFonts w:ascii="Times New Roman" w:hAnsi="Times New Roman"/>
          <w:sz w:val="26"/>
          <w:szCs w:val="26"/>
          <w:lang w:val="ro-RO"/>
        </w:rPr>
        <w:t xml:space="preserve">Facilitarea </w:t>
      </w:r>
      <w:r w:rsidR="002008EC" w:rsidRPr="001B2B1D">
        <w:rPr>
          <w:rFonts w:ascii="Times New Roman" w:hAnsi="Times New Roman"/>
          <w:sz w:val="26"/>
          <w:szCs w:val="26"/>
          <w:lang w:val="ro-RO"/>
        </w:rPr>
        <w:t>procesului</w:t>
      </w:r>
      <w:r w:rsidR="00F63668" w:rsidRPr="001B2B1D">
        <w:rPr>
          <w:rFonts w:ascii="Times New Roman" w:hAnsi="Times New Roman"/>
          <w:sz w:val="26"/>
          <w:szCs w:val="26"/>
          <w:lang w:val="ro-RO"/>
        </w:rPr>
        <w:t xml:space="preserve"> de predare a limbii române în diasporă</w:t>
      </w:r>
      <w:r w:rsidR="002008EC" w:rsidRPr="001B2B1D">
        <w:rPr>
          <w:rFonts w:ascii="Times New Roman" w:hAnsi="Times New Roman"/>
          <w:sz w:val="26"/>
          <w:szCs w:val="26"/>
          <w:lang w:val="ro-RO"/>
        </w:rPr>
        <w:t xml:space="preserve"> și desfășurare a activităților cultural-educaționale în cadrul </w:t>
      </w:r>
      <w:r w:rsidR="00EC6216" w:rsidRPr="001B2B1D">
        <w:rPr>
          <w:rFonts w:ascii="Times New Roman" w:hAnsi="Times New Roman"/>
          <w:sz w:val="26"/>
          <w:szCs w:val="26"/>
          <w:lang w:val="ro-RO"/>
        </w:rPr>
        <w:t>mediului asociativ din diasporă</w:t>
      </w:r>
      <w:r w:rsidR="002008EC" w:rsidRPr="001B2B1D">
        <w:rPr>
          <w:rFonts w:ascii="Times New Roman" w:hAnsi="Times New Roman"/>
          <w:sz w:val="26"/>
          <w:szCs w:val="26"/>
          <w:lang w:val="ro-RO"/>
        </w:rPr>
        <w:t xml:space="preserve"> și Centrelor Educaționale</w:t>
      </w:r>
      <w:r w:rsidR="00847D84" w:rsidRPr="001B2B1D">
        <w:rPr>
          <w:rFonts w:ascii="Times New Roman" w:hAnsi="Times New Roman"/>
          <w:sz w:val="26"/>
          <w:szCs w:val="26"/>
          <w:lang w:val="ro-RO"/>
        </w:rPr>
        <w:t>;</w:t>
      </w:r>
    </w:p>
    <w:p w14:paraId="3B9CE8C7" w14:textId="298FE2B9" w:rsidR="00847D84" w:rsidRPr="001B2B1D" w:rsidRDefault="00847D84" w:rsidP="00430C05">
      <w:pPr>
        <w:spacing w:after="0" w:line="240" w:lineRule="auto"/>
        <w:ind w:left="360" w:hanging="360"/>
        <w:jc w:val="both"/>
        <w:rPr>
          <w:rFonts w:ascii="Times New Roman" w:hAnsi="Times New Roman"/>
          <w:sz w:val="26"/>
          <w:szCs w:val="26"/>
          <w:lang w:val="ro-RO"/>
        </w:rPr>
      </w:pPr>
      <w:r w:rsidRPr="001B2B1D">
        <w:rPr>
          <w:rFonts w:ascii="Times New Roman" w:hAnsi="Times New Roman"/>
          <w:sz w:val="26"/>
          <w:szCs w:val="26"/>
          <w:lang w:val="ro-RO"/>
        </w:rPr>
        <w:tab/>
        <w:t>OS3 – Consolidarea legăturii dintre Republica Moldova și comunitățile din diasporă</w:t>
      </w:r>
      <w:r w:rsidR="008947C7" w:rsidRPr="001B2B1D">
        <w:rPr>
          <w:rFonts w:ascii="Times New Roman" w:hAnsi="Times New Roman"/>
          <w:sz w:val="26"/>
          <w:szCs w:val="26"/>
          <w:lang w:val="ro-RO"/>
        </w:rPr>
        <w:t>/mediul asociativ</w:t>
      </w:r>
      <w:r w:rsidRPr="001B2B1D">
        <w:rPr>
          <w:rFonts w:ascii="Times New Roman" w:hAnsi="Times New Roman"/>
          <w:sz w:val="26"/>
          <w:szCs w:val="26"/>
          <w:lang w:val="ro-RO"/>
        </w:rPr>
        <w:t>.</w:t>
      </w:r>
    </w:p>
    <w:p w14:paraId="22575B4A" w14:textId="77777777" w:rsidR="00F56C77" w:rsidRPr="00D04325" w:rsidRDefault="00F56C77" w:rsidP="00F436FD">
      <w:pPr>
        <w:spacing w:after="0" w:line="240" w:lineRule="auto"/>
        <w:jc w:val="both"/>
        <w:rPr>
          <w:rFonts w:ascii="Times New Roman" w:hAnsi="Times New Roman"/>
          <w:color w:val="000000"/>
          <w:sz w:val="26"/>
          <w:szCs w:val="26"/>
          <w:lang w:val="es-419"/>
        </w:rPr>
      </w:pPr>
    </w:p>
    <w:p w14:paraId="5645A74E" w14:textId="3B8EC23A" w:rsidR="00B91D99" w:rsidRPr="001B2B1D" w:rsidRDefault="00AB12CC">
      <w:pPr>
        <w:pStyle w:val="ListParagraph"/>
        <w:spacing w:after="60" w:line="240" w:lineRule="auto"/>
        <w:ind w:left="284" w:hanging="284"/>
        <w:jc w:val="center"/>
        <w:rPr>
          <w:rFonts w:ascii="Times New Roman" w:hAnsi="Times New Roman"/>
          <w:color w:val="000000"/>
          <w:sz w:val="26"/>
          <w:szCs w:val="26"/>
          <w:lang w:eastAsia="fr-CH"/>
        </w:rPr>
      </w:pPr>
      <w:r w:rsidRPr="001B2B1D">
        <w:rPr>
          <w:rFonts w:ascii="Times New Roman" w:hAnsi="Times New Roman"/>
          <w:b/>
          <w:bCs/>
          <w:color w:val="000000"/>
          <w:sz w:val="26"/>
          <w:szCs w:val="26"/>
        </w:rPr>
        <w:t>Sec</w:t>
      </w:r>
      <w:r w:rsidR="00F436FD">
        <w:rPr>
          <w:rFonts w:ascii="Times New Roman" w:hAnsi="Times New Roman"/>
          <w:b/>
          <w:bCs/>
          <w:color w:val="000000"/>
          <w:sz w:val="26"/>
          <w:szCs w:val="26"/>
        </w:rPr>
        <w:t>ț</w:t>
      </w:r>
      <w:r w:rsidRPr="001B2B1D">
        <w:rPr>
          <w:rFonts w:ascii="Times New Roman" w:hAnsi="Times New Roman"/>
          <w:b/>
          <w:bCs/>
          <w:color w:val="000000"/>
          <w:sz w:val="26"/>
          <w:szCs w:val="26"/>
        </w:rPr>
        <w:t>iunea 2. Domenii</w:t>
      </w:r>
      <w:r w:rsidR="001B7B1C" w:rsidRPr="001B2B1D">
        <w:rPr>
          <w:rFonts w:ascii="Times New Roman" w:hAnsi="Times New Roman"/>
          <w:b/>
          <w:bCs/>
          <w:color w:val="000000"/>
          <w:sz w:val="26"/>
          <w:szCs w:val="26"/>
        </w:rPr>
        <w:t xml:space="preserve"> de finanțare</w:t>
      </w:r>
      <w:r w:rsidRPr="001B2B1D">
        <w:rPr>
          <w:rFonts w:ascii="Times New Roman" w:hAnsi="Times New Roman"/>
          <w:b/>
          <w:bCs/>
          <w:color w:val="000000"/>
          <w:sz w:val="26"/>
          <w:szCs w:val="26"/>
        </w:rPr>
        <w:t xml:space="preserve"> și criterii de eligibilitate</w:t>
      </w:r>
    </w:p>
    <w:p w14:paraId="4930310E" w14:textId="77777777" w:rsidR="00B91D99" w:rsidRPr="001B2B1D" w:rsidRDefault="00B91D99">
      <w:pPr>
        <w:spacing w:after="0" w:line="240" w:lineRule="auto"/>
        <w:ind w:left="284" w:hanging="284"/>
        <w:jc w:val="both"/>
        <w:rPr>
          <w:rFonts w:ascii="Times New Roman" w:hAnsi="Times New Roman"/>
          <w:color w:val="000000"/>
          <w:sz w:val="26"/>
          <w:szCs w:val="26"/>
          <w:lang w:val="ro-RO"/>
        </w:rPr>
      </w:pPr>
    </w:p>
    <w:p w14:paraId="665BA440" w14:textId="38672007" w:rsidR="00015E0B" w:rsidRPr="001B2B1D" w:rsidRDefault="00AB12CC" w:rsidP="00367153">
      <w:pPr>
        <w:pStyle w:val="ListParagraph"/>
        <w:numPr>
          <w:ilvl w:val="0"/>
          <w:numId w:val="18"/>
        </w:numPr>
        <w:spacing w:after="60" w:line="240" w:lineRule="auto"/>
        <w:ind w:left="360"/>
        <w:jc w:val="both"/>
        <w:rPr>
          <w:rFonts w:ascii="Times New Roman" w:hAnsi="Times New Roman"/>
          <w:iCs/>
          <w:color w:val="000000"/>
          <w:sz w:val="26"/>
          <w:szCs w:val="26"/>
        </w:rPr>
      </w:pPr>
      <w:r w:rsidRPr="001B2B1D">
        <w:rPr>
          <w:rFonts w:ascii="Times New Roman" w:hAnsi="Times New Roman"/>
          <w:color w:val="000000"/>
          <w:sz w:val="26"/>
          <w:szCs w:val="26"/>
        </w:rPr>
        <w:t xml:space="preserve">Sunt stabilite următoarele </w:t>
      </w:r>
      <w:r w:rsidRPr="001B2B1D">
        <w:rPr>
          <w:rFonts w:ascii="Times New Roman" w:hAnsi="Times New Roman"/>
          <w:b/>
          <w:color w:val="000000"/>
          <w:sz w:val="26"/>
          <w:szCs w:val="26"/>
        </w:rPr>
        <w:t>domenii</w:t>
      </w:r>
      <w:r w:rsidR="006E5947" w:rsidRPr="001B2B1D">
        <w:rPr>
          <w:rFonts w:ascii="Times New Roman" w:hAnsi="Times New Roman"/>
          <w:b/>
          <w:color w:val="000000"/>
          <w:sz w:val="26"/>
          <w:szCs w:val="26"/>
        </w:rPr>
        <w:t xml:space="preserve"> </w:t>
      </w:r>
      <w:r w:rsidR="001B7B1C" w:rsidRPr="001B2B1D">
        <w:rPr>
          <w:rFonts w:ascii="Times New Roman" w:hAnsi="Times New Roman"/>
          <w:b/>
          <w:color w:val="000000"/>
          <w:sz w:val="26"/>
          <w:szCs w:val="26"/>
        </w:rPr>
        <w:t>de finanțare</w:t>
      </w:r>
      <w:r w:rsidR="001B7B1C" w:rsidRPr="001B2B1D">
        <w:rPr>
          <w:rFonts w:ascii="Times New Roman" w:hAnsi="Times New Roman"/>
          <w:color w:val="000000"/>
          <w:sz w:val="26"/>
          <w:szCs w:val="26"/>
        </w:rPr>
        <w:t xml:space="preserve"> </w:t>
      </w:r>
      <w:r w:rsidRPr="001B2B1D">
        <w:rPr>
          <w:rFonts w:ascii="Times New Roman" w:hAnsi="Times New Roman"/>
          <w:color w:val="000000"/>
          <w:sz w:val="26"/>
          <w:szCs w:val="26"/>
        </w:rPr>
        <w:t xml:space="preserve">pentru implementarea </w:t>
      </w:r>
      <w:r w:rsidRPr="001B2B1D">
        <w:rPr>
          <w:rFonts w:ascii="Times New Roman" w:hAnsi="Times New Roman"/>
          <w:iCs/>
          <w:color w:val="000000"/>
          <w:sz w:val="26"/>
          <w:szCs w:val="26"/>
        </w:rPr>
        <w:t>proiectelor</w:t>
      </w:r>
      <w:r w:rsidR="00015E0B" w:rsidRPr="001B2B1D">
        <w:rPr>
          <w:rFonts w:ascii="Times New Roman" w:hAnsi="Times New Roman"/>
          <w:iCs/>
          <w:color w:val="000000"/>
          <w:sz w:val="26"/>
          <w:szCs w:val="26"/>
        </w:rPr>
        <w:t>:</w:t>
      </w:r>
    </w:p>
    <w:p w14:paraId="1A63A7A2" w14:textId="3562AD5F" w:rsidR="00A63C71" w:rsidRPr="001B2B1D" w:rsidRDefault="00A63C71" w:rsidP="00954671">
      <w:pPr>
        <w:pStyle w:val="ListParagraph"/>
        <w:numPr>
          <w:ilvl w:val="0"/>
          <w:numId w:val="6"/>
        </w:numPr>
        <w:tabs>
          <w:tab w:val="left" w:pos="426"/>
          <w:tab w:val="left" w:pos="567"/>
          <w:tab w:val="left" w:pos="851"/>
        </w:tabs>
        <w:spacing w:after="60" w:line="240" w:lineRule="auto"/>
        <w:ind w:left="360" w:firstLine="90"/>
        <w:jc w:val="both"/>
        <w:rPr>
          <w:rFonts w:ascii="Times New Roman" w:hAnsi="Times New Roman"/>
          <w:color w:val="000000"/>
          <w:sz w:val="26"/>
          <w:szCs w:val="26"/>
        </w:rPr>
      </w:pPr>
      <w:r w:rsidRPr="001B2B1D">
        <w:rPr>
          <w:rFonts w:ascii="Times New Roman" w:hAnsi="Times New Roman"/>
          <w:color w:val="000000"/>
          <w:sz w:val="26"/>
          <w:szCs w:val="26"/>
        </w:rPr>
        <w:t>Educa</w:t>
      </w:r>
      <w:r w:rsidR="00F436FD">
        <w:rPr>
          <w:rFonts w:ascii="Times New Roman" w:hAnsi="Times New Roman"/>
          <w:color w:val="000000"/>
          <w:sz w:val="26"/>
          <w:szCs w:val="26"/>
        </w:rPr>
        <w:t>ț</w:t>
      </w:r>
      <w:r w:rsidRPr="001B2B1D">
        <w:rPr>
          <w:rFonts w:ascii="Times New Roman" w:hAnsi="Times New Roman"/>
          <w:color w:val="000000"/>
          <w:sz w:val="26"/>
          <w:szCs w:val="26"/>
        </w:rPr>
        <w:t xml:space="preserve">ie – sprijinirea procesului de </w:t>
      </w:r>
      <w:r w:rsidR="00847D84" w:rsidRPr="001B2B1D">
        <w:rPr>
          <w:rFonts w:ascii="Times New Roman" w:hAnsi="Times New Roman"/>
          <w:color w:val="000000"/>
          <w:sz w:val="26"/>
          <w:szCs w:val="26"/>
        </w:rPr>
        <w:t xml:space="preserve">studiere a limbii române </w:t>
      </w:r>
      <w:r w:rsidR="00F436FD">
        <w:rPr>
          <w:rFonts w:ascii="Times New Roman" w:hAnsi="Times New Roman"/>
          <w:color w:val="000000"/>
          <w:sz w:val="26"/>
          <w:szCs w:val="26"/>
        </w:rPr>
        <w:t>ș</w:t>
      </w:r>
      <w:r w:rsidRPr="001B2B1D">
        <w:rPr>
          <w:rFonts w:ascii="Times New Roman" w:hAnsi="Times New Roman"/>
          <w:color w:val="000000"/>
          <w:sz w:val="26"/>
          <w:szCs w:val="26"/>
        </w:rPr>
        <w:t>i formarea noii genera</w:t>
      </w:r>
      <w:r w:rsidR="00F436FD">
        <w:rPr>
          <w:rFonts w:ascii="Times New Roman" w:hAnsi="Times New Roman"/>
          <w:color w:val="000000"/>
          <w:sz w:val="26"/>
          <w:szCs w:val="26"/>
        </w:rPr>
        <w:t>ț</w:t>
      </w:r>
      <w:r w:rsidRPr="001B2B1D">
        <w:rPr>
          <w:rFonts w:ascii="Times New Roman" w:hAnsi="Times New Roman"/>
          <w:color w:val="000000"/>
          <w:sz w:val="26"/>
          <w:szCs w:val="26"/>
        </w:rPr>
        <w:t>ii</w:t>
      </w:r>
      <w:r w:rsidR="00847D84" w:rsidRPr="001B2B1D">
        <w:rPr>
          <w:rFonts w:ascii="Times New Roman" w:hAnsi="Times New Roman"/>
          <w:color w:val="000000"/>
          <w:sz w:val="26"/>
          <w:szCs w:val="26"/>
        </w:rPr>
        <w:t xml:space="preserve"> de tineri în diasporă </w:t>
      </w:r>
      <w:r w:rsidRPr="001B2B1D">
        <w:rPr>
          <w:rFonts w:ascii="Times New Roman" w:hAnsi="Times New Roman"/>
          <w:color w:val="000000"/>
          <w:sz w:val="26"/>
          <w:szCs w:val="26"/>
        </w:rPr>
        <w:t>care să</w:t>
      </w:r>
      <w:r w:rsidR="00847D84" w:rsidRPr="001B2B1D">
        <w:rPr>
          <w:rFonts w:ascii="Times New Roman" w:hAnsi="Times New Roman"/>
          <w:color w:val="000000"/>
          <w:sz w:val="26"/>
          <w:szCs w:val="26"/>
        </w:rPr>
        <w:t xml:space="preserve"> cunoască Republica Moldova și să o</w:t>
      </w:r>
      <w:r w:rsidRPr="001B2B1D">
        <w:rPr>
          <w:rFonts w:ascii="Times New Roman" w:hAnsi="Times New Roman"/>
          <w:color w:val="000000"/>
          <w:sz w:val="26"/>
          <w:szCs w:val="26"/>
        </w:rPr>
        <w:t xml:space="preserve"> reprezinte</w:t>
      </w:r>
      <w:r w:rsidR="00847D84" w:rsidRPr="001B2B1D">
        <w:rPr>
          <w:rFonts w:ascii="Times New Roman" w:hAnsi="Times New Roman"/>
          <w:color w:val="000000"/>
          <w:sz w:val="26"/>
          <w:szCs w:val="26"/>
        </w:rPr>
        <w:t>;</w:t>
      </w:r>
      <w:r w:rsidRPr="001B2B1D">
        <w:rPr>
          <w:rFonts w:ascii="Times New Roman" w:hAnsi="Times New Roman"/>
          <w:color w:val="000000"/>
          <w:sz w:val="26"/>
          <w:szCs w:val="26"/>
        </w:rPr>
        <w:t xml:space="preserve"> </w:t>
      </w:r>
    </w:p>
    <w:p w14:paraId="6D6757AE" w14:textId="4CEB0957" w:rsidR="00A63C71" w:rsidRPr="001B2B1D" w:rsidRDefault="00A63C71" w:rsidP="00954671">
      <w:pPr>
        <w:pStyle w:val="ListParagraph"/>
        <w:numPr>
          <w:ilvl w:val="0"/>
          <w:numId w:val="6"/>
        </w:numPr>
        <w:tabs>
          <w:tab w:val="left" w:pos="426"/>
          <w:tab w:val="left" w:pos="567"/>
          <w:tab w:val="left" w:pos="851"/>
        </w:tabs>
        <w:spacing w:after="60" w:line="240" w:lineRule="auto"/>
        <w:ind w:left="450" w:firstLine="0"/>
        <w:jc w:val="both"/>
        <w:rPr>
          <w:rFonts w:ascii="Times New Roman" w:hAnsi="Times New Roman"/>
          <w:color w:val="000000"/>
          <w:sz w:val="26"/>
          <w:szCs w:val="26"/>
        </w:rPr>
      </w:pPr>
      <w:r w:rsidRPr="001B2B1D">
        <w:rPr>
          <w:rFonts w:ascii="Times New Roman" w:hAnsi="Times New Roman"/>
          <w:color w:val="000000"/>
          <w:sz w:val="26"/>
          <w:szCs w:val="26"/>
        </w:rPr>
        <w:t xml:space="preserve">Cultură – </w:t>
      </w:r>
      <w:r w:rsidR="00847D84" w:rsidRPr="001B2B1D">
        <w:rPr>
          <w:rFonts w:ascii="Times New Roman" w:hAnsi="Times New Roman"/>
          <w:color w:val="000000"/>
          <w:sz w:val="26"/>
          <w:szCs w:val="26"/>
        </w:rPr>
        <w:t xml:space="preserve">implementarea activităților </w:t>
      </w:r>
      <w:r w:rsidR="00872DC0" w:rsidRPr="001B2B1D">
        <w:rPr>
          <w:rFonts w:ascii="Times New Roman" w:hAnsi="Times New Roman"/>
          <w:color w:val="000000"/>
          <w:sz w:val="26"/>
          <w:szCs w:val="26"/>
        </w:rPr>
        <w:t xml:space="preserve">pentru </w:t>
      </w:r>
      <w:r w:rsidR="004D548C" w:rsidRPr="001B2B1D">
        <w:rPr>
          <w:rFonts w:ascii="Times New Roman" w:hAnsi="Times New Roman"/>
          <w:color w:val="000000"/>
          <w:sz w:val="26"/>
          <w:szCs w:val="26"/>
        </w:rPr>
        <w:t>dezvoltarea, ex</w:t>
      </w:r>
      <w:r w:rsidR="00FB052A" w:rsidRPr="001B2B1D">
        <w:rPr>
          <w:rFonts w:ascii="Times New Roman" w:hAnsi="Times New Roman"/>
          <w:color w:val="000000"/>
          <w:sz w:val="26"/>
          <w:szCs w:val="26"/>
        </w:rPr>
        <w:t>t</w:t>
      </w:r>
      <w:r w:rsidR="004D548C" w:rsidRPr="001B2B1D">
        <w:rPr>
          <w:rFonts w:ascii="Times New Roman" w:hAnsi="Times New Roman"/>
          <w:color w:val="000000"/>
          <w:sz w:val="26"/>
          <w:szCs w:val="26"/>
        </w:rPr>
        <w:t>inderea și promovarea</w:t>
      </w:r>
      <w:r w:rsidR="00872DC0" w:rsidRPr="001B2B1D">
        <w:rPr>
          <w:rFonts w:ascii="Times New Roman" w:hAnsi="Times New Roman"/>
          <w:color w:val="000000"/>
          <w:sz w:val="26"/>
          <w:szCs w:val="26"/>
        </w:rPr>
        <w:t>,</w:t>
      </w:r>
      <w:r w:rsidR="004D548C" w:rsidRPr="001B2B1D">
        <w:rPr>
          <w:rFonts w:ascii="Times New Roman" w:hAnsi="Times New Roman"/>
          <w:color w:val="000000"/>
          <w:sz w:val="26"/>
          <w:szCs w:val="26"/>
        </w:rPr>
        <w:t xml:space="preserve"> </w:t>
      </w:r>
      <w:r w:rsidR="00872DC0" w:rsidRPr="001B2B1D">
        <w:rPr>
          <w:rFonts w:ascii="Times New Roman" w:hAnsi="Times New Roman"/>
          <w:color w:val="000000"/>
          <w:sz w:val="26"/>
          <w:szCs w:val="26"/>
        </w:rPr>
        <w:t>tradiți</w:t>
      </w:r>
      <w:r w:rsidR="00012D05" w:rsidRPr="001B2B1D">
        <w:rPr>
          <w:rFonts w:ascii="Times New Roman" w:hAnsi="Times New Roman"/>
          <w:color w:val="000000"/>
          <w:sz w:val="26"/>
          <w:szCs w:val="26"/>
        </w:rPr>
        <w:t>i</w:t>
      </w:r>
      <w:r w:rsidR="00872DC0" w:rsidRPr="001B2B1D">
        <w:rPr>
          <w:rFonts w:ascii="Times New Roman" w:hAnsi="Times New Roman"/>
          <w:color w:val="000000"/>
          <w:sz w:val="26"/>
          <w:szCs w:val="26"/>
        </w:rPr>
        <w:t>lor</w:t>
      </w:r>
      <w:r w:rsidR="004D548C" w:rsidRPr="001B2B1D">
        <w:rPr>
          <w:rFonts w:ascii="Times New Roman" w:hAnsi="Times New Roman"/>
          <w:color w:val="000000"/>
          <w:sz w:val="26"/>
          <w:szCs w:val="26"/>
        </w:rPr>
        <w:t>, valori</w:t>
      </w:r>
      <w:r w:rsidR="00872DC0" w:rsidRPr="001B2B1D">
        <w:rPr>
          <w:rFonts w:ascii="Times New Roman" w:hAnsi="Times New Roman"/>
          <w:color w:val="000000"/>
          <w:sz w:val="26"/>
          <w:szCs w:val="26"/>
        </w:rPr>
        <w:t>lor și</w:t>
      </w:r>
      <w:r w:rsidR="004D548C" w:rsidRPr="001B2B1D">
        <w:rPr>
          <w:rFonts w:ascii="Times New Roman" w:hAnsi="Times New Roman"/>
          <w:color w:val="000000"/>
          <w:sz w:val="26"/>
          <w:szCs w:val="26"/>
        </w:rPr>
        <w:t xml:space="preserve"> </w:t>
      </w:r>
      <w:r w:rsidR="00872DC0" w:rsidRPr="001B2B1D">
        <w:rPr>
          <w:rFonts w:ascii="Times New Roman" w:hAnsi="Times New Roman"/>
          <w:color w:val="000000"/>
          <w:sz w:val="26"/>
          <w:szCs w:val="26"/>
        </w:rPr>
        <w:t xml:space="preserve">imaginii </w:t>
      </w:r>
      <w:r w:rsidR="004D548C" w:rsidRPr="001B2B1D">
        <w:rPr>
          <w:rFonts w:ascii="Times New Roman" w:hAnsi="Times New Roman"/>
          <w:color w:val="000000"/>
          <w:sz w:val="26"/>
          <w:szCs w:val="26"/>
        </w:rPr>
        <w:t>Republicii Moldova peste hotare;</w:t>
      </w:r>
      <w:r w:rsidRPr="001B2B1D">
        <w:rPr>
          <w:rFonts w:ascii="Times New Roman" w:hAnsi="Times New Roman"/>
          <w:color w:val="000000"/>
          <w:sz w:val="26"/>
          <w:szCs w:val="26"/>
        </w:rPr>
        <w:t xml:space="preserve">  </w:t>
      </w:r>
    </w:p>
    <w:p w14:paraId="0F71FDF3" w14:textId="570730D8" w:rsidR="00AE02E2" w:rsidRPr="00E013F6" w:rsidRDefault="004D760F" w:rsidP="00954671">
      <w:pPr>
        <w:pStyle w:val="ListParagraph"/>
        <w:numPr>
          <w:ilvl w:val="0"/>
          <w:numId w:val="6"/>
        </w:numPr>
        <w:tabs>
          <w:tab w:val="left" w:pos="426"/>
          <w:tab w:val="left" w:pos="567"/>
          <w:tab w:val="left" w:pos="851"/>
        </w:tabs>
        <w:spacing w:after="60" w:line="240" w:lineRule="auto"/>
        <w:jc w:val="both"/>
        <w:rPr>
          <w:rFonts w:ascii="Times New Roman" w:hAnsi="Times New Roman"/>
          <w:color w:val="000000"/>
          <w:sz w:val="26"/>
          <w:szCs w:val="26"/>
        </w:rPr>
      </w:pPr>
      <w:r w:rsidRPr="001B2B1D">
        <w:rPr>
          <w:rFonts w:ascii="Times New Roman" w:hAnsi="Times New Roman"/>
          <w:color w:val="000000"/>
          <w:sz w:val="26"/>
          <w:szCs w:val="26"/>
        </w:rPr>
        <w:t xml:space="preserve">    </w:t>
      </w:r>
      <w:r w:rsidRPr="00E013F6">
        <w:rPr>
          <w:rFonts w:ascii="Times New Roman" w:hAnsi="Times New Roman"/>
          <w:color w:val="000000"/>
          <w:sz w:val="26"/>
          <w:szCs w:val="26"/>
        </w:rPr>
        <w:t>S</w:t>
      </w:r>
      <w:r w:rsidR="00AE02E2" w:rsidRPr="00E013F6">
        <w:rPr>
          <w:rFonts w:ascii="Times New Roman" w:hAnsi="Times New Roman"/>
          <w:color w:val="000000"/>
          <w:sz w:val="26"/>
          <w:szCs w:val="26"/>
        </w:rPr>
        <w:t xml:space="preserve">prijinirea, consolidarea </w:t>
      </w:r>
      <w:r w:rsidR="00E013F6">
        <w:rPr>
          <w:rFonts w:ascii="Times New Roman" w:hAnsi="Times New Roman"/>
          <w:color w:val="000000"/>
          <w:sz w:val="26"/>
          <w:szCs w:val="26"/>
        </w:rPr>
        <w:t>ș</w:t>
      </w:r>
      <w:r w:rsidR="00AE02E2" w:rsidRPr="00E013F6">
        <w:rPr>
          <w:rFonts w:ascii="Times New Roman" w:hAnsi="Times New Roman"/>
          <w:color w:val="000000"/>
          <w:sz w:val="26"/>
          <w:szCs w:val="26"/>
        </w:rPr>
        <w:t xml:space="preserve">i extinderea mediului asociativ </w:t>
      </w:r>
      <w:r w:rsidR="00E8609C" w:rsidRPr="00E013F6">
        <w:rPr>
          <w:rFonts w:ascii="Times New Roman" w:hAnsi="Times New Roman"/>
          <w:color w:val="000000"/>
          <w:sz w:val="26"/>
          <w:szCs w:val="26"/>
        </w:rPr>
        <w:t>a</w:t>
      </w:r>
      <w:r w:rsidR="00FB052A" w:rsidRPr="00E013F6">
        <w:rPr>
          <w:rFonts w:ascii="Times New Roman" w:hAnsi="Times New Roman"/>
          <w:color w:val="000000"/>
          <w:sz w:val="26"/>
          <w:szCs w:val="26"/>
        </w:rPr>
        <w:t>l</w:t>
      </w:r>
      <w:r w:rsidR="00E8609C" w:rsidRPr="00E013F6">
        <w:rPr>
          <w:rFonts w:ascii="Times New Roman" w:hAnsi="Times New Roman"/>
          <w:color w:val="000000"/>
          <w:sz w:val="26"/>
          <w:szCs w:val="26"/>
        </w:rPr>
        <w:t xml:space="preserve"> diasporei Republicii Moldova</w:t>
      </w:r>
      <w:r w:rsidR="00AE02E2" w:rsidRPr="00E013F6">
        <w:rPr>
          <w:rFonts w:ascii="Times New Roman" w:hAnsi="Times New Roman"/>
          <w:color w:val="000000"/>
          <w:sz w:val="26"/>
          <w:szCs w:val="26"/>
        </w:rPr>
        <w:t>.</w:t>
      </w:r>
    </w:p>
    <w:p w14:paraId="23016D18" w14:textId="77777777" w:rsidR="00015E0B" w:rsidRPr="001B2B1D" w:rsidRDefault="00015E0B" w:rsidP="00B56CF0">
      <w:pPr>
        <w:pStyle w:val="ListParagraph"/>
        <w:tabs>
          <w:tab w:val="left" w:pos="426"/>
          <w:tab w:val="left" w:pos="567"/>
          <w:tab w:val="left" w:pos="851"/>
        </w:tabs>
        <w:spacing w:after="0" w:line="240" w:lineRule="auto"/>
        <w:ind w:left="786"/>
        <w:jc w:val="both"/>
        <w:rPr>
          <w:rFonts w:ascii="Times New Roman" w:hAnsi="Times New Roman"/>
          <w:color w:val="000000"/>
          <w:sz w:val="26"/>
          <w:szCs w:val="26"/>
        </w:rPr>
      </w:pPr>
    </w:p>
    <w:p w14:paraId="2046AEEC" w14:textId="77777777" w:rsidR="00A569DC" w:rsidRPr="001B2B1D" w:rsidRDefault="00640B63" w:rsidP="00B56CF0">
      <w:pPr>
        <w:pStyle w:val="NormalWeb"/>
        <w:shd w:val="clear" w:color="auto" w:fill="FFFFFF"/>
        <w:spacing w:after="0"/>
        <w:jc w:val="both"/>
        <w:textAlignment w:val="baseline"/>
        <w:rPr>
          <w:color w:val="000000"/>
          <w:sz w:val="26"/>
          <w:szCs w:val="26"/>
          <w:lang w:val="ro-RO"/>
        </w:rPr>
      </w:pPr>
      <w:r w:rsidRPr="001B2B1D">
        <w:rPr>
          <w:color w:val="000000"/>
          <w:sz w:val="26"/>
          <w:szCs w:val="26"/>
          <w:lang w:val="ro-RO"/>
        </w:rPr>
        <w:t>A</w:t>
      </w:r>
      <w:r w:rsidR="008F3CA5" w:rsidRPr="001B2B1D">
        <w:rPr>
          <w:color w:val="000000"/>
          <w:sz w:val="26"/>
          <w:szCs w:val="26"/>
          <w:lang w:val="ro-RO"/>
        </w:rPr>
        <w:t xml:space="preserve">ctivități </w:t>
      </w:r>
      <w:r w:rsidR="00AB12CC" w:rsidRPr="001B2B1D">
        <w:rPr>
          <w:color w:val="000000"/>
          <w:sz w:val="26"/>
          <w:szCs w:val="26"/>
          <w:lang w:val="ro-RO"/>
        </w:rPr>
        <w:t xml:space="preserve">eligibile: </w:t>
      </w:r>
    </w:p>
    <w:p w14:paraId="1035B7DC" w14:textId="3A6E9540" w:rsidR="00A569DC" w:rsidRPr="001B2B1D" w:rsidRDefault="006F6FC2" w:rsidP="001B2B1D">
      <w:pPr>
        <w:pStyle w:val="NormalWeb"/>
        <w:numPr>
          <w:ilvl w:val="0"/>
          <w:numId w:val="15"/>
        </w:numPr>
        <w:shd w:val="clear" w:color="auto" w:fill="FFFFFF"/>
        <w:spacing w:after="0"/>
        <w:jc w:val="both"/>
        <w:textAlignment w:val="baseline"/>
        <w:rPr>
          <w:color w:val="000000"/>
          <w:sz w:val="26"/>
          <w:szCs w:val="26"/>
          <w:lang w:val="ro-RO"/>
        </w:rPr>
      </w:pPr>
      <w:r w:rsidRPr="001B2B1D">
        <w:rPr>
          <w:color w:val="000000"/>
          <w:sz w:val="26"/>
          <w:szCs w:val="26"/>
          <w:lang w:val="ro-RO"/>
        </w:rPr>
        <w:t xml:space="preserve">dotarea </w:t>
      </w:r>
      <w:r w:rsidR="00106E2D" w:rsidRPr="001B2B1D">
        <w:rPr>
          <w:color w:val="000000"/>
          <w:sz w:val="26"/>
          <w:szCs w:val="26"/>
          <w:lang w:val="ro-RO"/>
        </w:rPr>
        <w:t>Centrelor Educaționale de studiere a limbii române peste hotare</w:t>
      </w:r>
      <w:r w:rsidRPr="001B2B1D">
        <w:rPr>
          <w:color w:val="000000"/>
          <w:sz w:val="26"/>
          <w:szCs w:val="26"/>
          <w:lang w:val="ro-RO"/>
        </w:rPr>
        <w:t xml:space="preserve"> cu materiale didactice</w:t>
      </w:r>
      <w:r w:rsidR="00B37E63">
        <w:rPr>
          <w:color w:val="000000"/>
          <w:sz w:val="26"/>
          <w:szCs w:val="26"/>
          <w:lang w:val="ro-RO"/>
        </w:rPr>
        <w:t xml:space="preserve"> și suport tehnic,</w:t>
      </w:r>
      <w:r w:rsidRPr="001B2B1D">
        <w:rPr>
          <w:color w:val="000000"/>
          <w:sz w:val="26"/>
          <w:szCs w:val="26"/>
          <w:lang w:val="ro-RO"/>
        </w:rPr>
        <w:t xml:space="preserve"> ce pot contribui la desfășurarea activităților</w:t>
      </w:r>
      <w:r w:rsidR="00106E2D" w:rsidRPr="001B2B1D">
        <w:rPr>
          <w:color w:val="000000"/>
          <w:sz w:val="26"/>
          <w:szCs w:val="26"/>
          <w:lang w:val="ro-RO"/>
        </w:rPr>
        <w:t xml:space="preserve">; </w:t>
      </w:r>
    </w:p>
    <w:p w14:paraId="3FC1990E" w14:textId="0251DACE" w:rsidR="00BC79F1" w:rsidRPr="001B2B1D" w:rsidRDefault="006F6FC2" w:rsidP="00BC79F1">
      <w:pPr>
        <w:pStyle w:val="NormalWeb"/>
        <w:numPr>
          <w:ilvl w:val="0"/>
          <w:numId w:val="15"/>
        </w:numPr>
        <w:shd w:val="clear" w:color="auto" w:fill="FFFFFF"/>
        <w:spacing w:after="0"/>
        <w:jc w:val="both"/>
        <w:textAlignment w:val="baseline"/>
        <w:rPr>
          <w:color w:val="000000"/>
          <w:sz w:val="26"/>
          <w:szCs w:val="26"/>
          <w:lang w:val="ro-RO"/>
        </w:rPr>
      </w:pPr>
      <w:r w:rsidRPr="001B2B1D">
        <w:rPr>
          <w:color w:val="000000"/>
          <w:sz w:val="26"/>
          <w:szCs w:val="26"/>
          <w:lang w:val="ro-RO"/>
        </w:rPr>
        <w:t>achiziționarea</w:t>
      </w:r>
      <w:r w:rsidR="0096394D" w:rsidRPr="001B2B1D">
        <w:rPr>
          <w:color w:val="000000"/>
          <w:sz w:val="26"/>
          <w:szCs w:val="26"/>
          <w:lang w:val="ro-RO"/>
        </w:rPr>
        <w:t xml:space="preserve"> </w:t>
      </w:r>
      <w:r w:rsidRPr="001B2B1D">
        <w:rPr>
          <w:color w:val="000000"/>
          <w:sz w:val="26"/>
          <w:szCs w:val="26"/>
          <w:lang w:val="ro-RO"/>
        </w:rPr>
        <w:t xml:space="preserve">de către </w:t>
      </w:r>
      <w:proofErr w:type="spellStart"/>
      <w:r w:rsidRPr="001B2B1D">
        <w:rPr>
          <w:color w:val="000000"/>
          <w:sz w:val="26"/>
          <w:szCs w:val="26"/>
          <w:lang w:val="ro-RO"/>
        </w:rPr>
        <w:t>aplicant</w:t>
      </w:r>
      <w:proofErr w:type="spellEnd"/>
      <w:r w:rsidRPr="001B2B1D">
        <w:rPr>
          <w:color w:val="000000"/>
          <w:sz w:val="26"/>
          <w:szCs w:val="26"/>
          <w:lang w:val="ro-RO"/>
        </w:rPr>
        <w:t xml:space="preserve">/beneficiarul de grant a </w:t>
      </w:r>
      <w:r w:rsidR="00BC79F1" w:rsidRPr="001B2B1D">
        <w:rPr>
          <w:sz w:val="26"/>
          <w:szCs w:val="26"/>
          <w:lang w:val="ro-RO"/>
        </w:rPr>
        <w:t xml:space="preserve">obiectelor de artizanat, simbolisticii naționale, costumelor populare; susținere în organizare de </w:t>
      </w:r>
      <w:r w:rsidR="00BC79F1" w:rsidRPr="001B2B1D">
        <w:rPr>
          <w:color w:val="000000"/>
          <w:sz w:val="26"/>
          <w:szCs w:val="26"/>
          <w:lang w:val="ro-RO"/>
        </w:rPr>
        <w:t>expoziții</w:t>
      </w:r>
      <w:r w:rsidR="00BC79F1" w:rsidRPr="001B2B1D">
        <w:rPr>
          <w:color w:val="000000"/>
          <w:sz w:val="26"/>
          <w:szCs w:val="26"/>
          <w:bdr w:val="none" w:sz="0" w:space="0" w:color="auto" w:frame="1"/>
          <w:lang w:val="ro-RO"/>
        </w:rPr>
        <w:t xml:space="preserve">, crearea de site-uri </w:t>
      </w:r>
      <w:r w:rsidR="00E013F6">
        <w:rPr>
          <w:color w:val="000000"/>
          <w:sz w:val="26"/>
          <w:szCs w:val="26"/>
          <w:bdr w:val="none" w:sz="0" w:space="0" w:color="auto" w:frame="1"/>
          <w:lang w:val="ro-RO"/>
        </w:rPr>
        <w:t>ș</w:t>
      </w:r>
      <w:r w:rsidR="00BC79F1" w:rsidRPr="001B2B1D">
        <w:rPr>
          <w:color w:val="000000"/>
          <w:sz w:val="26"/>
          <w:szCs w:val="26"/>
          <w:bdr w:val="none" w:sz="0" w:space="0" w:color="auto" w:frame="1"/>
          <w:lang w:val="ro-RO"/>
        </w:rPr>
        <w:t>i re</w:t>
      </w:r>
      <w:r w:rsidR="00E013F6">
        <w:rPr>
          <w:color w:val="000000"/>
          <w:sz w:val="26"/>
          <w:szCs w:val="26"/>
          <w:bdr w:val="none" w:sz="0" w:space="0" w:color="auto" w:frame="1"/>
          <w:lang w:val="ro-RO"/>
        </w:rPr>
        <w:t>ț</w:t>
      </w:r>
      <w:r w:rsidR="00BC79F1" w:rsidRPr="001B2B1D">
        <w:rPr>
          <w:color w:val="000000"/>
          <w:sz w:val="26"/>
          <w:szCs w:val="26"/>
          <w:bdr w:val="none" w:sz="0" w:space="0" w:color="auto" w:frame="1"/>
          <w:lang w:val="ro-RO"/>
        </w:rPr>
        <w:t>ele de comunicare, ban</w:t>
      </w:r>
      <w:r w:rsidR="00E013F6">
        <w:rPr>
          <w:color w:val="000000"/>
          <w:sz w:val="26"/>
          <w:szCs w:val="26"/>
          <w:bdr w:val="none" w:sz="0" w:space="0" w:color="auto" w:frame="1"/>
          <w:lang w:val="ro-RO"/>
        </w:rPr>
        <w:t>n</w:t>
      </w:r>
      <w:r w:rsidR="00BC79F1" w:rsidRPr="001B2B1D">
        <w:rPr>
          <w:color w:val="000000"/>
          <w:sz w:val="26"/>
          <w:szCs w:val="26"/>
          <w:bdr w:val="none" w:sz="0" w:space="0" w:color="auto" w:frame="1"/>
          <w:lang w:val="ro-RO"/>
        </w:rPr>
        <w:t xml:space="preserve">ere, postere, achiziționarea </w:t>
      </w:r>
      <w:r w:rsidR="00BC79F1" w:rsidRPr="001B2B1D">
        <w:rPr>
          <w:color w:val="000000"/>
          <w:sz w:val="26"/>
          <w:szCs w:val="26"/>
          <w:lang w:val="ro-RO"/>
        </w:rPr>
        <w:t>instrumentelor muzicale</w:t>
      </w:r>
      <w:r w:rsidR="00C34ADA">
        <w:rPr>
          <w:color w:val="000000"/>
          <w:sz w:val="26"/>
          <w:szCs w:val="26"/>
          <w:lang w:val="ro-RO"/>
        </w:rPr>
        <w:t>, contractarea artiștilor</w:t>
      </w:r>
      <w:r w:rsidR="00DA78D0">
        <w:rPr>
          <w:color w:val="000000"/>
          <w:sz w:val="26"/>
          <w:szCs w:val="26"/>
          <w:lang w:val="ro-RO"/>
        </w:rPr>
        <w:t>/</w:t>
      </w:r>
      <w:r w:rsidR="00C34ADA">
        <w:rPr>
          <w:color w:val="000000"/>
          <w:sz w:val="26"/>
          <w:szCs w:val="26"/>
          <w:lang w:val="ro-RO"/>
        </w:rPr>
        <w:t>trupelor de teatru,</w:t>
      </w:r>
      <w:r w:rsidR="005C7304">
        <w:rPr>
          <w:color w:val="000000"/>
          <w:sz w:val="26"/>
          <w:szCs w:val="26"/>
          <w:lang w:val="ro-RO"/>
        </w:rPr>
        <w:t xml:space="preserve"> </w:t>
      </w:r>
      <w:r w:rsidR="005C7304" w:rsidRPr="005C7304">
        <w:rPr>
          <w:color w:val="000000"/>
          <w:sz w:val="26"/>
          <w:szCs w:val="26"/>
          <w:lang w:val="ro-RO"/>
        </w:rPr>
        <w:t>scriitori, case de producție (film) și meșteri populari,</w:t>
      </w:r>
      <w:r w:rsidR="005C7304">
        <w:rPr>
          <w:color w:val="000000"/>
          <w:sz w:val="26"/>
          <w:szCs w:val="26"/>
          <w:lang w:val="ro-RO"/>
        </w:rPr>
        <w:t xml:space="preserve"> </w:t>
      </w:r>
      <w:r w:rsidR="00BC79F1" w:rsidRPr="001B2B1D">
        <w:rPr>
          <w:color w:val="000000"/>
          <w:sz w:val="26"/>
          <w:szCs w:val="26"/>
          <w:lang w:val="ro-RO"/>
        </w:rPr>
        <w:t>etc., achiziții care asigură buna desfășurare a evenimentului organizat;</w:t>
      </w:r>
    </w:p>
    <w:p w14:paraId="65B6AD50" w14:textId="66B38E22" w:rsidR="00BC79F1" w:rsidRPr="001B2B1D" w:rsidRDefault="000122E2" w:rsidP="001B2B1D">
      <w:pPr>
        <w:pStyle w:val="NormalWeb"/>
        <w:numPr>
          <w:ilvl w:val="0"/>
          <w:numId w:val="15"/>
        </w:numPr>
        <w:shd w:val="clear" w:color="auto" w:fill="FFFFFF"/>
        <w:spacing w:after="0"/>
        <w:jc w:val="both"/>
        <w:textAlignment w:val="baseline"/>
        <w:rPr>
          <w:color w:val="000000"/>
          <w:sz w:val="26"/>
          <w:szCs w:val="26"/>
          <w:bdr w:val="none" w:sz="0" w:space="0" w:color="auto" w:frame="1"/>
          <w:lang w:val="ro-RO"/>
        </w:rPr>
      </w:pPr>
      <w:r>
        <w:rPr>
          <w:color w:val="000000"/>
          <w:sz w:val="26"/>
          <w:szCs w:val="26"/>
          <w:lang w:val="ro-RO"/>
        </w:rPr>
        <w:t>consolidarea</w:t>
      </w:r>
      <w:r w:rsidR="00860538" w:rsidRPr="001B2B1D">
        <w:rPr>
          <w:color w:val="000000"/>
          <w:sz w:val="26"/>
          <w:szCs w:val="26"/>
          <w:lang w:val="ro-RO"/>
        </w:rPr>
        <w:t xml:space="preserve"> capacităților Asociațiilor diasporei</w:t>
      </w:r>
      <w:r w:rsidR="00BC79F1" w:rsidRPr="001B2B1D">
        <w:rPr>
          <w:sz w:val="26"/>
          <w:szCs w:val="26"/>
          <w:lang w:val="ro-RO"/>
        </w:rPr>
        <w:t>.</w:t>
      </w:r>
    </w:p>
    <w:p w14:paraId="672D8613" w14:textId="4BDA53A6" w:rsidR="004023C9" w:rsidRPr="001B2B1D" w:rsidRDefault="00BC79F1">
      <w:pPr>
        <w:pStyle w:val="NormalWeb"/>
        <w:shd w:val="clear" w:color="auto" w:fill="FFFFFF"/>
        <w:spacing w:after="0"/>
        <w:ind w:left="720"/>
        <w:jc w:val="both"/>
        <w:textAlignment w:val="baseline"/>
        <w:rPr>
          <w:i/>
          <w:iCs/>
          <w:color w:val="000000"/>
          <w:sz w:val="26"/>
          <w:szCs w:val="26"/>
          <w:bdr w:val="none" w:sz="0" w:space="0" w:color="auto" w:frame="1"/>
          <w:lang w:val="ro-RO"/>
        </w:rPr>
      </w:pPr>
      <w:r w:rsidRPr="001B2B1D">
        <w:rPr>
          <w:i/>
          <w:iCs/>
          <w:color w:val="000000"/>
          <w:sz w:val="26"/>
          <w:szCs w:val="26"/>
          <w:bdr w:val="none" w:sz="0" w:space="0" w:color="auto" w:frame="1"/>
          <w:lang w:val="ro-RO"/>
        </w:rPr>
        <w:t xml:space="preserve">*Notă: </w:t>
      </w:r>
      <w:r w:rsidR="00FE600E">
        <w:rPr>
          <w:i/>
          <w:iCs/>
          <w:color w:val="000000"/>
          <w:sz w:val="26"/>
          <w:szCs w:val="26"/>
          <w:bdr w:val="none" w:sz="0" w:space="0" w:color="auto" w:frame="1"/>
          <w:lang w:val="ro-RO"/>
        </w:rPr>
        <w:t>A</w:t>
      </w:r>
      <w:r w:rsidRPr="001B2B1D">
        <w:rPr>
          <w:i/>
          <w:iCs/>
          <w:color w:val="000000"/>
          <w:sz w:val="26"/>
          <w:szCs w:val="26"/>
          <w:bdr w:val="none" w:sz="0" w:space="0" w:color="auto" w:frame="1"/>
          <w:lang w:val="ro-RO"/>
        </w:rPr>
        <w:t xml:space="preserve">chizițiile </w:t>
      </w:r>
      <w:r w:rsidR="00FE600E">
        <w:rPr>
          <w:i/>
          <w:iCs/>
          <w:color w:val="000000"/>
          <w:sz w:val="26"/>
          <w:szCs w:val="26"/>
          <w:bdr w:val="none" w:sz="0" w:space="0" w:color="auto" w:frame="1"/>
          <w:lang w:val="ro-RO"/>
        </w:rPr>
        <w:t>pot</w:t>
      </w:r>
      <w:r w:rsidRPr="001B2B1D">
        <w:rPr>
          <w:i/>
          <w:iCs/>
          <w:color w:val="000000"/>
          <w:sz w:val="26"/>
          <w:szCs w:val="26"/>
          <w:bdr w:val="none" w:sz="0" w:space="0" w:color="auto" w:frame="1"/>
          <w:lang w:val="ro-RO"/>
        </w:rPr>
        <w:t xml:space="preserve"> a fi efectuate</w:t>
      </w:r>
      <w:r w:rsidR="00FE600E">
        <w:rPr>
          <w:i/>
          <w:iCs/>
          <w:color w:val="000000"/>
          <w:sz w:val="26"/>
          <w:szCs w:val="26"/>
          <w:bdr w:val="none" w:sz="0" w:space="0" w:color="auto" w:frame="1"/>
          <w:lang w:val="ro-RO"/>
        </w:rPr>
        <w:t xml:space="preserve"> atât</w:t>
      </w:r>
      <w:r w:rsidRPr="001B2B1D">
        <w:rPr>
          <w:i/>
          <w:iCs/>
          <w:color w:val="000000"/>
          <w:sz w:val="26"/>
          <w:szCs w:val="26"/>
          <w:bdr w:val="none" w:sz="0" w:space="0" w:color="auto" w:frame="1"/>
          <w:lang w:val="ro-RO"/>
        </w:rPr>
        <w:t xml:space="preserve"> în Republica Moldova</w:t>
      </w:r>
      <w:r w:rsidR="00FE600E">
        <w:rPr>
          <w:i/>
          <w:iCs/>
          <w:color w:val="000000"/>
          <w:sz w:val="26"/>
          <w:szCs w:val="26"/>
          <w:bdr w:val="none" w:sz="0" w:space="0" w:color="auto" w:frame="1"/>
          <w:lang w:val="ro-RO"/>
        </w:rPr>
        <w:t>, cât și peste hotare</w:t>
      </w:r>
      <w:r w:rsidRPr="001B2B1D">
        <w:rPr>
          <w:i/>
          <w:iCs/>
          <w:color w:val="000000"/>
          <w:sz w:val="26"/>
          <w:szCs w:val="26"/>
          <w:bdr w:val="none" w:sz="0" w:space="0" w:color="auto" w:frame="1"/>
          <w:lang w:val="ro-RO"/>
        </w:rPr>
        <w:t>.</w:t>
      </w:r>
      <w:r w:rsidR="00FE600E">
        <w:rPr>
          <w:i/>
          <w:iCs/>
          <w:color w:val="000000"/>
          <w:sz w:val="26"/>
          <w:szCs w:val="26"/>
          <w:bdr w:val="none" w:sz="0" w:space="0" w:color="auto" w:frame="1"/>
          <w:lang w:val="ro-RO"/>
        </w:rPr>
        <w:t xml:space="preserve"> Achiziționarea obiectelor de simbolistică națională, port național, urmează a fi realizată în Republica Moldova. </w:t>
      </w:r>
    </w:p>
    <w:p w14:paraId="6F9F69F8" w14:textId="77777777" w:rsidR="00012D05" w:rsidRPr="00B47404" w:rsidRDefault="00012D05" w:rsidP="00012D05">
      <w:pPr>
        <w:pStyle w:val="NormalWeb"/>
        <w:shd w:val="clear" w:color="auto" w:fill="FFFFFF"/>
        <w:spacing w:after="0"/>
        <w:ind w:left="720"/>
        <w:jc w:val="both"/>
        <w:textAlignment w:val="baseline"/>
        <w:rPr>
          <w:i/>
          <w:iCs/>
          <w:color w:val="000000" w:themeColor="text1"/>
          <w:sz w:val="26"/>
          <w:szCs w:val="26"/>
          <w:bdr w:val="none" w:sz="0" w:space="0" w:color="auto" w:frame="1"/>
          <w:lang w:val="ro-RO"/>
        </w:rPr>
      </w:pPr>
    </w:p>
    <w:p w14:paraId="2CB4860D" w14:textId="7A54F03F" w:rsidR="00515E5C" w:rsidRDefault="00124BAD" w:rsidP="00367153">
      <w:pPr>
        <w:pStyle w:val="NormalWeb"/>
        <w:numPr>
          <w:ilvl w:val="0"/>
          <w:numId w:val="18"/>
        </w:numPr>
        <w:shd w:val="clear" w:color="auto" w:fill="FFFFFF"/>
        <w:spacing w:after="0"/>
        <w:ind w:left="360"/>
        <w:jc w:val="both"/>
        <w:textAlignment w:val="baseline"/>
        <w:rPr>
          <w:bCs/>
          <w:color w:val="000000" w:themeColor="text1"/>
          <w:sz w:val="26"/>
          <w:szCs w:val="26"/>
          <w:bdr w:val="none" w:sz="0" w:space="0" w:color="auto" w:frame="1"/>
          <w:lang w:val="ro-RO"/>
        </w:rPr>
      </w:pPr>
      <w:r w:rsidRPr="00A614AB">
        <w:rPr>
          <w:b/>
          <w:bCs/>
          <w:color w:val="000000" w:themeColor="text1"/>
          <w:sz w:val="26"/>
          <w:szCs w:val="26"/>
          <w:shd w:val="clear" w:color="auto" w:fill="FFFFFF"/>
          <w:lang w:val="ro-RO"/>
        </w:rPr>
        <w:t xml:space="preserve">Durata de implementare a </w:t>
      </w:r>
      <w:r w:rsidRPr="00A614AB">
        <w:rPr>
          <w:b/>
          <w:color w:val="000000" w:themeColor="text1"/>
          <w:sz w:val="26"/>
          <w:szCs w:val="26"/>
          <w:lang w:val="ro-RO"/>
        </w:rPr>
        <w:t>proiectelor</w:t>
      </w:r>
      <w:r w:rsidRPr="00A614AB">
        <w:rPr>
          <w:color w:val="000000" w:themeColor="text1"/>
          <w:sz w:val="26"/>
          <w:szCs w:val="26"/>
          <w:lang w:val="ro-RO"/>
        </w:rPr>
        <w:t xml:space="preserve"> poate fi până </w:t>
      </w:r>
      <w:r w:rsidRPr="00A614AB">
        <w:rPr>
          <w:bCs/>
          <w:color w:val="000000" w:themeColor="text1"/>
          <w:sz w:val="26"/>
          <w:szCs w:val="26"/>
          <w:bdr w:val="none" w:sz="0" w:space="0" w:color="auto" w:frame="1"/>
          <w:lang w:val="ro-RO"/>
        </w:rPr>
        <w:t xml:space="preserve">la </w:t>
      </w:r>
      <w:r w:rsidR="00515E5C">
        <w:rPr>
          <w:bCs/>
          <w:color w:val="000000" w:themeColor="text1"/>
          <w:sz w:val="26"/>
          <w:szCs w:val="26"/>
          <w:bdr w:val="none" w:sz="0" w:space="0" w:color="auto" w:frame="1"/>
          <w:lang w:val="ro-RO"/>
        </w:rPr>
        <w:t xml:space="preserve">maxim </w:t>
      </w:r>
      <w:r w:rsidR="00FE600E">
        <w:rPr>
          <w:bCs/>
          <w:color w:val="000000" w:themeColor="text1"/>
          <w:sz w:val="26"/>
          <w:szCs w:val="26"/>
          <w:bdr w:val="none" w:sz="0" w:space="0" w:color="auto" w:frame="1"/>
          <w:lang w:val="ro-RO"/>
        </w:rPr>
        <w:t>5</w:t>
      </w:r>
      <w:r w:rsidRPr="00A614AB">
        <w:rPr>
          <w:bCs/>
          <w:color w:val="000000" w:themeColor="text1"/>
          <w:sz w:val="26"/>
          <w:szCs w:val="26"/>
          <w:bdr w:val="none" w:sz="0" w:space="0" w:color="auto" w:frame="1"/>
          <w:lang w:val="ro-RO"/>
        </w:rPr>
        <w:t xml:space="preserve"> luni</w:t>
      </w:r>
      <w:r w:rsidR="00FE600E">
        <w:rPr>
          <w:bCs/>
          <w:color w:val="000000" w:themeColor="text1"/>
          <w:sz w:val="26"/>
          <w:szCs w:val="26"/>
          <w:bdr w:val="none" w:sz="0" w:space="0" w:color="auto" w:frame="1"/>
          <w:lang w:val="ro-RO"/>
        </w:rPr>
        <w:t xml:space="preserve"> (cu condiția de a se încadra în anul bugetar 2024)</w:t>
      </w:r>
    </w:p>
    <w:p w14:paraId="2F6A7308" w14:textId="25C56237" w:rsidR="00124BAD" w:rsidRPr="00515E5C" w:rsidRDefault="00515E5C" w:rsidP="003E29E4">
      <w:pPr>
        <w:pStyle w:val="NormalWeb"/>
        <w:shd w:val="clear" w:color="auto" w:fill="FFFFFF"/>
        <w:spacing w:after="0"/>
        <w:ind w:left="360"/>
        <w:jc w:val="both"/>
        <w:textAlignment w:val="baseline"/>
        <w:rPr>
          <w:color w:val="000000" w:themeColor="text1"/>
          <w:sz w:val="26"/>
          <w:szCs w:val="26"/>
          <w:bdr w:val="none" w:sz="0" w:space="0" w:color="auto" w:frame="1"/>
          <w:lang w:val="ro-RO"/>
        </w:rPr>
      </w:pPr>
      <w:r>
        <w:rPr>
          <w:color w:val="000000" w:themeColor="text1"/>
          <w:sz w:val="26"/>
          <w:szCs w:val="26"/>
          <w:shd w:val="clear" w:color="auto" w:fill="FFFFFF"/>
          <w:lang w:val="ro-RO"/>
        </w:rPr>
        <w:lastRenderedPageBreak/>
        <w:t xml:space="preserve">Perioada respectivă include pregătirea logistică a activității, desfășurarea achizițiilor, semnarea contractelor, desfășurarea propriu-zisă a activității / evenimentului cultural sau educațional, desfășurarea activităților de promovare și vizibilitate, </w:t>
      </w:r>
      <w:r w:rsidR="00DD0662">
        <w:rPr>
          <w:color w:val="000000" w:themeColor="text1"/>
          <w:sz w:val="26"/>
          <w:szCs w:val="26"/>
          <w:shd w:val="clear" w:color="auto" w:fill="FFFFFF"/>
          <w:lang w:val="ro-RO"/>
        </w:rPr>
        <w:t>pregătirea raportării</w:t>
      </w:r>
      <w:r>
        <w:rPr>
          <w:color w:val="000000" w:themeColor="text1"/>
          <w:sz w:val="26"/>
          <w:szCs w:val="26"/>
          <w:shd w:val="clear" w:color="auto" w:fill="FFFFFF"/>
          <w:lang w:val="ro-RO"/>
        </w:rPr>
        <w:t xml:space="preserve">, </w:t>
      </w:r>
      <w:proofErr w:type="spellStart"/>
      <w:r>
        <w:rPr>
          <w:color w:val="000000" w:themeColor="text1"/>
          <w:sz w:val="26"/>
          <w:szCs w:val="26"/>
          <w:shd w:val="clear" w:color="auto" w:fill="FFFFFF"/>
          <w:lang w:val="ro-RO"/>
        </w:rPr>
        <w:t>ș.a</w:t>
      </w:r>
      <w:proofErr w:type="spellEnd"/>
      <w:r>
        <w:rPr>
          <w:color w:val="000000" w:themeColor="text1"/>
          <w:sz w:val="26"/>
          <w:szCs w:val="26"/>
          <w:shd w:val="clear" w:color="auto" w:fill="FFFFFF"/>
          <w:lang w:val="ro-RO"/>
        </w:rPr>
        <w:t xml:space="preserve"> activități ce țin de proiect și care trebuie să se regăsească în Planul de acțiuni. </w:t>
      </w:r>
      <w:r w:rsidRPr="003E29E4">
        <w:rPr>
          <w:color w:val="000000" w:themeColor="text1"/>
          <w:sz w:val="26"/>
          <w:szCs w:val="26"/>
          <w:shd w:val="clear" w:color="auto" w:fill="FFFFFF"/>
          <w:lang w:val="ro-RO"/>
        </w:rPr>
        <w:t xml:space="preserve"> </w:t>
      </w:r>
      <w:r w:rsidR="00124BAD" w:rsidRPr="00515E5C">
        <w:rPr>
          <w:color w:val="000000" w:themeColor="text1"/>
          <w:sz w:val="26"/>
          <w:szCs w:val="26"/>
          <w:bdr w:val="none" w:sz="0" w:space="0" w:color="auto" w:frame="1"/>
          <w:lang w:val="ro-RO"/>
        </w:rPr>
        <w:t xml:space="preserve"> </w:t>
      </w:r>
    </w:p>
    <w:p w14:paraId="43354CB8" w14:textId="60D93C85" w:rsidR="00B47404" w:rsidRPr="0031098C" w:rsidRDefault="00AB12CC" w:rsidP="0031098C">
      <w:pPr>
        <w:pStyle w:val="NormalWeb"/>
        <w:shd w:val="clear" w:color="auto" w:fill="FFFFFF"/>
        <w:spacing w:after="0"/>
        <w:ind w:left="360"/>
        <w:jc w:val="both"/>
        <w:textAlignment w:val="baseline"/>
        <w:rPr>
          <w:color w:val="000000" w:themeColor="text1"/>
          <w:sz w:val="26"/>
          <w:szCs w:val="26"/>
          <w:shd w:val="clear" w:color="auto" w:fill="FFFFFF"/>
          <w:lang w:val="ro-RO"/>
        </w:rPr>
      </w:pPr>
      <w:r w:rsidRPr="00B47404">
        <w:rPr>
          <w:b/>
          <w:bCs/>
          <w:color w:val="000000" w:themeColor="text1"/>
          <w:sz w:val="26"/>
          <w:szCs w:val="26"/>
          <w:shd w:val="clear" w:color="auto" w:fill="FFFFFF"/>
          <w:lang w:val="ro-RO"/>
        </w:rPr>
        <w:t>T</w:t>
      </w:r>
      <w:bookmarkStart w:id="3" w:name="_Hlk4745857"/>
      <w:r w:rsidRPr="00B47404">
        <w:rPr>
          <w:b/>
          <w:bCs/>
          <w:color w:val="000000" w:themeColor="text1"/>
          <w:sz w:val="26"/>
          <w:szCs w:val="26"/>
          <w:shd w:val="clear" w:color="auto" w:fill="FFFFFF"/>
          <w:lang w:val="ro-RO"/>
        </w:rPr>
        <w:t xml:space="preserve">ermenul de </w:t>
      </w:r>
      <w:r w:rsidR="008F3CA5" w:rsidRPr="00B47404">
        <w:rPr>
          <w:b/>
          <w:bCs/>
          <w:color w:val="000000" w:themeColor="text1"/>
          <w:sz w:val="26"/>
          <w:szCs w:val="26"/>
          <w:shd w:val="clear" w:color="auto" w:fill="FFFFFF"/>
          <w:lang w:val="ro-RO"/>
        </w:rPr>
        <w:t>prezentare a raportării finale</w:t>
      </w:r>
      <w:r w:rsidRPr="00B47404">
        <w:rPr>
          <w:color w:val="000000" w:themeColor="text1"/>
          <w:sz w:val="26"/>
          <w:szCs w:val="26"/>
          <w:shd w:val="clear" w:color="auto" w:fill="FFFFFF"/>
          <w:lang w:val="ro-RO"/>
        </w:rPr>
        <w:t xml:space="preserve"> -  </w:t>
      </w:r>
      <w:r w:rsidR="003E5223" w:rsidRPr="00B47404">
        <w:rPr>
          <w:color w:val="000000" w:themeColor="text1"/>
          <w:sz w:val="26"/>
          <w:szCs w:val="26"/>
          <w:shd w:val="clear" w:color="auto" w:fill="FFFFFF"/>
          <w:lang w:val="ro-RO"/>
        </w:rPr>
        <w:t>1</w:t>
      </w:r>
      <w:r w:rsidR="00232179" w:rsidRPr="00B47404">
        <w:rPr>
          <w:color w:val="000000" w:themeColor="text1"/>
          <w:sz w:val="26"/>
          <w:szCs w:val="26"/>
          <w:shd w:val="clear" w:color="auto" w:fill="FFFFFF"/>
          <w:lang w:val="ro-RO"/>
        </w:rPr>
        <w:t>5</w:t>
      </w:r>
      <w:r w:rsidR="003E5223" w:rsidRPr="00B47404">
        <w:rPr>
          <w:color w:val="000000" w:themeColor="text1"/>
          <w:sz w:val="26"/>
          <w:szCs w:val="26"/>
          <w:shd w:val="clear" w:color="auto" w:fill="FFFFFF"/>
          <w:lang w:val="ro-RO"/>
        </w:rPr>
        <w:t xml:space="preserve"> </w:t>
      </w:r>
      <w:r w:rsidR="00121631" w:rsidRPr="00B47404">
        <w:rPr>
          <w:color w:val="000000" w:themeColor="text1"/>
          <w:sz w:val="26"/>
          <w:szCs w:val="26"/>
          <w:shd w:val="clear" w:color="auto" w:fill="FFFFFF"/>
          <w:lang w:val="ro-RO"/>
        </w:rPr>
        <w:t>noiembrie 202</w:t>
      </w:r>
      <w:r w:rsidR="000122E2">
        <w:rPr>
          <w:color w:val="000000" w:themeColor="text1"/>
          <w:sz w:val="26"/>
          <w:szCs w:val="26"/>
          <w:shd w:val="clear" w:color="auto" w:fill="FFFFFF"/>
          <w:lang w:val="ro-RO"/>
        </w:rPr>
        <w:t>4</w:t>
      </w:r>
      <w:r w:rsidRPr="00B47404">
        <w:rPr>
          <w:color w:val="000000" w:themeColor="text1"/>
          <w:sz w:val="26"/>
          <w:szCs w:val="26"/>
          <w:shd w:val="clear" w:color="auto" w:fill="FFFFFF"/>
          <w:lang w:val="ro-RO"/>
        </w:rPr>
        <w:t>.</w:t>
      </w:r>
      <w:bookmarkEnd w:id="3"/>
      <w:r w:rsidR="00F72CE1" w:rsidRPr="00B47404">
        <w:rPr>
          <w:color w:val="000000" w:themeColor="text1"/>
          <w:sz w:val="26"/>
          <w:szCs w:val="26"/>
          <w:shd w:val="clear" w:color="auto" w:fill="FFFFFF"/>
          <w:lang w:val="ro-RO"/>
        </w:rPr>
        <w:t xml:space="preserve"> </w:t>
      </w:r>
      <w:r w:rsidR="004023C9" w:rsidRPr="00B47404">
        <w:rPr>
          <w:color w:val="000000" w:themeColor="text1"/>
          <w:sz w:val="26"/>
          <w:szCs w:val="26"/>
          <w:shd w:val="clear" w:color="auto" w:fill="FFFFFF"/>
          <w:lang w:val="ro-RO"/>
        </w:rPr>
        <w:t xml:space="preserve">  </w:t>
      </w:r>
    </w:p>
    <w:p w14:paraId="49ECFD98" w14:textId="77777777" w:rsidR="00B47404" w:rsidRPr="00B47404" w:rsidRDefault="00B47404">
      <w:pPr>
        <w:spacing w:after="0" w:line="240" w:lineRule="auto"/>
        <w:ind w:left="426" w:hanging="426"/>
        <w:jc w:val="both"/>
        <w:textAlignment w:val="baseline"/>
        <w:rPr>
          <w:rFonts w:ascii="Times New Roman" w:hAnsi="Times New Roman"/>
          <w:bCs/>
          <w:color w:val="000000" w:themeColor="text1"/>
          <w:sz w:val="26"/>
          <w:szCs w:val="26"/>
          <w:bdr w:val="none" w:sz="0" w:space="0" w:color="auto" w:frame="1"/>
          <w:lang w:val="ro-RO"/>
        </w:rPr>
      </w:pPr>
    </w:p>
    <w:p w14:paraId="0C3E8DB9" w14:textId="5545835F" w:rsidR="00B91D99" w:rsidRPr="001B2B1D" w:rsidRDefault="00AB12CC" w:rsidP="00367153">
      <w:pPr>
        <w:pStyle w:val="ListParagraph"/>
        <w:numPr>
          <w:ilvl w:val="0"/>
          <w:numId w:val="18"/>
        </w:numPr>
        <w:spacing w:after="0" w:line="240" w:lineRule="auto"/>
        <w:ind w:left="360"/>
        <w:jc w:val="both"/>
        <w:textAlignment w:val="baseline"/>
        <w:rPr>
          <w:rFonts w:ascii="Times New Roman" w:hAnsi="Times New Roman"/>
          <w:color w:val="000000"/>
          <w:sz w:val="26"/>
          <w:szCs w:val="26"/>
        </w:rPr>
      </w:pPr>
      <w:r w:rsidRPr="001B2B1D">
        <w:rPr>
          <w:rFonts w:ascii="Times New Roman" w:hAnsi="Times New Roman"/>
          <w:color w:val="000000"/>
          <w:sz w:val="26"/>
          <w:szCs w:val="26"/>
        </w:rPr>
        <w:t>Pentru a putea participa</w:t>
      </w:r>
      <w:r w:rsidR="00AB1EDA" w:rsidRPr="001B2B1D">
        <w:rPr>
          <w:rFonts w:ascii="Times New Roman" w:hAnsi="Times New Roman"/>
          <w:color w:val="000000"/>
          <w:sz w:val="26"/>
          <w:szCs w:val="26"/>
        </w:rPr>
        <w:t xml:space="preserve"> la concurs/apel</w:t>
      </w:r>
      <w:r w:rsidRPr="001B2B1D">
        <w:rPr>
          <w:rFonts w:ascii="Times New Roman" w:hAnsi="Times New Roman"/>
          <w:color w:val="000000"/>
          <w:sz w:val="26"/>
          <w:szCs w:val="26"/>
        </w:rPr>
        <w:t xml:space="preserve">, proiectul propus trebuie să îndeplinească următoarele </w:t>
      </w:r>
      <w:r w:rsidRPr="001B2B1D">
        <w:rPr>
          <w:rFonts w:ascii="Times New Roman" w:hAnsi="Times New Roman"/>
          <w:b/>
          <w:bCs/>
          <w:color w:val="000000"/>
          <w:sz w:val="26"/>
          <w:szCs w:val="26"/>
        </w:rPr>
        <w:t>criterii de eligibilitate</w:t>
      </w:r>
      <w:r w:rsidRPr="001B2B1D">
        <w:rPr>
          <w:rFonts w:ascii="Times New Roman" w:hAnsi="Times New Roman"/>
          <w:color w:val="000000"/>
          <w:sz w:val="26"/>
          <w:szCs w:val="26"/>
        </w:rPr>
        <w:t>:</w:t>
      </w:r>
    </w:p>
    <w:p w14:paraId="1AB79D97" w14:textId="77777777" w:rsidR="00A2320B" w:rsidRPr="001B2B1D" w:rsidRDefault="00A2320B" w:rsidP="005E02AE">
      <w:pPr>
        <w:pStyle w:val="ListParagraph"/>
        <w:spacing w:after="0" w:line="240" w:lineRule="auto"/>
        <w:ind w:left="700"/>
        <w:jc w:val="both"/>
        <w:textAlignment w:val="baseline"/>
        <w:rPr>
          <w:rFonts w:ascii="Times New Roman" w:hAnsi="Times New Roman"/>
          <w:bCs/>
          <w:color w:val="000000"/>
          <w:sz w:val="26"/>
          <w:szCs w:val="26"/>
          <w:bdr w:val="none" w:sz="0" w:space="0" w:color="auto" w:frame="1"/>
        </w:rPr>
      </w:pPr>
    </w:p>
    <w:p w14:paraId="7A70A742" w14:textId="61F2FA6E" w:rsidR="00A2320B" w:rsidRPr="001B2B1D" w:rsidRDefault="00D90D8E" w:rsidP="001B2B1D">
      <w:pPr>
        <w:spacing w:after="0" w:line="240" w:lineRule="auto"/>
        <w:jc w:val="both"/>
        <w:textAlignment w:val="baseline"/>
        <w:rPr>
          <w:rFonts w:ascii="Times New Roman" w:hAnsi="Times New Roman"/>
          <w:b/>
          <w:color w:val="000000"/>
          <w:sz w:val="26"/>
          <w:szCs w:val="26"/>
          <w:bdr w:val="none" w:sz="0" w:space="0" w:color="auto" w:frame="1"/>
          <w:lang w:val="ro-RO"/>
        </w:rPr>
      </w:pPr>
      <w:r w:rsidRPr="001B2B1D">
        <w:rPr>
          <w:rFonts w:ascii="Times New Roman" w:hAnsi="Times New Roman"/>
          <w:b/>
          <w:color w:val="000000"/>
          <w:sz w:val="26"/>
          <w:szCs w:val="26"/>
          <w:bdr w:val="none" w:sz="0" w:space="0" w:color="auto" w:frame="1"/>
          <w:lang w:val="ro-RO"/>
        </w:rPr>
        <w:t xml:space="preserve">       </w:t>
      </w:r>
      <w:r w:rsidR="00DD04E0" w:rsidRPr="001B2B1D">
        <w:rPr>
          <w:rFonts w:ascii="Times New Roman" w:hAnsi="Times New Roman"/>
          <w:b/>
          <w:color w:val="000000"/>
          <w:sz w:val="26"/>
          <w:szCs w:val="26"/>
          <w:bdr w:val="none" w:sz="0" w:space="0" w:color="auto" w:frame="1"/>
          <w:lang w:val="ro-RO"/>
        </w:rPr>
        <w:t>Pentru</w:t>
      </w:r>
      <w:r w:rsidR="00A2320B" w:rsidRPr="001B2B1D">
        <w:rPr>
          <w:rFonts w:ascii="Times New Roman" w:hAnsi="Times New Roman"/>
          <w:b/>
          <w:color w:val="000000"/>
          <w:sz w:val="26"/>
          <w:szCs w:val="26"/>
          <w:bdr w:val="none" w:sz="0" w:space="0" w:color="auto" w:frame="1"/>
          <w:lang w:val="ro-RO"/>
        </w:rPr>
        <w:t xml:space="preserve"> </w:t>
      </w:r>
      <w:proofErr w:type="spellStart"/>
      <w:r w:rsidR="00730164" w:rsidRPr="001B2B1D">
        <w:rPr>
          <w:rFonts w:ascii="Times New Roman" w:hAnsi="Times New Roman"/>
          <w:b/>
          <w:color w:val="000000"/>
          <w:sz w:val="26"/>
          <w:szCs w:val="26"/>
          <w:bdr w:val="none" w:sz="0" w:space="0" w:color="auto" w:frame="1"/>
          <w:lang w:val="ro-RO"/>
        </w:rPr>
        <w:t>aplican</w:t>
      </w:r>
      <w:r w:rsidR="00DD04E0" w:rsidRPr="001B2B1D">
        <w:rPr>
          <w:rFonts w:ascii="Times New Roman" w:hAnsi="Times New Roman"/>
          <w:b/>
          <w:color w:val="000000"/>
          <w:sz w:val="26"/>
          <w:szCs w:val="26"/>
          <w:bdr w:val="none" w:sz="0" w:space="0" w:color="auto" w:frame="1"/>
          <w:lang w:val="ro-RO"/>
        </w:rPr>
        <w:t>ți</w:t>
      </w:r>
      <w:proofErr w:type="spellEnd"/>
      <w:r w:rsidR="00DD04E0" w:rsidRPr="001B2B1D">
        <w:rPr>
          <w:rFonts w:ascii="Times New Roman" w:hAnsi="Times New Roman"/>
          <w:b/>
          <w:color w:val="000000"/>
          <w:sz w:val="26"/>
          <w:szCs w:val="26"/>
          <w:bdr w:val="none" w:sz="0" w:space="0" w:color="auto" w:frame="1"/>
          <w:lang w:val="ro-RO"/>
        </w:rPr>
        <w:t>:</w:t>
      </w:r>
    </w:p>
    <w:p w14:paraId="770F6A34" w14:textId="2297B3B8" w:rsidR="005E02AE" w:rsidRPr="000B58AF" w:rsidRDefault="00B47404" w:rsidP="00DD4B5A">
      <w:pPr>
        <w:spacing w:after="0" w:line="240" w:lineRule="auto"/>
        <w:jc w:val="both"/>
        <w:textAlignment w:val="baseline"/>
        <w:rPr>
          <w:rFonts w:ascii="Times New Roman" w:hAnsi="Times New Roman"/>
          <w:bCs/>
          <w:color w:val="000000"/>
          <w:sz w:val="26"/>
          <w:szCs w:val="26"/>
          <w:bdr w:val="none" w:sz="0" w:space="0" w:color="auto" w:frame="1"/>
          <w:lang w:val="ro-RO"/>
        </w:rPr>
      </w:pPr>
      <w:r>
        <w:rPr>
          <w:rFonts w:ascii="Times New Roman" w:hAnsi="Times New Roman"/>
          <w:bCs/>
          <w:color w:val="000000"/>
          <w:sz w:val="26"/>
          <w:szCs w:val="26"/>
          <w:bdr w:val="none" w:sz="0" w:space="0" w:color="auto" w:frame="1"/>
          <w:lang w:val="ro-RO"/>
        </w:rPr>
        <w:t xml:space="preserve">     </w:t>
      </w:r>
      <w:r w:rsidR="005E02AE" w:rsidRPr="000B58AF">
        <w:rPr>
          <w:rFonts w:ascii="Times New Roman" w:hAnsi="Times New Roman"/>
          <w:bCs/>
          <w:color w:val="000000"/>
          <w:sz w:val="26"/>
          <w:szCs w:val="26"/>
          <w:bdr w:val="none" w:sz="0" w:space="0" w:color="auto" w:frame="1"/>
          <w:lang w:val="ro-RO"/>
        </w:rPr>
        <w:t>Pot obține finan</w:t>
      </w:r>
      <w:r w:rsidR="00E013F6" w:rsidRPr="000B58AF">
        <w:rPr>
          <w:rFonts w:ascii="Times New Roman" w:hAnsi="Times New Roman"/>
          <w:bCs/>
          <w:color w:val="000000"/>
          <w:sz w:val="26"/>
          <w:szCs w:val="26"/>
          <w:bdr w:val="none" w:sz="0" w:space="0" w:color="auto" w:frame="1"/>
          <w:lang w:val="ro-RO"/>
        </w:rPr>
        <w:t>ț</w:t>
      </w:r>
      <w:r w:rsidR="005E02AE" w:rsidRPr="000B58AF">
        <w:rPr>
          <w:rFonts w:ascii="Times New Roman" w:hAnsi="Times New Roman"/>
          <w:bCs/>
          <w:color w:val="000000"/>
          <w:sz w:val="26"/>
          <w:szCs w:val="26"/>
          <w:bdr w:val="none" w:sz="0" w:space="0" w:color="auto" w:frame="1"/>
          <w:lang w:val="ro-RO"/>
        </w:rPr>
        <w:t xml:space="preserve">are nerambursabilă: </w:t>
      </w:r>
    </w:p>
    <w:p w14:paraId="256A3CFC" w14:textId="7326D9F5" w:rsidR="005E02AE" w:rsidRPr="001B2B1D" w:rsidRDefault="005E02AE" w:rsidP="005E02AE">
      <w:pPr>
        <w:pStyle w:val="ListParagraph"/>
        <w:spacing w:after="0" w:line="240" w:lineRule="auto"/>
        <w:ind w:left="700"/>
        <w:jc w:val="both"/>
        <w:textAlignment w:val="baseline"/>
        <w:rPr>
          <w:rFonts w:ascii="Times New Roman" w:hAnsi="Times New Roman"/>
          <w:bCs/>
          <w:color w:val="000000"/>
          <w:sz w:val="26"/>
          <w:szCs w:val="26"/>
          <w:bdr w:val="none" w:sz="0" w:space="0" w:color="auto" w:frame="1"/>
        </w:rPr>
      </w:pPr>
      <w:r w:rsidRPr="001B2B1D">
        <w:rPr>
          <w:rFonts w:ascii="Times New Roman" w:hAnsi="Times New Roman"/>
          <w:bCs/>
          <w:color w:val="000000"/>
          <w:sz w:val="26"/>
          <w:szCs w:val="26"/>
          <w:bdr w:val="none" w:sz="0" w:space="0" w:color="auto" w:frame="1"/>
        </w:rPr>
        <w:t xml:space="preserve">- </w:t>
      </w:r>
      <w:r w:rsidR="00E9110A" w:rsidRPr="001B2B1D">
        <w:rPr>
          <w:rFonts w:ascii="Times New Roman" w:hAnsi="Times New Roman"/>
          <w:bCs/>
          <w:color w:val="000000"/>
          <w:sz w:val="26"/>
          <w:szCs w:val="26"/>
          <w:bdr w:val="none" w:sz="0" w:space="0" w:color="auto" w:frame="1"/>
        </w:rPr>
        <w:t>A</w:t>
      </w:r>
      <w:r w:rsidRPr="001B2B1D">
        <w:rPr>
          <w:rFonts w:ascii="Times New Roman" w:hAnsi="Times New Roman"/>
          <w:bCs/>
          <w:color w:val="000000"/>
          <w:sz w:val="26"/>
          <w:szCs w:val="26"/>
          <w:bdr w:val="none" w:sz="0" w:space="0" w:color="auto" w:frame="1"/>
        </w:rPr>
        <w:t>socia</w:t>
      </w:r>
      <w:r w:rsidR="00E013F6">
        <w:rPr>
          <w:rFonts w:ascii="Times New Roman" w:hAnsi="Times New Roman"/>
          <w:bCs/>
          <w:color w:val="000000"/>
          <w:sz w:val="26"/>
          <w:szCs w:val="26"/>
          <w:bdr w:val="none" w:sz="0" w:space="0" w:color="auto" w:frame="1"/>
        </w:rPr>
        <w:t>ț</w:t>
      </w:r>
      <w:r w:rsidRPr="001B2B1D">
        <w:rPr>
          <w:rFonts w:ascii="Times New Roman" w:hAnsi="Times New Roman"/>
          <w:bCs/>
          <w:color w:val="000000"/>
          <w:sz w:val="26"/>
          <w:szCs w:val="26"/>
          <w:bdr w:val="none" w:sz="0" w:space="0" w:color="auto" w:frame="1"/>
        </w:rPr>
        <w:t>iile</w:t>
      </w:r>
      <w:r w:rsidR="002C314D">
        <w:rPr>
          <w:rFonts w:ascii="Times New Roman" w:hAnsi="Times New Roman"/>
          <w:bCs/>
          <w:color w:val="000000"/>
          <w:sz w:val="26"/>
          <w:szCs w:val="26"/>
          <w:bdr w:val="none" w:sz="0" w:space="0" w:color="auto" w:frame="1"/>
        </w:rPr>
        <w:t xml:space="preserve"> </w:t>
      </w:r>
      <w:r w:rsidR="00DC1C45" w:rsidRPr="001B2B1D">
        <w:rPr>
          <w:rFonts w:ascii="Times New Roman" w:hAnsi="Times New Roman"/>
          <w:bCs/>
          <w:color w:val="000000"/>
          <w:sz w:val="26"/>
          <w:szCs w:val="26"/>
          <w:bdr w:val="none" w:sz="0" w:space="0" w:color="auto" w:frame="1"/>
        </w:rPr>
        <w:t>(</w:t>
      </w:r>
      <w:r w:rsidRPr="001B2B1D">
        <w:rPr>
          <w:rFonts w:ascii="Times New Roman" w:hAnsi="Times New Roman"/>
          <w:bCs/>
          <w:color w:val="000000"/>
          <w:sz w:val="26"/>
          <w:szCs w:val="26"/>
          <w:bdr w:val="none" w:sz="0" w:space="0" w:color="auto" w:frame="1"/>
        </w:rPr>
        <w:t>organiza</w:t>
      </w:r>
      <w:r w:rsidR="00E013F6">
        <w:rPr>
          <w:rFonts w:ascii="Times New Roman" w:hAnsi="Times New Roman"/>
          <w:bCs/>
          <w:color w:val="000000"/>
          <w:sz w:val="26"/>
          <w:szCs w:val="26"/>
          <w:bdr w:val="none" w:sz="0" w:space="0" w:color="auto" w:frame="1"/>
        </w:rPr>
        <w:t>ț</w:t>
      </w:r>
      <w:r w:rsidRPr="001B2B1D">
        <w:rPr>
          <w:rFonts w:ascii="Times New Roman" w:hAnsi="Times New Roman"/>
          <w:bCs/>
          <w:color w:val="000000"/>
          <w:sz w:val="26"/>
          <w:szCs w:val="26"/>
          <w:bdr w:val="none" w:sz="0" w:space="0" w:color="auto" w:frame="1"/>
        </w:rPr>
        <w:t>iile neguvernamentale</w:t>
      </w:r>
      <w:r w:rsidR="00DC1C45" w:rsidRPr="001B2B1D">
        <w:rPr>
          <w:rFonts w:ascii="Times New Roman" w:hAnsi="Times New Roman"/>
          <w:bCs/>
          <w:color w:val="000000"/>
          <w:sz w:val="26"/>
          <w:szCs w:val="26"/>
          <w:bdr w:val="none" w:sz="0" w:space="0" w:color="auto" w:frame="1"/>
        </w:rPr>
        <w:t xml:space="preserve">), </w:t>
      </w:r>
      <w:r w:rsidR="002201E2" w:rsidRPr="001B2B1D">
        <w:rPr>
          <w:rFonts w:ascii="Times New Roman" w:hAnsi="Times New Roman"/>
          <w:bCs/>
          <w:color w:val="000000"/>
          <w:sz w:val="26"/>
          <w:szCs w:val="26"/>
          <w:bdr w:val="none" w:sz="0" w:space="0" w:color="auto" w:frame="1"/>
        </w:rPr>
        <w:t>Centre Educaționale</w:t>
      </w:r>
      <w:r w:rsidR="002C314D">
        <w:rPr>
          <w:rFonts w:ascii="Times New Roman" w:hAnsi="Times New Roman"/>
          <w:bCs/>
          <w:color w:val="000000"/>
          <w:sz w:val="26"/>
          <w:szCs w:val="26"/>
          <w:bdr w:val="none" w:sz="0" w:space="0" w:color="auto" w:frame="1"/>
        </w:rPr>
        <w:t xml:space="preserve"> din diaspora Republicii Moldova</w:t>
      </w:r>
      <w:r w:rsidR="00D014F2">
        <w:rPr>
          <w:rFonts w:ascii="Times New Roman" w:hAnsi="Times New Roman"/>
          <w:color w:val="444444"/>
          <w:sz w:val="26"/>
          <w:szCs w:val="26"/>
          <w:shd w:val="clear" w:color="auto" w:fill="FFFFFF"/>
        </w:rPr>
        <w:t xml:space="preserve"> </w:t>
      </w:r>
      <w:r w:rsidR="00D014F2" w:rsidRPr="00D44B13">
        <w:rPr>
          <w:rFonts w:ascii="Times New Roman" w:hAnsi="Times New Roman"/>
          <w:b/>
          <w:bCs/>
          <w:sz w:val="26"/>
          <w:szCs w:val="26"/>
          <w:shd w:val="clear" w:color="auto" w:fill="FFFFFF"/>
        </w:rPr>
        <w:t>înregistrate oficial în țara de destinație</w:t>
      </w:r>
      <w:r w:rsidRPr="001B2B1D">
        <w:rPr>
          <w:rFonts w:ascii="Times New Roman" w:hAnsi="Times New Roman"/>
          <w:bCs/>
          <w:color w:val="000000"/>
          <w:sz w:val="26"/>
          <w:szCs w:val="26"/>
          <w:bdr w:val="none" w:sz="0" w:space="0" w:color="auto" w:frame="1"/>
        </w:rPr>
        <w:t xml:space="preserve">; </w:t>
      </w:r>
    </w:p>
    <w:p w14:paraId="1567DFF8" w14:textId="77777777" w:rsidR="00012D05" w:rsidRPr="001B2B1D" w:rsidRDefault="00012D05" w:rsidP="005E02AE">
      <w:pPr>
        <w:pStyle w:val="ListParagraph"/>
        <w:spacing w:after="0" w:line="240" w:lineRule="auto"/>
        <w:ind w:left="700"/>
        <w:jc w:val="both"/>
        <w:textAlignment w:val="baseline"/>
        <w:rPr>
          <w:rFonts w:ascii="Times New Roman" w:hAnsi="Times New Roman"/>
          <w:bCs/>
          <w:color w:val="000000"/>
          <w:sz w:val="26"/>
          <w:szCs w:val="26"/>
          <w:bdr w:val="none" w:sz="0" w:space="0" w:color="auto" w:frame="1"/>
        </w:rPr>
      </w:pPr>
    </w:p>
    <w:p w14:paraId="10FADE3A" w14:textId="62F6F5CB" w:rsidR="005E02AE" w:rsidRPr="001B2B1D" w:rsidRDefault="005E02AE" w:rsidP="005E02AE">
      <w:pPr>
        <w:pStyle w:val="ListParagraph"/>
        <w:spacing w:after="0" w:line="240" w:lineRule="auto"/>
        <w:ind w:left="700"/>
        <w:jc w:val="both"/>
        <w:textAlignment w:val="baseline"/>
        <w:rPr>
          <w:rFonts w:ascii="Times New Roman" w:hAnsi="Times New Roman"/>
          <w:bCs/>
          <w:color w:val="000000"/>
          <w:sz w:val="26"/>
          <w:szCs w:val="26"/>
          <w:bdr w:val="none" w:sz="0" w:space="0" w:color="auto" w:frame="1"/>
        </w:rPr>
      </w:pPr>
      <w:r w:rsidRPr="001B2B1D">
        <w:rPr>
          <w:rFonts w:ascii="Times New Roman" w:hAnsi="Times New Roman"/>
          <w:bCs/>
          <w:color w:val="000000"/>
          <w:sz w:val="26"/>
          <w:szCs w:val="26"/>
          <w:bdr w:val="none" w:sz="0" w:space="0" w:color="auto" w:frame="1"/>
        </w:rPr>
        <w:t xml:space="preserve">Nu pot beneficia de finanțare nerambursabilă </w:t>
      </w:r>
      <w:proofErr w:type="spellStart"/>
      <w:r w:rsidR="00B511C5" w:rsidRPr="001B2B1D">
        <w:rPr>
          <w:rFonts w:ascii="Times New Roman" w:hAnsi="Times New Roman"/>
          <w:bCs/>
          <w:color w:val="000000"/>
          <w:sz w:val="26"/>
          <w:szCs w:val="26"/>
          <w:bdr w:val="none" w:sz="0" w:space="0" w:color="auto" w:frame="1"/>
        </w:rPr>
        <w:t>aplicanții</w:t>
      </w:r>
      <w:proofErr w:type="spellEnd"/>
      <w:r w:rsidRPr="001B2B1D">
        <w:rPr>
          <w:rFonts w:ascii="Times New Roman" w:hAnsi="Times New Roman"/>
          <w:bCs/>
          <w:color w:val="000000"/>
          <w:sz w:val="26"/>
          <w:szCs w:val="26"/>
          <w:bdr w:val="none" w:sz="0" w:space="0" w:color="auto" w:frame="1"/>
        </w:rPr>
        <w:t xml:space="preserve"> aflați în una dintre situațiile de mai jos:</w:t>
      </w:r>
    </w:p>
    <w:p w14:paraId="1E5D9720" w14:textId="5F129BD3" w:rsidR="005E02AE" w:rsidRPr="001B2B1D" w:rsidRDefault="005E02AE" w:rsidP="005E02AE">
      <w:pPr>
        <w:pStyle w:val="ListParagraph"/>
        <w:spacing w:after="0" w:line="240" w:lineRule="auto"/>
        <w:ind w:left="700"/>
        <w:jc w:val="both"/>
        <w:textAlignment w:val="baseline"/>
        <w:rPr>
          <w:rFonts w:ascii="Times New Roman" w:hAnsi="Times New Roman"/>
          <w:bCs/>
          <w:color w:val="000000"/>
          <w:sz w:val="26"/>
          <w:szCs w:val="26"/>
          <w:bdr w:val="none" w:sz="0" w:space="0" w:color="auto" w:frame="1"/>
        </w:rPr>
      </w:pPr>
      <w:r w:rsidRPr="001B2B1D">
        <w:rPr>
          <w:rFonts w:ascii="Times New Roman" w:hAnsi="Times New Roman"/>
          <w:bCs/>
          <w:color w:val="000000"/>
          <w:sz w:val="26"/>
          <w:szCs w:val="26"/>
          <w:bdr w:val="none" w:sz="0" w:space="0" w:color="auto" w:frame="1"/>
        </w:rPr>
        <w:t xml:space="preserve">- desfășoară sau au desfășurat, sub orice formă, activități împotriva </w:t>
      </w:r>
      <w:r w:rsidR="00726CB0" w:rsidRPr="001B2B1D">
        <w:rPr>
          <w:rFonts w:ascii="Times New Roman" w:hAnsi="Times New Roman"/>
          <w:bCs/>
          <w:color w:val="000000"/>
          <w:sz w:val="26"/>
          <w:szCs w:val="26"/>
          <w:bdr w:val="none" w:sz="0" w:space="0" w:color="auto" w:frame="1"/>
        </w:rPr>
        <w:t xml:space="preserve">Republicii Moldova și/sau comunității cetățenilor RM peste hotare, </w:t>
      </w:r>
      <w:r w:rsidRPr="001B2B1D">
        <w:rPr>
          <w:rFonts w:ascii="Times New Roman" w:hAnsi="Times New Roman"/>
          <w:bCs/>
          <w:color w:val="000000"/>
          <w:sz w:val="26"/>
          <w:szCs w:val="26"/>
          <w:bdr w:val="none" w:sz="0" w:space="0" w:color="auto" w:frame="1"/>
        </w:rPr>
        <w:t>acțiuni de defăimare</w:t>
      </w:r>
      <w:r w:rsidR="00726CB0" w:rsidRPr="001B2B1D">
        <w:rPr>
          <w:rFonts w:ascii="Times New Roman" w:hAnsi="Times New Roman"/>
          <w:bCs/>
          <w:color w:val="000000"/>
          <w:sz w:val="26"/>
          <w:szCs w:val="26"/>
          <w:bdr w:val="none" w:sz="0" w:space="0" w:color="auto" w:frame="1"/>
        </w:rPr>
        <w:t xml:space="preserve"> sau </w:t>
      </w:r>
      <w:r w:rsidRPr="001B2B1D">
        <w:rPr>
          <w:rFonts w:ascii="Times New Roman" w:hAnsi="Times New Roman"/>
          <w:bCs/>
          <w:color w:val="000000"/>
          <w:sz w:val="26"/>
          <w:szCs w:val="26"/>
          <w:bdr w:val="none" w:sz="0" w:space="0" w:color="auto" w:frame="1"/>
        </w:rPr>
        <w:t>orice act</w:t>
      </w:r>
      <w:r w:rsidR="00726CB0" w:rsidRPr="001B2B1D">
        <w:rPr>
          <w:rFonts w:ascii="Times New Roman" w:hAnsi="Times New Roman"/>
          <w:bCs/>
          <w:color w:val="000000"/>
          <w:sz w:val="26"/>
          <w:szCs w:val="26"/>
          <w:bdr w:val="none" w:sz="0" w:space="0" w:color="auto" w:frame="1"/>
        </w:rPr>
        <w:t>/</w:t>
      </w:r>
      <w:r w:rsidRPr="001B2B1D">
        <w:rPr>
          <w:rFonts w:ascii="Times New Roman" w:hAnsi="Times New Roman"/>
          <w:bCs/>
          <w:color w:val="000000"/>
          <w:sz w:val="26"/>
          <w:szCs w:val="26"/>
          <w:bdr w:val="none" w:sz="0" w:space="0" w:color="auto" w:frame="1"/>
        </w:rPr>
        <w:t>acțiune de natură să aducă atingere</w:t>
      </w:r>
      <w:r w:rsidR="00726CB0" w:rsidRPr="001B2B1D">
        <w:rPr>
          <w:rFonts w:ascii="Times New Roman" w:hAnsi="Times New Roman"/>
          <w:bCs/>
          <w:color w:val="000000"/>
          <w:sz w:val="26"/>
          <w:szCs w:val="26"/>
          <w:bdr w:val="none" w:sz="0" w:space="0" w:color="auto" w:frame="1"/>
        </w:rPr>
        <w:t xml:space="preserve"> </w:t>
      </w:r>
      <w:r w:rsidRPr="001B2B1D">
        <w:rPr>
          <w:rFonts w:ascii="Times New Roman" w:hAnsi="Times New Roman"/>
          <w:bCs/>
          <w:color w:val="000000"/>
          <w:sz w:val="26"/>
          <w:szCs w:val="26"/>
          <w:bdr w:val="none" w:sz="0" w:space="0" w:color="auto" w:frame="1"/>
        </w:rPr>
        <w:t>reputației sau imaginii</w:t>
      </w:r>
      <w:r w:rsidR="00726CB0" w:rsidRPr="001B2B1D">
        <w:rPr>
          <w:rFonts w:ascii="Times New Roman" w:hAnsi="Times New Roman"/>
          <w:bCs/>
          <w:color w:val="000000"/>
          <w:sz w:val="26"/>
          <w:szCs w:val="26"/>
          <w:bdr w:val="none" w:sz="0" w:space="0" w:color="auto" w:frame="1"/>
        </w:rPr>
        <w:t xml:space="preserve"> RM și/sau comunității cetățenilor</w:t>
      </w:r>
      <w:r w:rsidR="00C90D6A" w:rsidRPr="001B2B1D">
        <w:rPr>
          <w:rFonts w:ascii="Times New Roman" w:hAnsi="Times New Roman"/>
          <w:bCs/>
          <w:color w:val="000000"/>
          <w:sz w:val="26"/>
          <w:szCs w:val="26"/>
          <w:bdr w:val="none" w:sz="0" w:space="0" w:color="auto" w:frame="1"/>
        </w:rPr>
        <w:t xml:space="preserve"> RM peste hotare</w:t>
      </w:r>
      <w:r w:rsidRPr="001B2B1D">
        <w:rPr>
          <w:rFonts w:ascii="Times New Roman" w:hAnsi="Times New Roman"/>
          <w:bCs/>
          <w:color w:val="000000"/>
          <w:sz w:val="26"/>
          <w:szCs w:val="26"/>
          <w:bdr w:val="none" w:sz="0" w:space="0" w:color="auto" w:frame="1"/>
        </w:rPr>
        <w:t>;</w:t>
      </w:r>
    </w:p>
    <w:p w14:paraId="01A234D6" w14:textId="4A23F9F0" w:rsidR="00BC79F1" w:rsidRPr="001B2B1D" w:rsidRDefault="00BC79F1" w:rsidP="005E02AE">
      <w:pPr>
        <w:pStyle w:val="ListParagraph"/>
        <w:spacing w:after="0" w:line="240" w:lineRule="auto"/>
        <w:ind w:left="700"/>
        <w:jc w:val="both"/>
        <w:textAlignment w:val="baseline"/>
        <w:rPr>
          <w:rFonts w:ascii="Times New Roman" w:hAnsi="Times New Roman"/>
          <w:bCs/>
          <w:color w:val="000000"/>
          <w:sz w:val="26"/>
          <w:szCs w:val="26"/>
          <w:bdr w:val="none" w:sz="0" w:space="0" w:color="auto" w:frame="1"/>
        </w:rPr>
      </w:pPr>
      <w:r w:rsidRPr="001B2B1D">
        <w:rPr>
          <w:rFonts w:ascii="Times New Roman" w:hAnsi="Times New Roman"/>
          <w:bCs/>
          <w:color w:val="000000"/>
          <w:sz w:val="26"/>
          <w:szCs w:val="26"/>
          <w:bdr w:val="none" w:sz="0" w:space="0" w:color="auto" w:frame="1"/>
        </w:rPr>
        <w:t>- activitățile cu tentă politică</w:t>
      </w:r>
      <w:r w:rsidR="0064532E">
        <w:rPr>
          <w:rFonts w:ascii="Times New Roman" w:hAnsi="Times New Roman"/>
          <w:bCs/>
          <w:color w:val="000000"/>
          <w:sz w:val="26"/>
          <w:szCs w:val="26"/>
          <w:bdr w:val="none" w:sz="0" w:space="0" w:color="auto" w:frame="1"/>
        </w:rPr>
        <w:t>.</w:t>
      </w:r>
    </w:p>
    <w:p w14:paraId="56B63C7B" w14:textId="3A1CB16C" w:rsidR="005E02AE" w:rsidRPr="0064532E" w:rsidRDefault="005E02AE" w:rsidP="0064532E">
      <w:pPr>
        <w:spacing w:after="0" w:line="240" w:lineRule="auto"/>
        <w:jc w:val="both"/>
        <w:textAlignment w:val="baseline"/>
        <w:rPr>
          <w:rFonts w:ascii="Times New Roman" w:hAnsi="Times New Roman"/>
          <w:sz w:val="26"/>
          <w:szCs w:val="26"/>
          <w:bdr w:val="none" w:sz="0" w:space="0" w:color="auto" w:frame="1"/>
        </w:rPr>
      </w:pPr>
      <w:r w:rsidRPr="0064532E">
        <w:rPr>
          <w:rFonts w:ascii="Times New Roman" w:hAnsi="Times New Roman"/>
          <w:sz w:val="26"/>
          <w:szCs w:val="26"/>
          <w:bdr w:val="none" w:sz="0" w:space="0" w:color="auto" w:frame="1"/>
        </w:rPr>
        <w:t xml:space="preserve"> </w:t>
      </w:r>
    </w:p>
    <w:p w14:paraId="63FFF5B0" w14:textId="35B4FC3D" w:rsidR="004023C9" w:rsidRPr="001B2B1D" w:rsidRDefault="004023C9" w:rsidP="00E9110A">
      <w:pPr>
        <w:spacing w:after="0" w:line="240" w:lineRule="auto"/>
        <w:jc w:val="both"/>
        <w:textAlignment w:val="baseline"/>
        <w:rPr>
          <w:rFonts w:ascii="Times New Roman" w:hAnsi="Times New Roman"/>
          <w:color w:val="000000"/>
          <w:sz w:val="26"/>
          <w:szCs w:val="26"/>
          <w:lang w:val="ro-RO"/>
        </w:rPr>
      </w:pPr>
    </w:p>
    <w:p w14:paraId="4F6F986B" w14:textId="065BDFDA" w:rsidR="00A2320B" w:rsidRPr="001B2B1D" w:rsidRDefault="00DD04E0" w:rsidP="003E29E4">
      <w:pPr>
        <w:pStyle w:val="ListParagraph"/>
        <w:ind w:left="700"/>
        <w:jc w:val="both"/>
        <w:rPr>
          <w:rFonts w:ascii="Times New Roman" w:hAnsi="Times New Roman"/>
          <w:sz w:val="26"/>
          <w:szCs w:val="26"/>
        </w:rPr>
      </w:pPr>
      <w:r w:rsidRPr="001B2B1D">
        <w:rPr>
          <w:rFonts w:ascii="Times New Roman" w:hAnsi="Times New Roman"/>
          <w:b/>
          <w:bCs/>
          <w:sz w:val="26"/>
          <w:szCs w:val="26"/>
        </w:rPr>
        <w:t>Pentru proiecte</w:t>
      </w:r>
      <w:r w:rsidR="00A2320B" w:rsidRPr="001B2B1D">
        <w:rPr>
          <w:rFonts w:ascii="Times New Roman" w:hAnsi="Times New Roman"/>
          <w:b/>
          <w:bCs/>
          <w:sz w:val="26"/>
          <w:szCs w:val="26"/>
        </w:rPr>
        <w:t xml:space="preserve">: </w:t>
      </w:r>
    </w:p>
    <w:p w14:paraId="0AA2D0F2" w14:textId="2F96C6E7" w:rsidR="00D82DCB" w:rsidRPr="001B2B1D" w:rsidRDefault="00A2320B" w:rsidP="00D82DCB">
      <w:pPr>
        <w:spacing w:before="120" w:after="0" w:line="257" w:lineRule="auto"/>
        <w:ind w:firstLine="720"/>
        <w:jc w:val="both"/>
        <w:rPr>
          <w:rFonts w:ascii="Times New Roman" w:hAnsi="Times New Roman"/>
          <w:sz w:val="26"/>
          <w:szCs w:val="26"/>
          <w:lang w:val="ro-RO"/>
        </w:rPr>
      </w:pPr>
      <w:r w:rsidRPr="001B2B1D">
        <w:rPr>
          <w:rFonts w:ascii="Times New Roman" w:hAnsi="Times New Roman"/>
          <w:sz w:val="26"/>
          <w:szCs w:val="26"/>
          <w:lang w:val="ro-RO"/>
        </w:rPr>
        <w:t xml:space="preserve">Pentru a fi eligibil, un proiect trebuie să îndeplinească cumulativ următoarele condiții: </w:t>
      </w:r>
    </w:p>
    <w:p w14:paraId="69175EE8" w14:textId="69D62D2F" w:rsidR="004C2007" w:rsidRPr="00E013F6" w:rsidRDefault="004C2007" w:rsidP="005E254D">
      <w:pPr>
        <w:spacing w:after="0" w:line="257" w:lineRule="auto"/>
        <w:ind w:left="720"/>
        <w:jc w:val="both"/>
        <w:rPr>
          <w:rFonts w:ascii="Times New Roman" w:hAnsi="Times New Roman"/>
          <w:sz w:val="26"/>
          <w:szCs w:val="26"/>
          <w:lang w:val="ro-RO"/>
        </w:rPr>
      </w:pPr>
      <w:r w:rsidRPr="00E013F6">
        <w:rPr>
          <w:rFonts w:ascii="Times New Roman" w:hAnsi="Times New Roman"/>
          <w:sz w:val="26"/>
          <w:szCs w:val="26"/>
          <w:lang w:val="ro-RO"/>
        </w:rPr>
        <w:t xml:space="preserve">- </w:t>
      </w:r>
      <w:r w:rsidRPr="0070375F">
        <w:rPr>
          <w:rFonts w:ascii="Times New Roman" w:hAnsi="Times New Roman"/>
          <w:b/>
          <w:bCs/>
          <w:sz w:val="26"/>
          <w:szCs w:val="26"/>
          <w:lang w:val="ro-RO"/>
        </w:rPr>
        <w:t xml:space="preserve">activitățile </w:t>
      </w:r>
      <w:r w:rsidR="00966714" w:rsidRPr="0070375F">
        <w:rPr>
          <w:rFonts w:ascii="Times New Roman" w:hAnsi="Times New Roman"/>
          <w:b/>
          <w:bCs/>
          <w:sz w:val="26"/>
          <w:szCs w:val="26"/>
          <w:lang w:val="ro-RO"/>
        </w:rPr>
        <w:t xml:space="preserve">urmează </w:t>
      </w:r>
      <w:r w:rsidRPr="0070375F">
        <w:rPr>
          <w:rFonts w:ascii="Times New Roman" w:hAnsi="Times New Roman"/>
          <w:b/>
          <w:bCs/>
          <w:sz w:val="26"/>
          <w:szCs w:val="26"/>
          <w:lang w:val="ro-RO"/>
        </w:rPr>
        <w:t>să fie implementate peste hotare</w:t>
      </w:r>
      <w:r w:rsidRPr="00E013F6">
        <w:rPr>
          <w:rFonts w:ascii="Times New Roman" w:hAnsi="Times New Roman"/>
          <w:sz w:val="26"/>
          <w:szCs w:val="26"/>
          <w:lang w:val="ro-RO"/>
        </w:rPr>
        <w:t>;</w:t>
      </w:r>
    </w:p>
    <w:p w14:paraId="0DB2E5F6" w14:textId="0C780CF4" w:rsidR="009C1DE4" w:rsidRPr="001B2B1D" w:rsidRDefault="00D82DCB" w:rsidP="005E254D">
      <w:pPr>
        <w:spacing w:after="0" w:line="257" w:lineRule="auto"/>
        <w:ind w:left="720"/>
        <w:jc w:val="both"/>
        <w:rPr>
          <w:rFonts w:ascii="Times New Roman" w:hAnsi="Times New Roman"/>
          <w:sz w:val="26"/>
          <w:szCs w:val="26"/>
          <w:lang w:val="ro-RO"/>
        </w:rPr>
      </w:pPr>
      <w:r w:rsidRPr="001B2B1D">
        <w:rPr>
          <w:rFonts w:ascii="Times New Roman" w:hAnsi="Times New Roman"/>
          <w:sz w:val="26"/>
          <w:szCs w:val="26"/>
          <w:lang w:val="ro-RO"/>
        </w:rPr>
        <w:t xml:space="preserve">- </w:t>
      </w:r>
      <w:r w:rsidR="001B1EF6" w:rsidRPr="001B2B1D">
        <w:rPr>
          <w:rFonts w:ascii="Times New Roman" w:hAnsi="Times New Roman"/>
          <w:sz w:val="26"/>
          <w:szCs w:val="26"/>
          <w:lang w:val="ro-RO"/>
        </w:rPr>
        <w:t xml:space="preserve">activitățile să </w:t>
      </w:r>
      <w:r w:rsidR="009C1DE4" w:rsidRPr="001B2B1D">
        <w:rPr>
          <w:rFonts w:ascii="Times New Roman" w:hAnsi="Times New Roman"/>
          <w:sz w:val="26"/>
          <w:szCs w:val="26"/>
          <w:lang w:val="ro-RO"/>
        </w:rPr>
        <w:t>corespundă scopului și obiectivelor programului;</w:t>
      </w:r>
    </w:p>
    <w:p w14:paraId="0DF1DC92" w14:textId="540A529F" w:rsidR="00562DD9" w:rsidRPr="001B2B1D" w:rsidRDefault="00A2320B" w:rsidP="00087B9C">
      <w:pPr>
        <w:spacing w:after="0" w:line="257" w:lineRule="auto"/>
        <w:ind w:left="720"/>
        <w:jc w:val="both"/>
        <w:rPr>
          <w:rFonts w:ascii="Times New Roman" w:hAnsi="Times New Roman"/>
          <w:sz w:val="26"/>
          <w:szCs w:val="26"/>
          <w:lang w:val="ro-RO"/>
        </w:rPr>
      </w:pPr>
      <w:r w:rsidRPr="001B2B1D">
        <w:rPr>
          <w:rFonts w:ascii="Times New Roman" w:hAnsi="Times New Roman"/>
          <w:sz w:val="26"/>
          <w:szCs w:val="26"/>
          <w:lang w:val="ro-RO"/>
        </w:rPr>
        <w:t xml:space="preserve">- să aibă legătură cu activitățile/acțiunile prevăzute în statutul </w:t>
      </w:r>
      <w:proofErr w:type="spellStart"/>
      <w:r w:rsidR="00C822F5" w:rsidRPr="001B2B1D">
        <w:rPr>
          <w:rFonts w:ascii="Times New Roman" w:hAnsi="Times New Roman"/>
          <w:sz w:val="26"/>
          <w:szCs w:val="26"/>
          <w:lang w:val="ro-RO"/>
        </w:rPr>
        <w:t>aplicantului</w:t>
      </w:r>
      <w:proofErr w:type="spellEnd"/>
      <w:r w:rsidRPr="001B2B1D">
        <w:rPr>
          <w:rFonts w:ascii="Times New Roman" w:hAnsi="Times New Roman"/>
          <w:sz w:val="26"/>
          <w:szCs w:val="26"/>
          <w:lang w:val="ro-RO"/>
        </w:rPr>
        <w:t xml:space="preserve">; </w:t>
      </w:r>
    </w:p>
    <w:p w14:paraId="2ABA00E1" w14:textId="3F7A42DA" w:rsidR="00A2320B" w:rsidRPr="001B2B1D" w:rsidRDefault="00A2320B" w:rsidP="005E254D">
      <w:pPr>
        <w:spacing w:after="0" w:line="257" w:lineRule="auto"/>
        <w:ind w:left="720"/>
        <w:jc w:val="both"/>
        <w:rPr>
          <w:rFonts w:ascii="Times New Roman" w:hAnsi="Times New Roman"/>
          <w:sz w:val="26"/>
          <w:szCs w:val="26"/>
          <w:lang w:val="ro-RO"/>
        </w:rPr>
      </w:pPr>
      <w:r w:rsidRPr="001B2B1D">
        <w:rPr>
          <w:rFonts w:ascii="Times New Roman" w:hAnsi="Times New Roman"/>
          <w:sz w:val="26"/>
          <w:szCs w:val="26"/>
          <w:lang w:val="ro-RO"/>
        </w:rPr>
        <w:t xml:space="preserve">- implementarea proiectului să nu genereze un conflict de interese; </w:t>
      </w:r>
    </w:p>
    <w:p w14:paraId="3CC093FA" w14:textId="2DF6242B" w:rsidR="00A2320B" w:rsidRPr="001B2B1D" w:rsidRDefault="00A2320B" w:rsidP="005E254D">
      <w:pPr>
        <w:spacing w:after="0" w:line="257" w:lineRule="auto"/>
        <w:ind w:left="720"/>
        <w:jc w:val="both"/>
        <w:rPr>
          <w:rFonts w:ascii="Times New Roman" w:hAnsi="Times New Roman"/>
          <w:sz w:val="26"/>
          <w:szCs w:val="26"/>
          <w:lang w:val="ro-RO"/>
        </w:rPr>
      </w:pPr>
      <w:r w:rsidRPr="001B2B1D">
        <w:rPr>
          <w:rFonts w:ascii="Times New Roman" w:hAnsi="Times New Roman"/>
          <w:sz w:val="26"/>
          <w:szCs w:val="26"/>
          <w:lang w:val="ro-RO"/>
        </w:rPr>
        <w:t>- să nu urmărească ob</w:t>
      </w:r>
      <w:r w:rsidR="00E013F6">
        <w:rPr>
          <w:rFonts w:ascii="Times New Roman" w:hAnsi="Times New Roman"/>
          <w:sz w:val="26"/>
          <w:szCs w:val="26"/>
          <w:lang w:val="ro-RO"/>
        </w:rPr>
        <w:t>ț</w:t>
      </w:r>
      <w:r w:rsidRPr="001B2B1D">
        <w:rPr>
          <w:rFonts w:ascii="Times New Roman" w:hAnsi="Times New Roman"/>
          <w:sz w:val="26"/>
          <w:szCs w:val="26"/>
          <w:lang w:val="ro-RO"/>
        </w:rPr>
        <w:t>inerea de profit</w:t>
      </w:r>
      <w:r w:rsidR="00C822F5" w:rsidRPr="001B2B1D">
        <w:rPr>
          <w:rFonts w:ascii="Times New Roman" w:hAnsi="Times New Roman"/>
          <w:sz w:val="26"/>
          <w:szCs w:val="26"/>
          <w:lang w:val="ro-RO"/>
        </w:rPr>
        <w:t>;</w:t>
      </w:r>
    </w:p>
    <w:p w14:paraId="19E746E3" w14:textId="33C2FC03" w:rsidR="00C822F5" w:rsidRPr="001B2B1D" w:rsidRDefault="00C822F5" w:rsidP="005E254D">
      <w:pPr>
        <w:spacing w:after="0" w:line="240" w:lineRule="auto"/>
        <w:ind w:left="720"/>
        <w:jc w:val="both"/>
        <w:rPr>
          <w:rFonts w:ascii="Times New Roman" w:hAnsi="Times New Roman"/>
          <w:color w:val="000000"/>
          <w:sz w:val="26"/>
          <w:szCs w:val="26"/>
          <w:lang w:val="ro-RO"/>
        </w:rPr>
      </w:pPr>
      <w:r w:rsidRPr="001B2B1D">
        <w:rPr>
          <w:rFonts w:ascii="Times New Roman" w:hAnsi="Times New Roman"/>
          <w:sz w:val="26"/>
          <w:szCs w:val="26"/>
          <w:lang w:val="ro-RO"/>
        </w:rPr>
        <w:t xml:space="preserve">- să nu includă activități de: </w:t>
      </w:r>
      <w:r w:rsidRPr="001B2B1D">
        <w:rPr>
          <w:rFonts w:ascii="Times New Roman" w:hAnsi="Times New Roman"/>
          <w:color w:val="000000"/>
          <w:sz w:val="26"/>
          <w:szCs w:val="26"/>
          <w:lang w:val="ro-RO"/>
        </w:rPr>
        <w:t xml:space="preserve">intermediere financiară și asigurări, </w:t>
      </w:r>
      <w:r w:rsidRPr="001B2B1D">
        <w:rPr>
          <w:rFonts w:ascii="Times New Roman" w:hAnsi="Times New Roman"/>
          <w:sz w:val="26"/>
          <w:szCs w:val="26"/>
          <w:lang w:val="ro-RO"/>
        </w:rPr>
        <w:t>tranzacții imobiliare, consultanță juridică, jocuri de noroc și pariuri.</w:t>
      </w:r>
    </w:p>
    <w:p w14:paraId="36C0F3A1" w14:textId="77777777" w:rsidR="00B91D99" w:rsidRPr="001B2B1D" w:rsidRDefault="00B91D99">
      <w:pPr>
        <w:spacing w:after="60" w:line="240" w:lineRule="auto"/>
        <w:jc w:val="both"/>
        <w:rPr>
          <w:rFonts w:ascii="Times New Roman" w:hAnsi="Times New Roman"/>
          <w:b/>
          <w:sz w:val="26"/>
          <w:szCs w:val="26"/>
          <w:lang w:val="ro-RO"/>
        </w:rPr>
      </w:pPr>
    </w:p>
    <w:p w14:paraId="234F2DFF" w14:textId="7504228C" w:rsidR="00B91D99" w:rsidRPr="001B2B1D" w:rsidRDefault="00AB12CC">
      <w:pPr>
        <w:spacing w:after="60" w:line="240" w:lineRule="auto"/>
        <w:jc w:val="center"/>
        <w:rPr>
          <w:rFonts w:ascii="Times New Roman" w:hAnsi="Times New Roman"/>
          <w:b/>
          <w:sz w:val="26"/>
          <w:szCs w:val="26"/>
          <w:lang w:val="ro-RO"/>
        </w:rPr>
      </w:pPr>
      <w:r w:rsidRPr="001B2B1D">
        <w:rPr>
          <w:rFonts w:ascii="Times New Roman" w:hAnsi="Times New Roman"/>
          <w:b/>
          <w:bCs/>
          <w:color w:val="000000"/>
          <w:sz w:val="26"/>
          <w:szCs w:val="26"/>
          <w:lang w:val="ro-RO"/>
        </w:rPr>
        <w:t>Sec</w:t>
      </w:r>
      <w:r w:rsidR="00E013F6">
        <w:rPr>
          <w:rFonts w:ascii="Times New Roman" w:hAnsi="Times New Roman"/>
          <w:b/>
          <w:bCs/>
          <w:color w:val="000000"/>
          <w:sz w:val="26"/>
          <w:szCs w:val="26"/>
          <w:lang w:val="ro-RO"/>
        </w:rPr>
        <w:t>ț</w:t>
      </w:r>
      <w:r w:rsidRPr="001B2B1D">
        <w:rPr>
          <w:rFonts w:ascii="Times New Roman" w:hAnsi="Times New Roman"/>
          <w:b/>
          <w:bCs/>
          <w:color w:val="000000"/>
          <w:sz w:val="26"/>
          <w:szCs w:val="26"/>
          <w:lang w:val="ro-RO"/>
        </w:rPr>
        <w:t>iunea 3. Procedura de</w:t>
      </w:r>
      <w:r w:rsidR="00933456" w:rsidRPr="001B2B1D">
        <w:rPr>
          <w:rFonts w:ascii="Times New Roman" w:hAnsi="Times New Roman"/>
          <w:b/>
          <w:bCs/>
          <w:color w:val="000000"/>
          <w:sz w:val="26"/>
          <w:szCs w:val="26"/>
          <w:lang w:val="ro-RO"/>
        </w:rPr>
        <w:t xml:space="preserve"> organizare a concursului </w:t>
      </w:r>
    </w:p>
    <w:p w14:paraId="2FA4668E" w14:textId="77777777" w:rsidR="00B91D99" w:rsidRPr="001B2B1D" w:rsidRDefault="00B91D99">
      <w:pPr>
        <w:spacing w:after="60" w:line="240" w:lineRule="auto"/>
        <w:jc w:val="both"/>
        <w:rPr>
          <w:rFonts w:ascii="Times New Roman" w:hAnsi="Times New Roman"/>
          <w:color w:val="000000"/>
          <w:sz w:val="26"/>
          <w:szCs w:val="26"/>
          <w:lang w:val="ro-RO" w:eastAsia="ru-RU"/>
        </w:rPr>
      </w:pPr>
    </w:p>
    <w:p w14:paraId="50FF2409" w14:textId="6C232981" w:rsidR="00B91D99" w:rsidRDefault="00367153">
      <w:pPr>
        <w:spacing w:after="0" w:line="240" w:lineRule="auto"/>
        <w:ind w:left="284" w:hanging="284"/>
        <w:jc w:val="both"/>
        <w:rPr>
          <w:rFonts w:ascii="Times New Roman" w:hAnsi="Times New Roman"/>
          <w:sz w:val="26"/>
          <w:szCs w:val="26"/>
          <w:lang w:val="ro-RO"/>
        </w:rPr>
      </w:pPr>
      <w:r>
        <w:rPr>
          <w:rFonts w:ascii="Times New Roman" w:hAnsi="Times New Roman"/>
          <w:color w:val="000000"/>
          <w:sz w:val="26"/>
          <w:szCs w:val="26"/>
          <w:lang w:val="ro-RO"/>
        </w:rPr>
        <w:t>13</w:t>
      </w:r>
      <w:r w:rsidR="00AB12CC" w:rsidRPr="001B2B1D">
        <w:rPr>
          <w:rFonts w:ascii="Times New Roman" w:hAnsi="Times New Roman"/>
          <w:color w:val="000000"/>
          <w:sz w:val="26"/>
          <w:szCs w:val="26"/>
          <w:lang w:val="ro-RO"/>
        </w:rPr>
        <w:t>. BRD stabile</w:t>
      </w:r>
      <w:r w:rsidR="00E013F6">
        <w:rPr>
          <w:rFonts w:ascii="Times New Roman" w:hAnsi="Times New Roman"/>
          <w:color w:val="000000"/>
          <w:sz w:val="26"/>
          <w:szCs w:val="26"/>
          <w:lang w:val="ro-RO"/>
        </w:rPr>
        <w:t>ș</w:t>
      </w:r>
      <w:r w:rsidR="00AB12CC" w:rsidRPr="001B2B1D">
        <w:rPr>
          <w:rFonts w:ascii="Times New Roman" w:hAnsi="Times New Roman"/>
          <w:color w:val="000000"/>
          <w:sz w:val="26"/>
          <w:szCs w:val="26"/>
          <w:lang w:val="ro-RO"/>
        </w:rPr>
        <w:t>te calendarul de organizare a concursurilor de selec</w:t>
      </w:r>
      <w:r w:rsidR="00E013F6">
        <w:rPr>
          <w:rFonts w:ascii="Times New Roman" w:hAnsi="Times New Roman"/>
          <w:color w:val="000000"/>
          <w:sz w:val="26"/>
          <w:szCs w:val="26"/>
          <w:lang w:val="ro-RO"/>
        </w:rPr>
        <w:t>ț</w:t>
      </w:r>
      <w:r w:rsidR="00AB12CC" w:rsidRPr="001B2B1D">
        <w:rPr>
          <w:rFonts w:ascii="Times New Roman" w:hAnsi="Times New Roman"/>
          <w:color w:val="000000"/>
          <w:sz w:val="26"/>
          <w:szCs w:val="26"/>
          <w:lang w:val="ro-RO"/>
        </w:rPr>
        <w:t xml:space="preserve">ie, </w:t>
      </w:r>
      <w:r w:rsidR="00EB3111" w:rsidRPr="001B2B1D">
        <w:rPr>
          <w:rFonts w:ascii="Times New Roman" w:hAnsi="Times New Roman"/>
          <w:color w:val="000000"/>
          <w:sz w:val="26"/>
          <w:szCs w:val="26"/>
          <w:lang w:val="ro-RO"/>
        </w:rPr>
        <w:t>informa</w:t>
      </w:r>
      <w:r w:rsidR="00E013F6">
        <w:rPr>
          <w:rFonts w:ascii="Times New Roman" w:hAnsi="Times New Roman"/>
          <w:color w:val="000000"/>
          <w:sz w:val="26"/>
          <w:szCs w:val="26"/>
          <w:lang w:val="ro-RO"/>
        </w:rPr>
        <w:t>ț</w:t>
      </w:r>
      <w:r w:rsidR="00EB3111" w:rsidRPr="001B2B1D">
        <w:rPr>
          <w:rFonts w:ascii="Times New Roman" w:hAnsi="Times New Roman"/>
          <w:color w:val="000000"/>
          <w:sz w:val="26"/>
          <w:szCs w:val="26"/>
          <w:lang w:val="ro-RO"/>
        </w:rPr>
        <w:t>ia</w:t>
      </w:r>
      <w:r w:rsidR="00012D05" w:rsidRPr="001B2B1D">
        <w:rPr>
          <w:rFonts w:ascii="Times New Roman" w:hAnsi="Times New Roman"/>
          <w:color w:val="000000"/>
          <w:sz w:val="26"/>
          <w:szCs w:val="26"/>
          <w:lang w:val="ro-RO"/>
        </w:rPr>
        <w:t xml:space="preserve"> (anun</w:t>
      </w:r>
      <w:r w:rsidR="00E013F6">
        <w:rPr>
          <w:rFonts w:ascii="Times New Roman" w:hAnsi="Times New Roman"/>
          <w:color w:val="000000"/>
          <w:sz w:val="26"/>
          <w:szCs w:val="26"/>
          <w:lang w:val="ro-RO"/>
        </w:rPr>
        <w:t>ț</w:t>
      </w:r>
      <w:r w:rsidR="00012D05" w:rsidRPr="001B2B1D">
        <w:rPr>
          <w:rFonts w:ascii="Times New Roman" w:hAnsi="Times New Roman"/>
          <w:color w:val="000000"/>
          <w:sz w:val="26"/>
          <w:szCs w:val="26"/>
          <w:lang w:val="ro-RO"/>
        </w:rPr>
        <w:t xml:space="preserve">ul) </w:t>
      </w:r>
      <w:r w:rsidR="00EB3111" w:rsidRPr="001B2B1D">
        <w:rPr>
          <w:rFonts w:ascii="Times New Roman" w:hAnsi="Times New Roman"/>
          <w:color w:val="000000"/>
          <w:sz w:val="26"/>
          <w:szCs w:val="26"/>
          <w:lang w:val="ro-RO"/>
        </w:rPr>
        <w:t xml:space="preserve"> este publicata </w:t>
      </w:r>
      <w:r w:rsidR="007032DA" w:rsidRPr="001B2B1D">
        <w:rPr>
          <w:rFonts w:ascii="Times New Roman" w:hAnsi="Times New Roman"/>
          <w:color w:val="000000"/>
          <w:sz w:val="26"/>
          <w:szCs w:val="26"/>
          <w:lang w:val="ro-RO" w:eastAsia="ru-RU"/>
        </w:rPr>
        <w:t>pe pagina oficială BRD (</w:t>
      </w:r>
      <w:hyperlink r:id="rId68" w:history="1">
        <w:r w:rsidR="007032DA" w:rsidRPr="001B2B1D">
          <w:rPr>
            <w:rStyle w:val="Hyperlink"/>
            <w:rFonts w:ascii="Times New Roman" w:hAnsi="Times New Roman"/>
            <w:color w:val="auto"/>
            <w:sz w:val="26"/>
            <w:szCs w:val="26"/>
            <w:lang w:val="ro-RO" w:eastAsia="ru-RU"/>
          </w:rPr>
          <w:t>www.brd.gov.md</w:t>
        </w:r>
      </w:hyperlink>
      <w:r w:rsidR="007032DA" w:rsidRPr="001B2B1D">
        <w:rPr>
          <w:rStyle w:val="Hyperlink"/>
          <w:rFonts w:ascii="Times New Roman" w:hAnsi="Times New Roman"/>
          <w:color w:val="auto"/>
          <w:sz w:val="26"/>
          <w:szCs w:val="26"/>
          <w:lang w:val="ro-RO" w:eastAsia="ru-RU"/>
        </w:rPr>
        <w:t>) si platformele utilizate</w:t>
      </w:r>
      <w:r w:rsidR="008479C4" w:rsidRPr="001B2B1D">
        <w:rPr>
          <w:rFonts w:ascii="Times New Roman" w:hAnsi="Times New Roman"/>
          <w:sz w:val="26"/>
          <w:szCs w:val="26"/>
          <w:lang w:val="ro-RO" w:eastAsia="ru-RU"/>
        </w:rPr>
        <w:t xml:space="preserve">, </w:t>
      </w:r>
      <w:r w:rsidR="007032DA" w:rsidRPr="001B2B1D">
        <w:rPr>
          <w:rFonts w:ascii="Times New Roman" w:hAnsi="Times New Roman"/>
          <w:sz w:val="26"/>
          <w:szCs w:val="26"/>
          <w:lang w:val="ro-RO" w:eastAsia="ru-RU"/>
        </w:rPr>
        <w:t>rețele de socializare</w:t>
      </w:r>
      <w:r w:rsidR="00AB12CC" w:rsidRPr="001B2B1D">
        <w:rPr>
          <w:rFonts w:ascii="Times New Roman" w:hAnsi="Times New Roman"/>
          <w:sz w:val="26"/>
          <w:szCs w:val="26"/>
          <w:lang w:val="ro-RO"/>
        </w:rPr>
        <w:t>.</w:t>
      </w:r>
    </w:p>
    <w:p w14:paraId="77D72187" w14:textId="77777777" w:rsidR="00892043" w:rsidRPr="001B2B1D" w:rsidRDefault="00892043">
      <w:pPr>
        <w:spacing w:after="0" w:line="240" w:lineRule="auto"/>
        <w:ind w:left="284" w:hanging="284"/>
        <w:jc w:val="both"/>
        <w:rPr>
          <w:rFonts w:ascii="Times New Roman" w:hAnsi="Times New Roman"/>
          <w:sz w:val="26"/>
          <w:szCs w:val="26"/>
          <w:lang w:val="ro-RO"/>
        </w:rPr>
      </w:pPr>
    </w:p>
    <w:p w14:paraId="67164DED" w14:textId="32E2973D" w:rsidR="00B91D99" w:rsidRPr="001B2B1D" w:rsidRDefault="00AB12CC">
      <w:pPr>
        <w:spacing w:after="0" w:line="240" w:lineRule="auto"/>
        <w:ind w:left="284" w:hanging="284"/>
        <w:jc w:val="both"/>
        <w:rPr>
          <w:rFonts w:ascii="Times New Roman" w:hAnsi="Times New Roman"/>
          <w:sz w:val="26"/>
          <w:szCs w:val="26"/>
          <w:lang w:val="ro-RO" w:eastAsia="ru-RU"/>
        </w:rPr>
      </w:pPr>
      <w:r w:rsidRPr="001B2B1D">
        <w:rPr>
          <w:rFonts w:ascii="Times New Roman" w:hAnsi="Times New Roman"/>
          <w:color w:val="000000"/>
          <w:sz w:val="26"/>
          <w:szCs w:val="26"/>
          <w:lang w:val="ro-RO"/>
        </w:rPr>
        <w:t>1</w:t>
      </w:r>
      <w:r w:rsidR="00367153">
        <w:rPr>
          <w:rFonts w:ascii="Times New Roman" w:hAnsi="Times New Roman"/>
          <w:color w:val="000000"/>
          <w:sz w:val="26"/>
          <w:szCs w:val="26"/>
          <w:lang w:val="ro-RO"/>
        </w:rPr>
        <w:t>4</w:t>
      </w:r>
      <w:r w:rsidRPr="001B2B1D">
        <w:rPr>
          <w:rFonts w:ascii="Times New Roman" w:hAnsi="Times New Roman"/>
          <w:color w:val="000000"/>
          <w:sz w:val="26"/>
          <w:szCs w:val="26"/>
          <w:lang w:val="ro-RO"/>
        </w:rPr>
        <w:t>. Concursul se desfă</w:t>
      </w:r>
      <w:r w:rsidR="00E013F6">
        <w:rPr>
          <w:rFonts w:ascii="Times New Roman" w:hAnsi="Times New Roman"/>
          <w:color w:val="000000"/>
          <w:sz w:val="26"/>
          <w:szCs w:val="26"/>
          <w:lang w:val="ro-RO"/>
        </w:rPr>
        <w:t>ș</w:t>
      </w:r>
      <w:r w:rsidRPr="001B2B1D">
        <w:rPr>
          <w:rFonts w:ascii="Times New Roman" w:hAnsi="Times New Roman"/>
          <w:color w:val="000000"/>
          <w:sz w:val="26"/>
          <w:szCs w:val="26"/>
          <w:lang w:val="ro-RO"/>
        </w:rPr>
        <w:t>oară în următoarele etape:</w:t>
      </w:r>
      <w:r w:rsidRPr="001B2B1D">
        <w:rPr>
          <w:rFonts w:ascii="Times New Roman" w:hAnsi="Times New Roman"/>
          <w:color w:val="000000"/>
          <w:sz w:val="26"/>
          <w:szCs w:val="26"/>
          <w:lang w:val="ro-RO"/>
        </w:rPr>
        <w:br/>
        <w:t>a)</w:t>
      </w:r>
      <w:r w:rsidR="00414B83" w:rsidRPr="001B2B1D">
        <w:rPr>
          <w:rFonts w:ascii="Times New Roman" w:hAnsi="Times New Roman"/>
          <w:color w:val="000000"/>
          <w:sz w:val="26"/>
          <w:szCs w:val="26"/>
          <w:lang w:val="ro-RO"/>
        </w:rPr>
        <w:t xml:space="preserve">    </w:t>
      </w:r>
      <w:r w:rsidRPr="001B2B1D">
        <w:rPr>
          <w:rFonts w:ascii="Times New Roman" w:hAnsi="Times New Roman"/>
          <w:color w:val="000000"/>
          <w:sz w:val="26"/>
          <w:szCs w:val="26"/>
          <w:lang w:val="ro-RO"/>
        </w:rPr>
        <w:t>Publicarea anun</w:t>
      </w:r>
      <w:r w:rsidR="00E013F6">
        <w:rPr>
          <w:rFonts w:ascii="Times New Roman" w:hAnsi="Times New Roman"/>
          <w:color w:val="000000"/>
          <w:sz w:val="26"/>
          <w:szCs w:val="26"/>
          <w:lang w:val="ro-RO"/>
        </w:rPr>
        <w:t>ț</w:t>
      </w:r>
      <w:r w:rsidRPr="001B2B1D">
        <w:rPr>
          <w:rFonts w:ascii="Times New Roman" w:hAnsi="Times New Roman"/>
          <w:color w:val="000000"/>
          <w:sz w:val="26"/>
          <w:szCs w:val="26"/>
          <w:lang w:val="ro-RO"/>
        </w:rPr>
        <w:t xml:space="preserve">ului </w:t>
      </w:r>
      <w:r w:rsidR="004D2889" w:rsidRPr="001B2B1D">
        <w:rPr>
          <w:rFonts w:ascii="Times New Roman" w:hAnsi="Times New Roman"/>
          <w:color w:val="000000"/>
          <w:sz w:val="26"/>
          <w:szCs w:val="26"/>
          <w:lang w:val="ro-RO"/>
        </w:rPr>
        <w:t>de concurs</w:t>
      </w:r>
      <w:r w:rsidR="00414B83" w:rsidRPr="001B2B1D">
        <w:rPr>
          <w:rFonts w:ascii="Times New Roman" w:hAnsi="Times New Roman"/>
          <w:color w:val="000000"/>
          <w:sz w:val="26"/>
          <w:szCs w:val="26"/>
          <w:lang w:val="ro-RO"/>
        </w:rPr>
        <w:t xml:space="preserve"> de către BRD</w:t>
      </w:r>
      <w:r w:rsidRPr="001B2B1D">
        <w:rPr>
          <w:rFonts w:ascii="Times New Roman" w:hAnsi="Times New Roman"/>
          <w:sz w:val="26"/>
          <w:szCs w:val="26"/>
          <w:lang w:val="ro-RO" w:eastAsia="ru-RU"/>
        </w:rPr>
        <w:t>;</w:t>
      </w:r>
    </w:p>
    <w:p w14:paraId="5DB86313" w14:textId="54FEEA91" w:rsidR="00B91D99" w:rsidRPr="001B2B1D" w:rsidRDefault="00AB12CC"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sz w:val="26"/>
          <w:szCs w:val="26"/>
          <w:lang w:eastAsia="ru-RU"/>
        </w:rPr>
        <w:t xml:space="preserve">Completarea </w:t>
      </w:r>
      <w:r w:rsidR="002E2039" w:rsidRPr="001B2B1D">
        <w:rPr>
          <w:rFonts w:ascii="Times New Roman" w:hAnsi="Times New Roman"/>
          <w:sz w:val="26"/>
          <w:szCs w:val="26"/>
          <w:lang w:eastAsia="ru-RU"/>
        </w:rPr>
        <w:t xml:space="preserve">dosarului de concurs </w:t>
      </w:r>
      <w:r w:rsidRPr="001B2B1D">
        <w:rPr>
          <w:rFonts w:ascii="Times New Roman" w:hAnsi="Times New Roman"/>
          <w:sz w:val="26"/>
          <w:szCs w:val="26"/>
          <w:lang w:eastAsia="ru-RU"/>
        </w:rPr>
        <w:t xml:space="preserve">de către </w:t>
      </w:r>
      <w:proofErr w:type="spellStart"/>
      <w:r w:rsidRPr="001B2B1D">
        <w:rPr>
          <w:rFonts w:ascii="Times New Roman" w:hAnsi="Times New Roman"/>
          <w:sz w:val="26"/>
          <w:szCs w:val="26"/>
          <w:lang w:eastAsia="ru-RU"/>
        </w:rPr>
        <w:t>aplicanți</w:t>
      </w:r>
      <w:proofErr w:type="spellEnd"/>
      <w:r w:rsidRPr="001B2B1D">
        <w:rPr>
          <w:rFonts w:ascii="Times New Roman" w:hAnsi="Times New Roman"/>
          <w:sz w:val="26"/>
          <w:szCs w:val="26"/>
          <w:lang w:eastAsia="ru-RU"/>
        </w:rPr>
        <w:t>;</w:t>
      </w:r>
    </w:p>
    <w:p w14:paraId="531471CC" w14:textId="25558946" w:rsidR="00414B83" w:rsidRPr="001B2B1D" w:rsidRDefault="00414B83"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sz w:val="26"/>
          <w:szCs w:val="26"/>
          <w:lang w:eastAsia="ru-RU"/>
        </w:rPr>
        <w:t xml:space="preserve">Transmiterea dosarului de concurs la adresa </w:t>
      </w:r>
      <w:r w:rsidRPr="001B2B1D">
        <w:rPr>
          <w:rFonts w:ascii="Times New Roman" w:hAnsi="Times New Roman"/>
          <w:color w:val="000000"/>
          <w:sz w:val="26"/>
          <w:szCs w:val="26"/>
          <w:lang w:eastAsia="ru-RU"/>
        </w:rPr>
        <w:t xml:space="preserve">electronică: </w:t>
      </w:r>
      <w:hyperlink r:id="rId69" w:history="1">
        <w:r w:rsidRPr="001B2B1D">
          <w:rPr>
            <w:rStyle w:val="Hyperlink"/>
            <w:rFonts w:ascii="Times New Roman" w:hAnsi="Times New Roman"/>
            <w:sz w:val="26"/>
            <w:szCs w:val="26"/>
            <w:lang w:eastAsia="ru-RU"/>
          </w:rPr>
          <w:t>brd@gov.md</w:t>
        </w:r>
      </w:hyperlink>
      <w:r w:rsidR="0013343F" w:rsidRPr="001B2B1D">
        <w:rPr>
          <w:rStyle w:val="Hyperlink"/>
          <w:rFonts w:ascii="Times New Roman" w:hAnsi="Times New Roman"/>
          <w:sz w:val="26"/>
          <w:szCs w:val="26"/>
          <w:lang w:eastAsia="ru-RU"/>
        </w:rPr>
        <w:t>;</w:t>
      </w:r>
    </w:p>
    <w:p w14:paraId="46DC27F5" w14:textId="77777777" w:rsidR="00266FE4" w:rsidRPr="003E29E4" w:rsidRDefault="00AB12CC"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color w:val="000000"/>
          <w:sz w:val="26"/>
          <w:szCs w:val="26"/>
        </w:rPr>
        <w:t>Verificarea</w:t>
      </w:r>
      <w:r w:rsidR="00E30BCD" w:rsidRPr="001B2B1D">
        <w:rPr>
          <w:rFonts w:ascii="Times New Roman" w:hAnsi="Times New Roman"/>
          <w:color w:val="000000"/>
          <w:sz w:val="26"/>
          <w:szCs w:val="26"/>
        </w:rPr>
        <w:t xml:space="preserve"> </w:t>
      </w:r>
      <w:r w:rsidR="00266FE4">
        <w:rPr>
          <w:rFonts w:ascii="Times New Roman" w:hAnsi="Times New Roman"/>
          <w:color w:val="000000"/>
          <w:sz w:val="26"/>
          <w:szCs w:val="26"/>
        </w:rPr>
        <w:t xml:space="preserve">administrativă </w:t>
      </w:r>
      <w:r w:rsidR="00E30BCD" w:rsidRPr="001B2B1D">
        <w:rPr>
          <w:rFonts w:ascii="Times New Roman" w:hAnsi="Times New Roman"/>
          <w:color w:val="000000"/>
          <w:sz w:val="26"/>
          <w:szCs w:val="26"/>
        </w:rPr>
        <w:t>de către BRD</w:t>
      </w:r>
      <w:r w:rsidR="00266FE4">
        <w:rPr>
          <w:rFonts w:ascii="Times New Roman" w:hAnsi="Times New Roman"/>
          <w:color w:val="000000"/>
          <w:sz w:val="26"/>
          <w:szCs w:val="26"/>
        </w:rPr>
        <w:t>:</w:t>
      </w:r>
    </w:p>
    <w:p w14:paraId="2A269596" w14:textId="77777777" w:rsidR="00266FE4" w:rsidRDefault="00266FE4" w:rsidP="00266FE4">
      <w:pPr>
        <w:pStyle w:val="ListParagraph"/>
        <w:numPr>
          <w:ilvl w:val="0"/>
          <w:numId w:val="27"/>
        </w:numPr>
        <w:spacing w:after="0" w:line="240" w:lineRule="auto"/>
        <w:jc w:val="both"/>
        <w:rPr>
          <w:rFonts w:ascii="Times New Roman" w:hAnsi="Times New Roman"/>
          <w:color w:val="000000"/>
          <w:sz w:val="26"/>
          <w:szCs w:val="26"/>
        </w:rPr>
      </w:pPr>
      <w:r w:rsidRPr="00266FE4">
        <w:rPr>
          <w:rFonts w:ascii="Times New Roman" w:hAnsi="Times New Roman"/>
          <w:color w:val="000000"/>
          <w:sz w:val="26"/>
          <w:szCs w:val="26"/>
        </w:rPr>
        <w:t>dacă s-a respectat termenul-limită de depunere a dosarului;</w:t>
      </w:r>
    </w:p>
    <w:p w14:paraId="618F1E09" w14:textId="77777777" w:rsidR="00266FE4" w:rsidRDefault="00266FE4" w:rsidP="00266FE4">
      <w:pPr>
        <w:pStyle w:val="ListParagraph"/>
        <w:numPr>
          <w:ilvl w:val="0"/>
          <w:numId w:val="27"/>
        </w:numPr>
        <w:spacing w:after="0" w:line="240" w:lineRule="auto"/>
        <w:jc w:val="both"/>
        <w:rPr>
          <w:rFonts w:ascii="Times New Roman" w:hAnsi="Times New Roman"/>
          <w:color w:val="000000"/>
          <w:sz w:val="26"/>
          <w:szCs w:val="26"/>
        </w:rPr>
      </w:pPr>
      <w:r w:rsidRPr="003E29E4">
        <w:rPr>
          <w:rFonts w:ascii="Times New Roman" w:hAnsi="Times New Roman"/>
          <w:color w:val="000000"/>
          <w:sz w:val="26"/>
          <w:szCs w:val="26"/>
        </w:rPr>
        <w:t xml:space="preserve">dacă dosarul include toate documentele obligatorii; </w:t>
      </w:r>
    </w:p>
    <w:p w14:paraId="3E0A63C4" w14:textId="05F2F386" w:rsidR="00266FE4" w:rsidRDefault="00266FE4" w:rsidP="00266FE4">
      <w:pPr>
        <w:pStyle w:val="ListParagraph"/>
        <w:numPr>
          <w:ilvl w:val="0"/>
          <w:numId w:val="27"/>
        </w:numPr>
        <w:spacing w:after="0" w:line="240" w:lineRule="auto"/>
        <w:jc w:val="both"/>
        <w:rPr>
          <w:rFonts w:ascii="Times New Roman" w:hAnsi="Times New Roman"/>
          <w:color w:val="000000"/>
          <w:sz w:val="26"/>
          <w:szCs w:val="26"/>
        </w:rPr>
      </w:pPr>
      <w:r w:rsidRPr="003E29E4">
        <w:rPr>
          <w:rFonts w:ascii="Times New Roman" w:hAnsi="Times New Roman"/>
          <w:color w:val="000000"/>
          <w:sz w:val="26"/>
          <w:szCs w:val="26"/>
        </w:rPr>
        <w:lastRenderedPageBreak/>
        <w:t>dacă sunt respectate toate cerin</w:t>
      </w:r>
      <w:r>
        <w:rPr>
          <w:rFonts w:ascii="Times New Roman" w:hAnsi="Times New Roman"/>
          <w:color w:val="000000"/>
          <w:sz w:val="26"/>
          <w:szCs w:val="26"/>
        </w:rPr>
        <w:t>ț</w:t>
      </w:r>
      <w:r w:rsidRPr="003E29E4">
        <w:rPr>
          <w:rFonts w:ascii="Times New Roman" w:hAnsi="Times New Roman"/>
          <w:color w:val="000000"/>
          <w:sz w:val="26"/>
          <w:szCs w:val="26"/>
        </w:rPr>
        <w:t>ele</w:t>
      </w:r>
      <w:r>
        <w:rPr>
          <w:rFonts w:ascii="Times New Roman" w:hAnsi="Times New Roman"/>
          <w:color w:val="000000"/>
          <w:sz w:val="26"/>
          <w:szCs w:val="26"/>
        </w:rPr>
        <w:t>;</w:t>
      </w:r>
    </w:p>
    <w:p w14:paraId="7EA0CFB2" w14:textId="77777777" w:rsidR="00266FE4" w:rsidRDefault="00266FE4" w:rsidP="00266FE4">
      <w:pPr>
        <w:pStyle w:val="ListParagraph"/>
        <w:numPr>
          <w:ilvl w:val="0"/>
          <w:numId w:val="27"/>
        </w:numPr>
        <w:spacing w:after="0" w:line="240" w:lineRule="auto"/>
        <w:jc w:val="both"/>
        <w:rPr>
          <w:rFonts w:ascii="Times New Roman" w:hAnsi="Times New Roman"/>
          <w:color w:val="000000"/>
          <w:sz w:val="26"/>
          <w:szCs w:val="26"/>
        </w:rPr>
      </w:pPr>
      <w:r w:rsidRPr="003E29E4">
        <w:rPr>
          <w:rFonts w:ascii="Times New Roman" w:hAnsi="Times New Roman"/>
          <w:color w:val="000000"/>
          <w:sz w:val="26"/>
          <w:szCs w:val="26"/>
        </w:rPr>
        <w:t>dacă sunt folosite modelele de formulare puse la dispoziție.</w:t>
      </w:r>
      <w:r>
        <w:rPr>
          <w:rFonts w:ascii="Times New Roman" w:hAnsi="Times New Roman"/>
          <w:color w:val="000000"/>
          <w:sz w:val="26"/>
          <w:szCs w:val="26"/>
        </w:rPr>
        <w:t>;</w:t>
      </w:r>
    </w:p>
    <w:p w14:paraId="41D2FED6" w14:textId="64327434" w:rsidR="00266FE4" w:rsidRPr="003E29E4" w:rsidRDefault="00266FE4" w:rsidP="003E29E4">
      <w:pPr>
        <w:pStyle w:val="ListParagraph"/>
        <w:numPr>
          <w:ilvl w:val="0"/>
          <w:numId w:val="27"/>
        </w:numPr>
        <w:spacing w:after="0" w:line="240" w:lineRule="auto"/>
        <w:jc w:val="both"/>
        <w:rPr>
          <w:rFonts w:ascii="Times New Roman" w:hAnsi="Times New Roman"/>
          <w:color w:val="000000"/>
          <w:sz w:val="26"/>
          <w:szCs w:val="26"/>
        </w:rPr>
      </w:pPr>
      <w:r w:rsidRPr="003E29E4">
        <w:rPr>
          <w:rFonts w:ascii="Times New Roman" w:hAnsi="Times New Roman"/>
          <w:color w:val="000000"/>
          <w:sz w:val="26"/>
          <w:szCs w:val="26"/>
        </w:rPr>
        <w:t xml:space="preserve">dacă formularul de solicitare a finanțării este complet; </w:t>
      </w:r>
    </w:p>
    <w:p w14:paraId="6F324291" w14:textId="22D5F31F" w:rsidR="00232636" w:rsidRPr="001B2B1D" w:rsidRDefault="00232636"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color w:val="000000"/>
          <w:sz w:val="26"/>
          <w:szCs w:val="26"/>
        </w:rPr>
        <w:t>Solicitarea clarificărilor</w:t>
      </w:r>
      <w:r w:rsidR="002E2039" w:rsidRPr="001B2B1D">
        <w:rPr>
          <w:rFonts w:ascii="Times New Roman" w:hAnsi="Times New Roman"/>
          <w:color w:val="000000"/>
          <w:sz w:val="26"/>
          <w:szCs w:val="26"/>
        </w:rPr>
        <w:t xml:space="preserve"> (în cazul necesității)</w:t>
      </w:r>
      <w:r w:rsidRPr="001B2B1D">
        <w:rPr>
          <w:rFonts w:ascii="Times New Roman" w:hAnsi="Times New Roman"/>
          <w:color w:val="000000"/>
          <w:sz w:val="26"/>
          <w:szCs w:val="26"/>
        </w:rPr>
        <w:t xml:space="preserve">; </w:t>
      </w:r>
    </w:p>
    <w:p w14:paraId="67481EB4" w14:textId="4B9DDFE0" w:rsidR="00B91D99" w:rsidRPr="001B2B1D" w:rsidRDefault="002E2039"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sz w:val="26"/>
          <w:szCs w:val="26"/>
        </w:rPr>
        <w:t xml:space="preserve">Prezentarea </w:t>
      </w:r>
      <w:r w:rsidR="001C2CFA" w:rsidRPr="001B2B1D">
        <w:rPr>
          <w:rFonts w:ascii="Times New Roman" w:hAnsi="Times New Roman"/>
          <w:sz w:val="26"/>
          <w:szCs w:val="26"/>
        </w:rPr>
        <w:t>dosarelor spre examinare</w:t>
      </w:r>
      <w:r w:rsidR="004269A5" w:rsidRPr="001B2B1D">
        <w:rPr>
          <w:rFonts w:ascii="Times New Roman" w:hAnsi="Times New Roman"/>
          <w:sz w:val="26"/>
          <w:szCs w:val="26"/>
        </w:rPr>
        <w:t xml:space="preserve"> membrilor Comisiei</w:t>
      </w:r>
      <w:r w:rsidR="00AB12CC" w:rsidRPr="001B2B1D">
        <w:rPr>
          <w:rFonts w:ascii="Times New Roman" w:hAnsi="Times New Roman"/>
          <w:sz w:val="26"/>
          <w:szCs w:val="26"/>
        </w:rPr>
        <w:t>;</w:t>
      </w:r>
    </w:p>
    <w:p w14:paraId="1C8D5C9D" w14:textId="6C2D58B4" w:rsidR="00B91D99" w:rsidRPr="001B2B1D" w:rsidRDefault="00E30BCD"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color w:val="000000"/>
          <w:sz w:val="26"/>
          <w:szCs w:val="26"/>
        </w:rPr>
        <w:t>E</w:t>
      </w:r>
      <w:r w:rsidR="0013343F" w:rsidRPr="001B2B1D">
        <w:rPr>
          <w:rFonts w:ascii="Times New Roman" w:hAnsi="Times New Roman"/>
          <w:color w:val="000000"/>
          <w:sz w:val="26"/>
          <w:szCs w:val="26"/>
        </w:rPr>
        <w:t>valuarea</w:t>
      </w:r>
      <w:r w:rsidRPr="001B2B1D">
        <w:rPr>
          <w:rFonts w:ascii="Times New Roman" w:hAnsi="Times New Roman"/>
          <w:color w:val="000000"/>
          <w:sz w:val="26"/>
          <w:szCs w:val="26"/>
        </w:rPr>
        <w:t>/s</w:t>
      </w:r>
      <w:r w:rsidR="00AB12CC" w:rsidRPr="001B2B1D">
        <w:rPr>
          <w:rFonts w:ascii="Times New Roman" w:hAnsi="Times New Roman"/>
          <w:color w:val="000000"/>
          <w:sz w:val="26"/>
          <w:szCs w:val="26"/>
        </w:rPr>
        <w:t>elec</w:t>
      </w:r>
      <w:r w:rsidR="00232636" w:rsidRPr="001B2B1D">
        <w:rPr>
          <w:rFonts w:ascii="Times New Roman" w:hAnsi="Times New Roman"/>
          <w:color w:val="000000"/>
          <w:sz w:val="26"/>
          <w:szCs w:val="26"/>
        </w:rPr>
        <w:t>tarea și aprobarea proiectelor</w:t>
      </w:r>
      <w:r w:rsidR="00AB12CC" w:rsidRPr="001B2B1D">
        <w:rPr>
          <w:rFonts w:ascii="Times New Roman" w:hAnsi="Times New Roman"/>
          <w:color w:val="000000"/>
          <w:sz w:val="26"/>
          <w:szCs w:val="26"/>
        </w:rPr>
        <w:t xml:space="preserve"> de către Comisie</w:t>
      </w:r>
      <w:r w:rsidR="002E2039" w:rsidRPr="001B2B1D">
        <w:rPr>
          <w:rFonts w:ascii="Times New Roman" w:hAnsi="Times New Roman"/>
          <w:color w:val="000000"/>
          <w:sz w:val="26"/>
          <w:szCs w:val="26"/>
        </w:rPr>
        <w:t xml:space="preserve"> (ședințe sau la distanță)</w:t>
      </w:r>
      <w:r w:rsidR="0064532E">
        <w:rPr>
          <w:rFonts w:ascii="Times New Roman" w:hAnsi="Times New Roman"/>
          <w:color w:val="000000"/>
          <w:sz w:val="26"/>
          <w:szCs w:val="26"/>
        </w:rPr>
        <w:t xml:space="preserve"> – o dată pe lună</w:t>
      </w:r>
      <w:r w:rsidR="00AB12CC" w:rsidRPr="001B2B1D">
        <w:rPr>
          <w:rFonts w:ascii="Times New Roman" w:hAnsi="Times New Roman"/>
          <w:color w:val="000000"/>
          <w:sz w:val="26"/>
          <w:szCs w:val="26"/>
        </w:rPr>
        <w:t xml:space="preserve">; </w:t>
      </w:r>
    </w:p>
    <w:p w14:paraId="0B3A2984" w14:textId="3EB51469" w:rsidR="00B91D99" w:rsidRPr="001B2B1D" w:rsidRDefault="0013343F"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color w:val="000000"/>
          <w:sz w:val="26"/>
          <w:szCs w:val="26"/>
        </w:rPr>
        <w:t xml:space="preserve">Comunicarea </w:t>
      </w:r>
      <w:r w:rsidR="00AB12CC" w:rsidRPr="001B2B1D">
        <w:rPr>
          <w:rFonts w:ascii="Times New Roman" w:hAnsi="Times New Roman"/>
          <w:color w:val="000000"/>
          <w:sz w:val="26"/>
          <w:szCs w:val="26"/>
        </w:rPr>
        <w:t>publică a rezultatelor</w:t>
      </w:r>
      <w:r w:rsidR="004269A5" w:rsidRPr="001B2B1D">
        <w:rPr>
          <w:rFonts w:ascii="Times New Roman" w:hAnsi="Times New Roman"/>
          <w:color w:val="000000"/>
          <w:sz w:val="26"/>
          <w:szCs w:val="26"/>
        </w:rPr>
        <w:t xml:space="preserve"> concursului</w:t>
      </w:r>
      <w:r w:rsidR="0064532E">
        <w:rPr>
          <w:rFonts w:ascii="Times New Roman" w:hAnsi="Times New Roman"/>
          <w:color w:val="000000"/>
          <w:sz w:val="26"/>
          <w:szCs w:val="26"/>
        </w:rPr>
        <w:t xml:space="preserve"> o dată pe lună, pe paginile web și </w:t>
      </w:r>
      <w:proofErr w:type="spellStart"/>
      <w:r w:rsidR="0064532E">
        <w:rPr>
          <w:rFonts w:ascii="Times New Roman" w:hAnsi="Times New Roman"/>
          <w:color w:val="000000"/>
          <w:sz w:val="26"/>
          <w:szCs w:val="26"/>
        </w:rPr>
        <w:t>fb</w:t>
      </w:r>
      <w:proofErr w:type="spellEnd"/>
      <w:r w:rsidR="0064532E">
        <w:rPr>
          <w:rFonts w:ascii="Times New Roman" w:hAnsi="Times New Roman"/>
          <w:color w:val="000000"/>
          <w:sz w:val="26"/>
          <w:szCs w:val="26"/>
        </w:rPr>
        <w:t xml:space="preserve"> ale Biroului relații cu diaspora</w:t>
      </w:r>
      <w:r w:rsidRPr="001B2B1D">
        <w:rPr>
          <w:rFonts w:ascii="Times New Roman" w:hAnsi="Times New Roman"/>
          <w:color w:val="000000"/>
          <w:sz w:val="26"/>
          <w:szCs w:val="26"/>
        </w:rPr>
        <w:t>;</w:t>
      </w:r>
    </w:p>
    <w:p w14:paraId="1EB6D789" w14:textId="62ED5627" w:rsidR="00B91D99" w:rsidRPr="00892043" w:rsidRDefault="00AB12CC" w:rsidP="00954671">
      <w:pPr>
        <w:pStyle w:val="ListParagraph"/>
        <w:numPr>
          <w:ilvl w:val="0"/>
          <w:numId w:val="7"/>
        </w:numPr>
        <w:spacing w:after="0" w:line="240" w:lineRule="auto"/>
        <w:ind w:left="284" w:firstLine="0"/>
        <w:jc w:val="both"/>
        <w:rPr>
          <w:rFonts w:ascii="Times New Roman" w:hAnsi="Times New Roman"/>
          <w:sz w:val="26"/>
          <w:szCs w:val="26"/>
          <w:lang w:eastAsia="ru-RU"/>
        </w:rPr>
      </w:pPr>
      <w:r w:rsidRPr="001B2B1D">
        <w:rPr>
          <w:rFonts w:ascii="Times New Roman" w:hAnsi="Times New Roman"/>
          <w:color w:val="000000"/>
          <w:sz w:val="26"/>
          <w:szCs w:val="26"/>
        </w:rPr>
        <w:t>Încheierea contractelor de granturi</w:t>
      </w:r>
      <w:r w:rsidR="00AB1EDA" w:rsidRPr="001B2B1D">
        <w:rPr>
          <w:rFonts w:ascii="Times New Roman" w:hAnsi="Times New Roman"/>
          <w:color w:val="000000"/>
          <w:sz w:val="26"/>
          <w:szCs w:val="26"/>
        </w:rPr>
        <w:t>/finan</w:t>
      </w:r>
      <w:r w:rsidR="0064532E">
        <w:rPr>
          <w:rFonts w:ascii="Times New Roman" w:hAnsi="Times New Roman"/>
          <w:color w:val="000000"/>
          <w:sz w:val="26"/>
          <w:szCs w:val="26"/>
        </w:rPr>
        <w:t>ț</w:t>
      </w:r>
      <w:r w:rsidR="00AB1EDA" w:rsidRPr="001B2B1D">
        <w:rPr>
          <w:rFonts w:ascii="Times New Roman" w:hAnsi="Times New Roman"/>
          <w:color w:val="000000"/>
          <w:sz w:val="26"/>
          <w:szCs w:val="26"/>
        </w:rPr>
        <w:t>are</w:t>
      </w:r>
      <w:r w:rsidRPr="001B2B1D">
        <w:rPr>
          <w:rFonts w:ascii="Times New Roman" w:hAnsi="Times New Roman"/>
          <w:color w:val="000000"/>
          <w:sz w:val="26"/>
          <w:szCs w:val="26"/>
        </w:rPr>
        <w:t>.</w:t>
      </w:r>
    </w:p>
    <w:p w14:paraId="6B5986DC" w14:textId="77777777" w:rsidR="00892043" w:rsidRPr="001B2B1D" w:rsidRDefault="00892043" w:rsidP="00892043">
      <w:pPr>
        <w:pStyle w:val="ListParagraph"/>
        <w:spacing w:after="0" w:line="240" w:lineRule="auto"/>
        <w:ind w:left="284"/>
        <w:jc w:val="both"/>
        <w:rPr>
          <w:rFonts w:ascii="Times New Roman" w:hAnsi="Times New Roman"/>
          <w:sz w:val="26"/>
          <w:szCs w:val="26"/>
          <w:lang w:eastAsia="ru-RU"/>
        </w:rPr>
      </w:pPr>
    </w:p>
    <w:p w14:paraId="67775F89" w14:textId="1B21D22F" w:rsidR="00B91D99" w:rsidRPr="001B2B1D" w:rsidRDefault="00AB12CC">
      <w:pPr>
        <w:spacing w:after="0" w:line="240" w:lineRule="auto"/>
        <w:ind w:left="284" w:hanging="284"/>
        <w:jc w:val="both"/>
        <w:rPr>
          <w:rFonts w:ascii="Times New Roman" w:hAnsi="Times New Roman"/>
          <w:sz w:val="26"/>
          <w:szCs w:val="26"/>
          <w:lang w:val="ro-RO"/>
        </w:rPr>
      </w:pPr>
      <w:r w:rsidRPr="001B2B1D">
        <w:rPr>
          <w:rFonts w:ascii="Times New Roman" w:hAnsi="Times New Roman"/>
          <w:sz w:val="26"/>
          <w:szCs w:val="26"/>
          <w:lang w:val="ro-RO"/>
        </w:rPr>
        <w:t>1</w:t>
      </w:r>
      <w:r w:rsidR="00367153">
        <w:rPr>
          <w:rFonts w:ascii="Times New Roman" w:hAnsi="Times New Roman"/>
          <w:sz w:val="26"/>
          <w:szCs w:val="26"/>
          <w:lang w:val="ro-RO"/>
        </w:rPr>
        <w:t>5</w:t>
      </w:r>
      <w:r w:rsidRPr="001B2B1D">
        <w:rPr>
          <w:rFonts w:ascii="Times New Roman" w:hAnsi="Times New Roman"/>
          <w:sz w:val="26"/>
          <w:szCs w:val="26"/>
          <w:lang w:val="ro-RO"/>
        </w:rPr>
        <w:t xml:space="preserve">. BRD va informa </w:t>
      </w:r>
      <w:proofErr w:type="spellStart"/>
      <w:r w:rsidRPr="001B2B1D">
        <w:rPr>
          <w:rFonts w:ascii="Times New Roman" w:hAnsi="Times New Roman"/>
          <w:sz w:val="26"/>
          <w:szCs w:val="26"/>
          <w:lang w:val="ro-RO"/>
        </w:rPr>
        <w:t>aplicanții</w:t>
      </w:r>
      <w:proofErr w:type="spellEnd"/>
      <w:r w:rsidRPr="001B2B1D">
        <w:rPr>
          <w:rFonts w:ascii="Times New Roman" w:hAnsi="Times New Roman"/>
          <w:sz w:val="26"/>
          <w:szCs w:val="26"/>
          <w:lang w:val="ro-RO"/>
        </w:rPr>
        <w:t xml:space="preserve"> </w:t>
      </w:r>
      <w:r w:rsidR="0064532E">
        <w:rPr>
          <w:rFonts w:ascii="Times New Roman" w:hAnsi="Times New Roman"/>
          <w:sz w:val="26"/>
          <w:szCs w:val="26"/>
          <w:lang w:val="ro-RO"/>
        </w:rPr>
        <w:t xml:space="preserve">prin email </w:t>
      </w:r>
      <w:r w:rsidRPr="001B2B1D">
        <w:rPr>
          <w:rFonts w:ascii="Times New Roman" w:hAnsi="Times New Roman"/>
          <w:sz w:val="26"/>
          <w:szCs w:val="26"/>
          <w:lang w:val="ro-RO"/>
        </w:rPr>
        <w:t xml:space="preserve">despre: </w:t>
      </w:r>
    </w:p>
    <w:p w14:paraId="6998F085" w14:textId="20408AAA" w:rsidR="00B91D99" w:rsidRPr="001B2B1D" w:rsidRDefault="00CD5AFA" w:rsidP="00954671">
      <w:pPr>
        <w:pStyle w:val="ListParagraph"/>
        <w:numPr>
          <w:ilvl w:val="0"/>
          <w:numId w:val="4"/>
        </w:numPr>
        <w:spacing w:after="0" w:line="240" w:lineRule="auto"/>
        <w:ind w:left="284" w:firstLine="0"/>
        <w:jc w:val="both"/>
        <w:rPr>
          <w:rFonts w:ascii="Times New Roman" w:hAnsi="Times New Roman"/>
          <w:sz w:val="26"/>
          <w:szCs w:val="26"/>
        </w:rPr>
      </w:pPr>
      <w:r>
        <w:rPr>
          <w:rFonts w:ascii="Times New Roman" w:hAnsi="Times New Roman"/>
          <w:sz w:val="26"/>
          <w:szCs w:val="26"/>
        </w:rPr>
        <w:t>recepționarea</w:t>
      </w:r>
      <w:r w:rsidRPr="001B2B1D">
        <w:rPr>
          <w:rFonts w:ascii="Times New Roman" w:hAnsi="Times New Roman"/>
          <w:sz w:val="26"/>
          <w:szCs w:val="26"/>
        </w:rPr>
        <w:t xml:space="preserve"> </w:t>
      </w:r>
      <w:r w:rsidR="00AB12CC" w:rsidRPr="001B2B1D">
        <w:rPr>
          <w:rFonts w:ascii="Times New Roman" w:hAnsi="Times New Roman"/>
          <w:sz w:val="26"/>
          <w:szCs w:val="26"/>
        </w:rPr>
        <w:t>dosarelor;</w:t>
      </w:r>
    </w:p>
    <w:p w14:paraId="2B5011C8" w14:textId="77000519" w:rsidR="00B91D99" w:rsidRPr="001B2B1D" w:rsidRDefault="00AB12CC" w:rsidP="00954671">
      <w:pPr>
        <w:pStyle w:val="ListParagraph"/>
        <w:numPr>
          <w:ilvl w:val="0"/>
          <w:numId w:val="4"/>
        </w:numPr>
        <w:spacing w:after="60" w:line="240" w:lineRule="auto"/>
        <w:ind w:left="284" w:firstLine="0"/>
        <w:jc w:val="both"/>
        <w:rPr>
          <w:rFonts w:ascii="Times New Roman" w:hAnsi="Times New Roman"/>
          <w:sz w:val="26"/>
          <w:szCs w:val="26"/>
        </w:rPr>
      </w:pPr>
      <w:r w:rsidRPr="001B2B1D">
        <w:rPr>
          <w:rFonts w:ascii="Times New Roman" w:hAnsi="Times New Roman"/>
          <w:sz w:val="26"/>
          <w:szCs w:val="26"/>
        </w:rPr>
        <w:t>solicitarea clarificărilor</w:t>
      </w:r>
      <w:r w:rsidR="004269A5" w:rsidRPr="001B2B1D">
        <w:rPr>
          <w:rFonts w:ascii="Times New Roman" w:hAnsi="Times New Roman"/>
          <w:sz w:val="26"/>
          <w:szCs w:val="26"/>
        </w:rPr>
        <w:t xml:space="preserve"> (în caz de necesitate)</w:t>
      </w:r>
      <w:r w:rsidRPr="001B2B1D">
        <w:rPr>
          <w:rFonts w:ascii="Times New Roman" w:hAnsi="Times New Roman"/>
          <w:sz w:val="26"/>
          <w:szCs w:val="26"/>
        </w:rPr>
        <w:t>;</w:t>
      </w:r>
    </w:p>
    <w:p w14:paraId="274E84B0" w14:textId="3C05D5C6" w:rsidR="00C563FB" w:rsidRPr="001B2B1D" w:rsidRDefault="00AB12CC" w:rsidP="00954671">
      <w:pPr>
        <w:pStyle w:val="ListParagraph"/>
        <w:numPr>
          <w:ilvl w:val="0"/>
          <w:numId w:val="4"/>
        </w:numPr>
        <w:spacing w:after="60" w:line="240" w:lineRule="auto"/>
        <w:ind w:left="284" w:firstLine="0"/>
        <w:jc w:val="both"/>
        <w:rPr>
          <w:rFonts w:ascii="Times New Roman" w:hAnsi="Times New Roman"/>
          <w:sz w:val="26"/>
          <w:szCs w:val="26"/>
        </w:rPr>
      </w:pPr>
      <w:r w:rsidRPr="001B2B1D">
        <w:rPr>
          <w:rFonts w:ascii="Times New Roman" w:hAnsi="Times New Roman"/>
          <w:sz w:val="26"/>
          <w:szCs w:val="26"/>
        </w:rPr>
        <w:t>respingerea dosarelor, cu indicarea</w:t>
      </w:r>
      <w:r w:rsidR="00E30BCD" w:rsidRPr="001B2B1D">
        <w:rPr>
          <w:rFonts w:ascii="Times New Roman" w:hAnsi="Times New Roman"/>
          <w:sz w:val="26"/>
          <w:szCs w:val="26"/>
        </w:rPr>
        <w:t xml:space="preserve"> </w:t>
      </w:r>
      <w:r w:rsidRPr="001B2B1D">
        <w:rPr>
          <w:rFonts w:ascii="Times New Roman" w:hAnsi="Times New Roman"/>
          <w:sz w:val="26"/>
          <w:szCs w:val="26"/>
        </w:rPr>
        <w:t>motivului neacceptării finanțării</w:t>
      </w:r>
      <w:r w:rsidR="00C563FB" w:rsidRPr="001B2B1D">
        <w:rPr>
          <w:rFonts w:ascii="Times New Roman" w:hAnsi="Times New Roman"/>
          <w:sz w:val="26"/>
          <w:szCs w:val="26"/>
        </w:rPr>
        <w:t>;</w:t>
      </w:r>
    </w:p>
    <w:p w14:paraId="39C6FBF9" w14:textId="6AF1AD86" w:rsidR="00B91D99" w:rsidRDefault="00C563FB" w:rsidP="00954671">
      <w:pPr>
        <w:pStyle w:val="ListParagraph"/>
        <w:numPr>
          <w:ilvl w:val="0"/>
          <w:numId w:val="4"/>
        </w:numPr>
        <w:spacing w:after="60" w:line="240" w:lineRule="auto"/>
        <w:ind w:left="284" w:firstLine="0"/>
        <w:jc w:val="both"/>
        <w:rPr>
          <w:rFonts w:ascii="Times New Roman" w:hAnsi="Times New Roman"/>
          <w:sz w:val="26"/>
          <w:szCs w:val="26"/>
        </w:rPr>
      </w:pPr>
      <w:r w:rsidRPr="001B2B1D">
        <w:rPr>
          <w:rFonts w:ascii="Times New Roman" w:hAnsi="Times New Roman"/>
          <w:sz w:val="26"/>
          <w:szCs w:val="26"/>
        </w:rPr>
        <w:t>aprobarea finanțării.</w:t>
      </w:r>
    </w:p>
    <w:p w14:paraId="549ACE09" w14:textId="77777777" w:rsidR="00892043" w:rsidRPr="001B2B1D" w:rsidRDefault="00892043" w:rsidP="00892043">
      <w:pPr>
        <w:pStyle w:val="ListParagraph"/>
        <w:spacing w:after="60" w:line="240" w:lineRule="auto"/>
        <w:ind w:left="284"/>
        <w:jc w:val="both"/>
        <w:rPr>
          <w:rFonts w:ascii="Times New Roman" w:hAnsi="Times New Roman"/>
          <w:sz w:val="26"/>
          <w:szCs w:val="26"/>
        </w:rPr>
      </w:pPr>
    </w:p>
    <w:p w14:paraId="3E1A240E" w14:textId="5641968E" w:rsidR="00475136" w:rsidRPr="001B2B1D" w:rsidRDefault="00475136" w:rsidP="00285E91">
      <w:pPr>
        <w:spacing w:after="0" w:line="240" w:lineRule="auto"/>
        <w:ind w:left="284" w:hanging="284"/>
        <w:jc w:val="both"/>
        <w:rPr>
          <w:rFonts w:ascii="Times New Roman" w:hAnsi="Times New Roman"/>
          <w:sz w:val="26"/>
          <w:szCs w:val="26"/>
          <w:lang w:val="ro-RO"/>
        </w:rPr>
      </w:pPr>
      <w:r w:rsidRPr="001B2B1D">
        <w:rPr>
          <w:rFonts w:ascii="Times New Roman" w:hAnsi="Times New Roman"/>
          <w:sz w:val="26"/>
          <w:szCs w:val="26"/>
          <w:lang w:val="ro-RO"/>
        </w:rPr>
        <w:t>1</w:t>
      </w:r>
      <w:r w:rsidR="00367153">
        <w:rPr>
          <w:rFonts w:ascii="Times New Roman" w:hAnsi="Times New Roman"/>
          <w:sz w:val="26"/>
          <w:szCs w:val="26"/>
          <w:lang w:val="ro-RO"/>
        </w:rPr>
        <w:t>6</w:t>
      </w:r>
      <w:r w:rsidRPr="001B2B1D">
        <w:rPr>
          <w:rFonts w:ascii="Times New Roman" w:hAnsi="Times New Roman"/>
          <w:sz w:val="26"/>
          <w:szCs w:val="26"/>
          <w:lang w:val="ro-RO"/>
        </w:rPr>
        <w:t xml:space="preserve">. </w:t>
      </w:r>
      <w:r w:rsidRPr="001B2B1D">
        <w:rPr>
          <w:rFonts w:ascii="Times New Roman" w:hAnsi="Times New Roman"/>
          <w:b/>
          <w:bCs/>
          <w:sz w:val="26"/>
          <w:szCs w:val="26"/>
          <w:lang w:val="ro-RO"/>
        </w:rPr>
        <w:t>Reguli de aplicare</w:t>
      </w:r>
      <w:r w:rsidRPr="001B2B1D">
        <w:rPr>
          <w:rFonts w:ascii="Times New Roman" w:hAnsi="Times New Roman"/>
          <w:sz w:val="26"/>
          <w:szCs w:val="26"/>
          <w:lang w:val="ro-RO"/>
        </w:rPr>
        <w:t>:</w:t>
      </w:r>
    </w:p>
    <w:p w14:paraId="5C29A668" w14:textId="77777777" w:rsidR="00475136" w:rsidRPr="001B2B1D" w:rsidRDefault="00475136" w:rsidP="00C05B2F">
      <w:pPr>
        <w:spacing w:after="0" w:line="240" w:lineRule="auto"/>
        <w:ind w:firstLine="360"/>
        <w:jc w:val="both"/>
        <w:rPr>
          <w:rFonts w:ascii="Times New Roman" w:hAnsi="Times New Roman"/>
          <w:sz w:val="26"/>
          <w:szCs w:val="26"/>
          <w:lang w:val="ro-RO"/>
        </w:rPr>
      </w:pPr>
      <w:r w:rsidRPr="001B2B1D">
        <w:rPr>
          <w:rFonts w:ascii="Times New Roman" w:hAnsi="Times New Roman"/>
          <w:sz w:val="26"/>
          <w:szCs w:val="26"/>
          <w:lang w:val="ro-RO"/>
        </w:rPr>
        <w:t>În procesul de depunere a dosarului de participare vor fi respectate următoarele reguli:</w:t>
      </w:r>
    </w:p>
    <w:p w14:paraId="7CEC3747" w14:textId="15422FBD" w:rsidR="00FC6A86" w:rsidRPr="001B2B1D" w:rsidRDefault="00FC6A86" w:rsidP="00954671">
      <w:pPr>
        <w:pStyle w:val="ListParagraph"/>
        <w:numPr>
          <w:ilvl w:val="0"/>
          <w:numId w:val="14"/>
        </w:numPr>
        <w:spacing w:after="0" w:line="240" w:lineRule="auto"/>
        <w:jc w:val="both"/>
        <w:rPr>
          <w:rFonts w:ascii="Times New Roman" w:hAnsi="Times New Roman"/>
          <w:sz w:val="26"/>
          <w:szCs w:val="26"/>
        </w:rPr>
      </w:pPr>
      <w:r w:rsidRPr="001B2B1D">
        <w:rPr>
          <w:rFonts w:ascii="Times New Roman" w:hAnsi="Times New Roman"/>
          <w:sz w:val="26"/>
          <w:szCs w:val="26"/>
        </w:rPr>
        <w:t>dosarul va fi depus</w:t>
      </w:r>
      <w:r w:rsidR="006F5866">
        <w:rPr>
          <w:rFonts w:ascii="Times New Roman" w:hAnsi="Times New Roman"/>
          <w:sz w:val="26"/>
          <w:szCs w:val="26"/>
        </w:rPr>
        <w:t xml:space="preserve"> pe email</w:t>
      </w:r>
      <w:r w:rsidRPr="001B2B1D">
        <w:rPr>
          <w:rFonts w:ascii="Times New Roman" w:hAnsi="Times New Roman"/>
          <w:sz w:val="26"/>
          <w:szCs w:val="26"/>
        </w:rPr>
        <w:t xml:space="preserve"> de către </w:t>
      </w:r>
      <w:r w:rsidRPr="00D44B13">
        <w:rPr>
          <w:rFonts w:ascii="Times New Roman" w:hAnsi="Times New Roman"/>
          <w:i/>
          <w:iCs/>
          <w:sz w:val="26"/>
          <w:szCs w:val="26"/>
        </w:rPr>
        <w:t xml:space="preserve">reprezentantul legal al </w:t>
      </w:r>
      <w:proofErr w:type="spellStart"/>
      <w:r w:rsidRPr="00D44B13">
        <w:rPr>
          <w:rFonts w:ascii="Times New Roman" w:hAnsi="Times New Roman"/>
          <w:i/>
          <w:iCs/>
          <w:sz w:val="26"/>
          <w:szCs w:val="26"/>
        </w:rPr>
        <w:t>aplicantului</w:t>
      </w:r>
      <w:proofErr w:type="spellEnd"/>
      <w:r w:rsidR="0085316F" w:rsidRPr="001B2B1D">
        <w:rPr>
          <w:rFonts w:ascii="Times New Roman" w:hAnsi="Times New Roman"/>
          <w:sz w:val="26"/>
          <w:szCs w:val="26"/>
        </w:rPr>
        <w:t xml:space="preserve"> (președinte/director</w:t>
      </w:r>
      <w:r w:rsidR="00604238" w:rsidRPr="001B2B1D">
        <w:rPr>
          <w:rFonts w:ascii="Times New Roman" w:hAnsi="Times New Roman"/>
          <w:sz w:val="26"/>
          <w:szCs w:val="26"/>
        </w:rPr>
        <w:t xml:space="preserve"> sau persoana împuternicită</w:t>
      </w:r>
      <w:r w:rsidR="009315F1" w:rsidRPr="001B2B1D">
        <w:rPr>
          <w:rFonts w:ascii="Times New Roman" w:hAnsi="Times New Roman"/>
          <w:sz w:val="26"/>
          <w:szCs w:val="26"/>
        </w:rPr>
        <w:t xml:space="preserve"> în baza unei procuri</w:t>
      </w:r>
      <w:r w:rsidR="0085316F" w:rsidRPr="001B2B1D">
        <w:rPr>
          <w:rFonts w:ascii="Times New Roman" w:hAnsi="Times New Roman"/>
          <w:sz w:val="26"/>
          <w:szCs w:val="26"/>
        </w:rPr>
        <w:t>)</w:t>
      </w:r>
      <w:r w:rsidR="00604238" w:rsidRPr="001B2B1D">
        <w:rPr>
          <w:rFonts w:ascii="Times New Roman" w:hAnsi="Times New Roman"/>
          <w:sz w:val="26"/>
          <w:szCs w:val="26"/>
        </w:rPr>
        <w:t>;</w:t>
      </w:r>
    </w:p>
    <w:p w14:paraId="23344E70" w14:textId="0AF89156" w:rsidR="00475136" w:rsidRPr="001B2B1D" w:rsidRDefault="00475136" w:rsidP="00954671">
      <w:pPr>
        <w:pStyle w:val="ListParagraph"/>
        <w:numPr>
          <w:ilvl w:val="0"/>
          <w:numId w:val="14"/>
        </w:numPr>
        <w:spacing w:after="0" w:line="240" w:lineRule="auto"/>
        <w:jc w:val="both"/>
        <w:rPr>
          <w:rFonts w:ascii="Times New Roman" w:hAnsi="Times New Roman"/>
          <w:sz w:val="26"/>
          <w:szCs w:val="26"/>
        </w:rPr>
      </w:pPr>
      <w:proofErr w:type="spellStart"/>
      <w:r w:rsidRPr="001B2B1D">
        <w:rPr>
          <w:rFonts w:ascii="Times New Roman" w:hAnsi="Times New Roman"/>
          <w:sz w:val="26"/>
          <w:szCs w:val="26"/>
        </w:rPr>
        <w:t>aplicantul</w:t>
      </w:r>
      <w:proofErr w:type="spellEnd"/>
      <w:r w:rsidRPr="001B2B1D">
        <w:rPr>
          <w:rFonts w:ascii="Times New Roman" w:hAnsi="Times New Roman"/>
          <w:sz w:val="26"/>
          <w:szCs w:val="26"/>
        </w:rPr>
        <w:t xml:space="preserve"> poate beneficia de un singur grant în cadrul Programului</w:t>
      </w:r>
      <w:r w:rsidR="00A86784" w:rsidRPr="001B2B1D">
        <w:rPr>
          <w:rFonts w:ascii="Times New Roman" w:hAnsi="Times New Roman"/>
          <w:sz w:val="26"/>
          <w:szCs w:val="26"/>
        </w:rPr>
        <w:t xml:space="preserve"> pe parcursul unui an</w:t>
      </w:r>
      <w:r w:rsidRPr="001B2B1D">
        <w:rPr>
          <w:rFonts w:ascii="Times New Roman" w:hAnsi="Times New Roman"/>
          <w:sz w:val="26"/>
          <w:szCs w:val="26"/>
        </w:rPr>
        <w:t>;</w:t>
      </w:r>
    </w:p>
    <w:p w14:paraId="2AAB4535" w14:textId="666534EC" w:rsidR="00475136" w:rsidRPr="001B2B1D" w:rsidRDefault="00497873" w:rsidP="00954671">
      <w:pPr>
        <w:pStyle w:val="ListParagraph"/>
        <w:numPr>
          <w:ilvl w:val="0"/>
          <w:numId w:val="14"/>
        </w:numPr>
        <w:spacing w:after="0" w:line="240" w:lineRule="auto"/>
        <w:jc w:val="both"/>
        <w:rPr>
          <w:rFonts w:ascii="Times New Roman" w:hAnsi="Times New Roman"/>
          <w:sz w:val="26"/>
          <w:szCs w:val="26"/>
        </w:rPr>
      </w:pPr>
      <w:r w:rsidRPr="001B2B1D">
        <w:rPr>
          <w:rFonts w:ascii="Times New Roman" w:hAnsi="Times New Roman"/>
          <w:sz w:val="26"/>
          <w:szCs w:val="26"/>
        </w:rPr>
        <w:t xml:space="preserve">dosarul de concurs va fi depus </w:t>
      </w:r>
      <w:r w:rsidR="00475136" w:rsidRPr="001B2B1D">
        <w:rPr>
          <w:rFonts w:ascii="Times New Roman" w:hAnsi="Times New Roman"/>
          <w:sz w:val="26"/>
          <w:szCs w:val="26"/>
        </w:rPr>
        <w:t xml:space="preserve">în limba </w:t>
      </w:r>
      <w:r w:rsidR="00A86784" w:rsidRPr="001B2B1D">
        <w:rPr>
          <w:rFonts w:ascii="Times New Roman" w:hAnsi="Times New Roman"/>
          <w:sz w:val="26"/>
          <w:szCs w:val="26"/>
        </w:rPr>
        <w:t>română</w:t>
      </w:r>
      <w:r w:rsidR="00475136" w:rsidRPr="001B2B1D">
        <w:rPr>
          <w:rFonts w:ascii="Times New Roman" w:hAnsi="Times New Roman"/>
          <w:sz w:val="26"/>
          <w:szCs w:val="26"/>
        </w:rPr>
        <w:t>;</w:t>
      </w:r>
    </w:p>
    <w:p w14:paraId="44F6DB22" w14:textId="58DA4ADA" w:rsidR="00FC6A86" w:rsidRPr="001B2B1D" w:rsidRDefault="00475136" w:rsidP="00954671">
      <w:pPr>
        <w:pStyle w:val="ListParagraph"/>
        <w:numPr>
          <w:ilvl w:val="0"/>
          <w:numId w:val="14"/>
        </w:numPr>
        <w:spacing w:after="0" w:line="240" w:lineRule="auto"/>
        <w:jc w:val="both"/>
        <w:rPr>
          <w:rFonts w:ascii="Times New Roman" w:hAnsi="Times New Roman"/>
          <w:sz w:val="26"/>
          <w:szCs w:val="26"/>
        </w:rPr>
      </w:pPr>
      <w:r w:rsidRPr="001B2B1D">
        <w:rPr>
          <w:rFonts w:ascii="Times New Roman" w:hAnsi="Times New Roman"/>
          <w:sz w:val="26"/>
          <w:szCs w:val="26"/>
        </w:rPr>
        <w:t>bugetul proiectului se va estima în valută națională</w:t>
      </w:r>
      <w:r w:rsidR="00F44103">
        <w:rPr>
          <w:rFonts w:ascii="Times New Roman" w:hAnsi="Times New Roman"/>
          <w:sz w:val="26"/>
          <w:szCs w:val="26"/>
        </w:rPr>
        <w:t xml:space="preserve"> (MDL)</w:t>
      </w:r>
      <w:r w:rsidR="000122E2">
        <w:rPr>
          <w:rFonts w:ascii="Times New Roman" w:hAnsi="Times New Roman"/>
          <w:color w:val="000000"/>
          <w:sz w:val="26"/>
          <w:szCs w:val="26"/>
        </w:rPr>
        <w:t>;</w:t>
      </w:r>
    </w:p>
    <w:p w14:paraId="083FAC6E" w14:textId="0D21C8A6" w:rsidR="00EC409A" w:rsidRPr="001B2B1D" w:rsidRDefault="00EC409A" w:rsidP="00954671">
      <w:pPr>
        <w:pStyle w:val="ListParagraph"/>
        <w:numPr>
          <w:ilvl w:val="0"/>
          <w:numId w:val="14"/>
        </w:numPr>
        <w:spacing w:after="0" w:line="240" w:lineRule="auto"/>
        <w:jc w:val="both"/>
        <w:rPr>
          <w:rFonts w:ascii="Times New Roman" w:hAnsi="Times New Roman"/>
          <w:sz w:val="26"/>
          <w:szCs w:val="26"/>
        </w:rPr>
      </w:pPr>
      <w:r w:rsidRPr="001B2B1D">
        <w:rPr>
          <w:rFonts w:ascii="Times New Roman" w:hAnsi="Times New Roman"/>
          <w:iCs/>
          <w:sz w:val="26"/>
          <w:szCs w:val="26"/>
        </w:rPr>
        <w:t>beneficiarii de grant ai apelurilor anterioare pot depune repetat aceleași propuneri de proiect doar dacă demonstrează că acestea rezidă pe activități și rezultate concrete anterior realizate/atinse și nu le repetă.</w:t>
      </w:r>
    </w:p>
    <w:p w14:paraId="1B494AE8" w14:textId="77777777" w:rsidR="00475136" w:rsidRPr="001B2B1D" w:rsidRDefault="00475136" w:rsidP="00C05B2F">
      <w:pPr>
        <w:spacing w:after="0" w:line="240" w:lineRule="auto"/>
        <w:jc w:val="both"/>
        <w:rPr>
          <w:rFonts w:ascii="Times New Roman" w:hAnsi="Times New Roman"/>
          <w:sz w:val="26"/>
          <w:szCs w:val="26"/>
          <w:lang w:val="ro-RO"/>
        </w:rPr>
      </w:pPr>
    </w:p>
    <w:p w14:paraId="2E48DD6C" w14:textId="08CBB78E" w:rsidR="00872750" w:rsidRPr="001B2B1D" w:rsidRDefault="0031098C" w:rsidP="00285E91">
      <w:pPr>
        <w:spacing w:after="0" w:line="240" w:lineRule="auto"/>
        <w:ind w:left="284" w:hanging="284"/>
        <w:jc w:val="both"/>
        <w:rPr>
          <w:rFonts w:ascii="Times New Roman" w:hAnsi="Times New Roman"/>
          <w:color w:val="000000"/>
          <w:sz w:val="26"/>
          <w:szCs w:val="26"/>
          <w:lang w:val="ro-RO"/>
        </w:rPr>
      </w:pPr>
      <w:r>
        <w:rPr>
          <w:rFonts w:ascii="Times New Roman" w:hAnsi="Times New Roman"/>
          <w:sz w:val="26"/>
          <w:szCs w:val="26"/>
          <w:lang w:val="ro-RO"/>
        </w:rPr>
        <w:t>1</w:t>
      </w:r>
      <w:r w:rsidR="00367153">
        <w:rPr>
          <w:rFonts w:ascii="Times New Roman" w:hAnsi="Times New Roman"/>
          <w:sz w:val="26"/>
          <w:szCs w:val="26"/>
          <w:lang w:val="ro-RO"/>
        </w:rPr>
        <w:t>7</w:t>
      </w:r>
      <w:r w:rsidR="00AB12CC" w:rsidRPr="001B2B1D">
        <w:rPr>
          <w:rFonts w:ascii="Times New Roman" w:hAnsi="Times New Roman"/>
          <w:sz w:val="26"/>
          <w:szCs w:val="26"/>
          <w:lang w:val="ro-RO"/>
        </w:rPr>
        <w:t xml:space="preserve">. </w:t>
      </w:r>
      <w:r w:rsidR="00C563FB" w:rsidRPr="001B2B1D">
        <w:rPr>
          <w:rFonts w:ascii="Times New Roman" w:hAnsi="Times New Roman"/>
          <w:b/>
          <w:bCs/>
          <w:color w:val="000000"/>
          <w:sz w:val="26"/>
          <w:szCs w:val="26"/>
          <w:lang w:val="ro-RO"/>
        </w:rPr>
        <w:t>Dosarul de concurs</w:t>
      </w:r>
      <w:r w:rsidR="00AB12CC" w:rsidRPr="001B2B1D">
        <w:rPr>
          <w:rFonts w:ascii="Times New Roman" w:hAnsi="Times New Roman"/>
          <w:color w:val="000000"/>
          <w:sz w:val="26"/>
          <w:szCs w:val="26"/>
          <w:lang w:val="ro-RO"/>
        </w:rPr>
        <w:t xml:space="preserve"> </w:t>
      </w:r>
      <w:r w:rsidR="003D2880" w:rsidRPr="001B2B1D">
        <w:rPr>
          <w:rFonts w:ascii="Times New Roman" w:hAnsi="Times New Roman"/>
          <w:color w:val="000000"/>
          <w:sz w:val="26"/>
          <w:szCs w:val="26"/>
          <w:lang w:val="ro-RO"/>
        </w:rPr>
        <w:t>va</w:t>
      </w:r>
      <w:r w:rsidR="00C05B2F" w:rsidRPr="001B2B1D">
        <w:rPr>
          <w:rFonts w:ascii="Times New Roman" w:hAnsi="Times New Roman"/>
          <w:color w:val="000000"/>
          <w:sz w:val="26"/>
          <w:szCs w:val="26"/>
          <w:lang w:val="ro-RO"/>
        </w:rPr>
        <w:t xml:space="preserve"> </w:t>
      </w:r>
      <w:r w:rsidR="00AB12CC" w:rsidRPr="001B2B1D">
        <w:rPr>
          <w:rFonts w:ascii="Times New Roman" w:hAnsi="Times New Roman"/>
          <w:color w:val="000000"/>
          <w:sz w:val="26"/>
          <w:szCs w:val="26"/>
          <w:lang w:val="ro-RO"/>
        </w:rPr>
        <w:t>con</w:t>
      </w:r>
      <w:r w:rsidR="001A5294">
        <w:rPr>
          <w:rFonts w:ascii="Times New Roman" w:hAnsi="Times New Roman"/>
          <w:color w:val="000000"/>
          <w:sz w:val="26"/>
          <w:szCs w:val="26"/>
          <w:lang w:val="ro-RO"/>
        </w:rPr>
        <w:t>ț</w:t>
      </w:r>
      <w:r w:rsidR="00AB12CC" w:rsidRPr="001B2B1D">
        <w:rPr>
          <w:rFonts w:ascii="Times New Roman" w:hAnsi="Times New Roman"/>
          <w:color w:val="000000"/>
          <w:sz w:val="26"/>
          <w:szCs w:val="26"/>
          <w:lang w:val="ro-RO"/>
        </w:rPr>
        <w:t xml:space="preserve">ine </w:t>
      </w:r>
      <w:r w:rsidR="00C563FB" w:rsidRPr="001B2B1D">
        <w:rPr>
          <w:rFonts w:ascii="Times New Roman" w:hAnsi="Times New Roman"/>
          <w:color w:val="000000"/>
          <w:sz w:val="26"/>
          <w:szCs w:val="26"/>
          <w:lang w:val="ro-RO"/>
        </w:rPr>
        <w:t>următoarele documente</w:t>
      </w:r>
      <w:r w:rsidR="00AB12CC" w:rsidRPr="001B2B1D">
        <w:rPr>
          <w:rFonts w:ascii="Times New Roman" w:hAnsi="Times New Roman"/>
          <w:color w:val="000000"/>
          <w:sz w:val="26"/>
          <w:szCs w:val="26"/>
          <w:lang w:val="ro-RO"/>
        </w:rPr>
        <w:t>:</w:t>
      </w:r>
    </w:p>
    <w:p w14:paraId="2D39CB62" w14:textId="4CA1E18C" w:rsidR="00A30FD7" w:rsidRPr="001B2B1D" w:rsidRDefault="00872750"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Cererea de finanțare (Anexa</w:t>
      </w:r>
      <w:r w:rsidR="00130730" w:rsidRPr="001B2B1D">
        <w:rPr>
          <w:rFonts w:ascii="Times New Roman" w:hAnsi="Times New Roman"/>
          <w:color w:val="000000"/>
          <w:sz w:val="26"/>
          <w:szCs w:val="26"/>
        </w:rPr>
        <w:t xml:space="preserve"> A</w:t>
      </w:r>
      <w:r w:rsidRPr="001B2B1D">
        <w:rPr>
          <w:rFonts w:ascii="Times New Roman" w:hAnsi="Times New Roman"/>
          <w:color w:val="000000"/>
          <w:sz w:val="26"/>
          <w:szCs w:val="26"/>
        </w:rPr>
        <w:t>)</w:t>
      </w:r>
      <w:r w:rsidR="00604238" w:rsidRPr="001B2B1D">
        <w:rPr>
          <w:rFonts w:ascii="Times New Roman" w:hAnsi="Times New Roman"/>
          <w:color w:val="000000"/>
          <w:sz w:val="26"/>
          <w:szCs w:val="26"/>
        </w:rPr>
        <w:t>;</w:t>
      </w:r>
    </w:p>
    <w:p w14:paraId="41A00384" w14:textId="73BD62D9" w:rsidR="00604238" w:rsidRPr="001B2B1D" w:rsidRDefault="00604238"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Planul de acțiuni al proiectului (Anexa</w:t>
      </w:r>
      <w:r w:rsidR="00130730" w:rsidRPr="001B2B1D">
        <w:rPr>
          <w:rFonts w:ascii="Times New Roman" w:hAnsi="Times New Roman"/>
          <w:color w:val="000000"/>
          <w:sz w:val="26"/>
          <w:szCs w:val="26"/>
        </w:rPr>
        <w:t xml:space="preserve"> B</w:t>
      </w:r>
      <w:r w:rsidRPr="001B2B1D">
        <w:rPr>
          <w:rFonts w:ascii="Times New Roman" w:hAnsi="Times New Roman"/>
          <w:color w:val="000000"/>
          <w:sz w:val="26"/>
          <w:szCs w:val="26"/>
        </w:rPr>
        <w:t>)</w:t>
      </w:r>
    </w:p>
    <w:p w14:paraId="33D12B35" w14:textId="7EB7BFC1" w:rsidR="00A30FD7" w:rsidRPr="001B2B1D" w:rsidRDefault="00872750"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Copii ale actelor de identitate</w:t>
      </w:r>
      <w:r w:rsidR="00604238" w:rsidRPr="001B2B1D">
        <w:rPr>
          <w:rFonts w:ascii="Times New Roman" w:hAnsi="Times New Roman"/>
          <w:color w:val="000000"/>
          <w:sz w:val="26"/>
          <w:szCs w:val="26"/>
        </w:rPr>
        <w:t xml:space="preserve"> </w:t>
      </w:r>
      <w:r w:rsidR="00BA699F">
        <w:rPr>
          <w:rFonts w:ascii="Times New Roman" w:hAnsi="Times New Roman"/>
          <w:color w:val="000000"/>
          <w:sz w:val="26"/>
          <w:szCs w:val="26"/>
        </w:rPr>
        <w:t xml:space="preserve">( buletin sau pașaport) </w:t>
      </w:r>
      <w:r w:rsidRPr="001B2B1D">
        <w:rPr>
          <w:rFonts w:ascii="Times New Roman" w:hAnsi="Times New Roman"/>
          <w:color w:val="000000"/>
          <w:sz w:val="26"/>
          <w:szCs w:val="26"/>
        </w:rPr>
        <w:t>al</w:t>
      </w:r>
      <w:r w:rsidR="00604238" w:rsidRPr="001B2B1D">
        <w:rPr>
          <w:rFonts w:ascii="Times New Roman" w:hAnsi="Times New Roman"/>
          <w:color w:val="000000"/>
          <w:sz w:val="26"/>
          <w:szCs w:val="26"/>
        </w:rPr>
        <w:t>e</w:t>
      </w:r>
      <w:r w:rsidRPr="001B2B1D">
        <w:rPr>
          <w:rFonts w:ascii="Times New Roman" w:hAnsi="Times New Roman"/>
          <w:color w:val="000000"/>
          <w:sz w:val="26"/>
          <w:szCs w:val="26"/>
        </w:rPr>
        <w:t xml:space="preserve"> reprezentantului legal al </w:t>
      </w:r>
      <w:proofErr w:type="spellStart"/>
      <w:r w:rsidR="0085316F" w:rsidRPr="001B2B1D">
        <w:rPr>
          <w:rFonts w:ascii="Times New Roman" w:hAnsi="Times New Roman"/>
          <w:color w:val="000000"/>
          <w:sz w:val="26"/>
          <w:szCs w:val="26"/>
        </w:rPr>
        <w:t>aplicantului</w:t>
      </w:r>
      <w:proofErr w:type="spellEnd"/>
      <w:r w:rsidRPr="001B2B1D">
        <w:rPr>
          <w:rFonts w:ascii="Times New Roman" w:hAnsi="Times New Roman"/>
          <w:color w:val="000000"/>
          <w:sz w:val="26"/>
          <w:szCs w:val="26"/>
        </w:rPr>
        <w:t xml:space="preserve"> sau</w:t>
      </w:r>
      <w:r w:rsidR="0071264E" w:rsidRPr="001B2B1D">
        <w:rPr>
          <w:rFonts w:ascii="Times New Roman" w:hAnsi="Times New Roman"/>
          <w:color w:val="000000"/>
          <w:sz w:val="26"/>
          <w:szCs w:val="26"/>
        </w:rPr>
        <w:t xml:space="preserve"> </w:t>
      </w:r>
      <w:r w:rsidRPr="001B2B1D">
        <w:rPr>
          <w:rFonts w:ascii="Times New Roman" w:hAnsi="Times New Roman"/>
          <w:color w:val="000000"/>
          <w:sz w:val="26"/>
          <w:szCs w:val="26"/>
        </w:rPr>
        <w:t xml:space="preserve">persoanei împuternicite de acesta </w:t>
      </w:r>
      <w:r w:rsidR="001A5294">
        <w:rPr>
          <w:rFonts w:ascii="Times New Roman" w:hAnsi="Times New Roman"/>
          <w:color w:val="000000"/>
          <w:sz w:val="26"/>
          <w:szCs w:val="26"/>
        </w:rPr>
        <w:t>ș</w:t>
      </w:r>
      <w:r w:rsidRPr="001B2B1D">
        <w:rPr>
          <w:rFonts w:ascii="Times New Roman" w:hAnsi="Times New Roman"/>
          <w:color w:val="000000"/>
          <w:sz w:val="26"/>
          <w:szCs w:val="26"/>
        </w:rPr>
        <w:t>i al coordonatorului de proiect</w:t>
      </w:r>
      <w:r w:rsidR="002243D7" w:rsidRPr="001B2B1D">
        <w:rPr>
          <w:rFonts w:ascii="Times New Roman" w:hAnsi="Times New Roman"/>
          <w:color w:val="000000"/>
          <w:sz w:val="26"/>
          <w:szCs w:val="26"/>
        </w:rPr>
        <w:t xml:space="preserve"> (dacă este altul decât reprezentantul legal al </w:t>
      </w:r>
      <w:proofErr w:type="spellStart"/>
      <w:r w:rsidR="002243D7" w:rsidRPr="001B2B1D">
        <w:rPr>
          <w:rFonts w:ascii="Times New Roman" w:hAnsi="Times New Roman"/>
          <w:color w:val="000000"/>
          <w:sz w:val="26"/>
          <w:szCs w:val="26"/>
        </w:rPr>
        <w:t>aplicantului</w:t>
      </w:r>
      <w:proofErr w:type="spellEnd"/>
      <w:r w:rsidR="002243D7" w:rsidRPr="001B2B1D">
        <w:rPr>
          <w:rFonts w:ascii="Times New Roman" w:hAnsi="Times New Roman"/>
          <w:color w:val="000000"/>
          <w:sz w:val="26"/>
          <w:szCs w:val="26"/>
        </w:rPr>
        <w:t>)</w:t>
      </w:r>
      <w:r w:rsidR="000D6DA4" w:rsidRPr="001B2B1D">
        <w:rPr>
          <w:rFonts w:ascii="Times New Roman" w:hAnsi="Times New Roman"/>
          <w:color w:val="000000"/>
          <w:sz w:val="26"/>
          <w:szCs w:val="26"/>
        </w:rPr>
        <w:t xml:space="preserve"> cu mențiunea </w:t>
      </w:r>
      <w:r w:rsidR="00130730" w:rsidRPr="001B2B1D">
        <w:rPr>
          <w:rFonts w:ascii="Times New Roman" w:hAnsi="Times New Roman"/>
          <w:color w:val="000000"/>
          <w:sz w:val="26"/>
          <w:szCs w:val="26"/>
        </w:rPr>
        <w:t>„</w:t>
      </w:r>
      <w:r w:rsidR="000D6DA4" w:rsidRPr="001B2B1D">
        <w:rPr>
          <w:rFonts w:ascii="Times New Roman" w:hAnsi="Times New Roman"/>
          <w:color w:val="000000"/>
          <w:sz w:val="26"/>
          <w:szCs w:val="26"/>
        </w:rPr>
        <w:t>conform cu originalul”</w:t>
      </w:r>
      <w:r w:rsidRPr="001B2B1D">
        <w:rPr>
          <w:rFonts w:ascii="Times New Roman" w:hAnsi="Times New Roman"/>
          <w:color w:val="000000"/>
          <w:sz w:val="26"/>
          <w:szCs w:val="26"/>
        </w:rPr>
        <w:t>;</w:t>
      </w:r>
    </w:p>
    <w:p w14:paraId="7F4423A2" w14:textId="49FCCDB4" w:rsidR="001467A2" w:rsidRPr="001B2B1D" w:rsidRDefault="001467A2"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 xml:space="preserve">CV-ul reprezentantului legal al </w:t>
      </w:r>
      <w:proofErr w:type="spellStart"/>
      <w:r w:rsidRPr="001B2B1D">
        <w:rPr>
          <w:rFonts w:ascii="Times New Roman" w:hAnsi="Times New Roman"/>
          <w:color w:val="000000"/>
          <w:sz w:val="26"/>
          <w:szCs w:val="26"/>
        </w:rPr>
        <w:t>aplicantului</w:t>
      </w:r>
      <w:proofErr w:type="spellEnd"/>
      <w:r w:rsidRPr="001B2B1D">
        <w:rPr>
          <w:rFonts w:ascii="Times New Roman" w:hAnsi="Times New Roman"/>
          <w:color w:val="000000"/>
          <w:sz w:val="26"/>
          <w:szCs w:val="26"/>
        </w:rPr>
        <w:t xml:space="preserve"> sau persoanei împuternicite de acesta </w:t>
      </w:r>
      <w:r w:rsidR="001A5294">
        <w:rPr>
          <w:rFonts w:ascii="Times New Roman" w:hAnsi="Times New Roman"/>
          <w:color w:val="000000"/>
          <w:sz w:val="26"/>
          <w:szCs w:val="26"/>
        </w:rPr>
        <w:t>ș</w:t>
      </w:r>
      <w:r w:rsidRPr="001B2B1D">
        <w:rPr>
          <w:rFonts w:ascii="Times New Roman" w:hAnsi="Times New Roman"/>
          <w:color w:val="000000"/>
          <w:sz w:val="26"/>
          <w:szCs w:val="26"/>
        </w:rPr>
        <w:t xml:space="preserve">i al coordonatorului de proiect (dacă este altul decât reprezentantul legal al </w:t>
      </w:r>
      <w:proofErr w:type="spellStart"/>
      <w:r w:rsidRPr="001B2B1D">
        <w:rPr>
          <w:rFonts w:ascii="Times New Roman" w:hAnsi="Times New Roman"/>
          <w:color w:val="000000"/>
          <w:sz w:val="26"/>
          <w:szCs w:val="26"/>
        </w:rPr>
        <w:t>aplicantului</w:t>
      </w:r>
      <w:proofErr w:type="spellEnd"/>
      <w:r w:rsidRPr="001B2B1D">
        <w:rPr>
          <w:rFonts w:ascii="Times New Roman" w:hAnsi="Times New Roman"/>
          <w:color w:val="000000"/>
          <w:sz w:val="26"/>
          <w:szCs w:val="26"/>
        </w:rPr>
        <w:t>)</w:t>
      </w:r>
      <w:r w:rsidR="00893B57" w:rsidRPr="001B2B1D">
        <w:rPr>
          <w:rFonts w:ascii="Times New Roman" w:hAnsi="Times New Roman"/>
          <w:color w:val="000000"/>
          <w:sz w:val="26"/>
          <w:szCs w:val="26"/>
        </w:rPr>
        <w:t>;</w:t>
      </w:r>
    </w:p>
    <w:p w14:paraId="5A283597" w14:textId="67146449" w:rsidR="002753C4" w:rsidRPr="001B2B1D" w:rsidRDefault="002753C4"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 xml:space="preserve">CV-ul </w:t>
      </w:r>
      <w:proofErr w:type="spellStart"/>
      <w:r w:rsidRPr="001B2B1D">
        <w:rPr>
          <w:rFonts w:ascii="Times New Roman" w:hAnsi="Times New Roman"/>
          <w:color w:val="000000"/>
          <w:sz w:val="26"/>
          <w:szCs w:val="26"/>
        </w:rPr>
        <w:t>aplicantului</w:t>
      </w:r>
      <w:proofErr w:type="spellEnd"/>
      <w:r w:rsidRPr="001B2B1D">
        <w:rPr>
          <w:rFonts w:ascii="Times New Roman" w:hAnsi="Times New Roman"/>
          <w:color w:val="000000"/>
          <w:sz w:val="26"/>
          <w:szCs w:val="26"/>
        </w:rPr>
        <w:t xml:space="preserve"> (</w:t>
      </w:r>
      <w:proofErr w:type="spellStart"/>
      <w:r w:rsidR="002670B2" w:rsidRPr="001B2B1D">
        <w:rPr>
          <w:rFonts w:ascii="Times New Roman" w:hAnsi="Times New Roman"/>
          <w:bCs/>
          <w:color w:val="000000"/>
          <w:sz w:val="26"/>
          <w:szCs w:val="26"/>
          <w:bdr w:val="none" w:sz="0" w:space="0" w:color="auto" w:frame="1"/>
        </w:rPr>
        <w:t>Asociaţiile</w:t>
      </w:r>
      <w:proofErr w:type="spellEnd"/>
      <w:r w:rsidR="002670B2" w:rsidRPr="001B2B1D">
        <w:rPr>
          <w:rFonts w:ascii="Times New Roman" w:hAnsi="Times New Roman"/>
          <w:bCs/>
          <w:color w:val="000000"/>
          <w:sz w:val="26"/>
          <w:szCs w:val="26"/>
          <w:bdr w:val="none" w:sz="0" w:space="0" w:color="auto" w:frame="1"/>
        </w:rPr>
        <w:t xml:space="preserve"> (</w:t>
      </w:r>
      <w:proofErr w:type="spellStart"/>
      <w:r w:rsidR="002670B2" w:rsidRPr="001B2B1D">
        <w:rPr>
          <w:rFonts w:ascii="Times New Roman" w:hAnsi="Times New Roman"/>
          <w:bCs/>
          <w:color w:val="000000"/>
          <w:sz w:val="26"/>
          <w:szCs w:val="26"/>
          <w:bdr w:val="none" w:sz="0" w:space="0" w:color="auto" w:frame="1"/>
        </w:rPr>
        <w:t>organizaţiile</w:t>
      </w:r>
      <w:proofErr w:type="spellEnd"/>
      <w:r w:rsidR="002670B2" w:rsidRPr="001B2B1D">
        <w:rPr>
          <w:rFonts w:ascii="Times New Roman" w:hAnsi="Times New Roman"/>
          <w:bCs/>
          <w:color w:val="000000"/>
          <w:sz w:val="26"/>
          <w:szCs w:val="26"/>
          <w:bdr w:val="none" w:sz="0" w:space="0" w:color="auto" w:frame="1"/>
        </w:rPr>
        <w:t xml:space="preserve"> neguvernamentale), Centre Educaționale</w:t>
      </w:r>
      <w:r w:rsidR="00AD0467">
        <w:rPr>
          <w:rFonts w:ascii="Times New Roman" w:hAnsi="Times New Roman"/>
          <w:color w:val="444444"/>
          <w:sz w:val="26"/>
          <w:szCs w:val="26"/>
          <w:shd w:val="clear" w:color="auto" w:fill="FFFFFF"/>
        </w:rPr>
        <w:t xml:space="preserve"> </w:t>
      </w:r>
      <w:r w:rsidR="002670B2" w:rsidRPr="001B2B1D">
        <w:rPr>
          <w:rFonts w:ascii="Times New Roman" w:hAnsi="Times New Roman"/>
          <w:color w:val="444444"/>
          <w:sz w:val="26"/>
          <w:szCs w:val="26"/>
          <w:shd w:val="clear" w:color="auto" w:fill="FFFFFF"/>
        </w:rPr>
        <w:t xml:space="preserve">din </w:t>
      </w:r>
      <w:r w:rsidR="002670B2" w:rsidRPr="001B2B1D">
        <w:rPr>
          <w:rFonts w:ascii="Times New Roman" w:hAnsi="Times New Roman"/>
          <w:bCs/>
          <w:color w:val="000000"/>
          <w:sz w:val="26"/>
          <w:szCs w:val="26"/>
          <w:bdr w:val="none" w:sz="0" w:space="0" w:color="auto" w:frame="1"/>
        </w:rPr>
        <w:t>diaspora Republicii Moldova</w:t>
      </w:r>
      <w:r w:rsidRPr="001B2B1D">
        <w:rPr>
          <w:rFonts w:ascii="Times New Roman" w:hAnsi="Times New Roman"/>
          <w:color w:val="000000"/>
          <w:sz w:val="26"/>
          <w:szCs w:val="26"/>
        </w:rPr>
        <w:t>)</w:t>
      </w:r>
      <w:r w:rsidR="005F0A1A" w:rsidRPr="001B2B1D">
        <w:rPr>
          <w:rFonts w:ascii="Times New Roman" w:hAnsi="Times New Roman"/>
          <w:color w:val="000000"/>
          <w:sz w:val="26"/>
          <w:szCs w:val="26"/>
        </w:rPr>
        <w:t>;</w:t>
      </w:r>
    </w:p>
    <w:p w14:paraId="5F1E6A9F" w14:textId="32F15D48" w:rsidR="005F0A1A" w:rsidRPr="001B2B1D" w:rsidRDefault="00872750"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Actul constitutiv, statutul</w:t>
      </w:r>
      <w:r w:rsidR="00AA470C" w:rsidRPr="001B2B1D">
        <w:rPr>
          <w:rFonts w:ascii="Times New Roman" w:hAnsi="Times New Roman"/>
          <w:color w:val="000000"/>
          <w:sz w:val="26"/>
          <w:szCs w:val="26"/>
        </w:rPr>
        <w:t xml:space="preserve"> </w:t>
      </w:r>
      <w:r w:rsidRPr="001B2B1D">
        <w:rPr>
          <w:rFonts w:ascii="Times New Roman" w:hAnsi="Times New Roman"/>
          <w:color w:val="000000"/>
          <w:sz w:val="26"/>
          <w:szCs w:val="26"/>
        </w:rPr>
        <w:t>sau actul de înregistrare, certificatul de înregistrare fiscală, precum și orice alte documente care atestă statutul juridic al solicitantului</w:t>
      </w:r>
      <w:r w:rsidR="00AD0467">
        <w:rPr>
          <w:rFonts w:ascii="Times New Roman" w:hAnsi="Times New Roman"/>
          <w:color w:val="000000"/>
          <w:sz w:val="26"/>
          <w:szCs w:val="26"/>
        </w:rPr>
        <w:t xml:space="preserve"> (</w:t>
      </w:r>
      <w:proofErr w:type="spellStart"/>
      <w:r w:rsidR="00AD0467">
        <w:rPr>
          <w:rFonts w:ascii="Times New Roman" w:hAnsi="Times New Roman"/>
          <w:color w:val="000000"/>
          <w:sz w:val="26"/>
          <w:szCs w:val="26"/>
        </w:rPr>
        <w:t>aplicantului</w:t>
      </w:r>
      <w:proofErr w:type="spellEnd"/>
      <w:r w:rsidR="00AD0467">
        <w:rPr>
          <w:rFonts w:ascii="Times New Roman" w:hAnsi="Times New Roman"/>
          <w:color w:val="000000"/>
          <w:sz w:val="26"/>
          <w:szCs w:val="26"/>
        </w:rPr>
        <w:t>)</w:t>
      </w:r>
      <w:r w:rsidRPr="001B2B1D">
        <w:rPr>
          <w:rFonts w:ascii="Times New Roman" w:hAnsi="Times New Roman"/>
          <w:color w:val="000000"/>
          <w:sz w:val="26"/>
          <w:szCs w:val="26"/>
        </w:rPr>
        <w:t>, conform legislației statului de</w:t>
      </w:r>
      <w:r w:rsidR="00AD0467">
        <w:rPr>
          <w:rFonts w:ascii="Times New Roman" w:hAnsi="Times New Roman"/>
          <w:color w:val="000000"/>
          <w:sz w:val="26"/>
          <w:szCs w:val="26"/>
        </w:rPr>
        <w:t xml:space="preserve"> </w:t>
      </w:r>
      <w:r w:rsidR="00E80A5B" w:rsidRPr="001B2B1D">
        <w:rPr>
          <w:rFonts w:ascii="Times New Roman" w:hAnsi="Times New Roman"/>
          <w:color w:val="000000"/>
          <w:sz w:val="26"/>
          <w:szCs w:val="26"/>
        </w:rPr>
        <w:t>destinație</w:t>
      </w:r>
      <w:r w:rsidRPr="001B2B1D">
        <w:rPr>
          <w:rFonts w:ascii="Times New Roman" w:hAnsi="Times New Roman"/>
          <w:color w:val="000000"/>
          <w:sz w:val="26"/>
          <w:szCs w:val="26"/>
        </w:rPr>
        <w:t xml:space="preserve"> (copie </w:t>
      </w:r>
      <w:r w:rsidR="001A5294">
        <w:rPr>
          <w:rFonts w:ascii="Times New Roman" w:hAnsi="Times New Roman"/>
          <w:color w:val="000000"/>
          <w:sz w:val="26"/>
          <w:szCs w:val="26"/>
        </w:rPr>
        <w:t>ș</w:t>
      </w:r>
      <w:r w:rsidRPr="001B2B1D">
        <w:rPr>
          <w:rFonts w:ascii="Times New Roman" w:hAnsi="Times New Roman"/>
          <w:color w:val="000000"/>
          <w:sz w:val="26"/>
          <w:szCs w:val="26"/>
        </w:rPr>
        <w:t xml:space="preserve">i traduse în limba română), cu mențiunea </w:t>
      </w:r>
      <w:r w:rsidR="00130730" w:rsidRPr="001B2B1D">
        <w:rPr>
          <w:rFonts w:ascii="Times New Roman" w:hAnsi="Times New Roman"/>
          <w:color w:val="000000"/>
          <w:sz w:val="26"/>
          <w:szCs w:val="26"/>
        </w:rPr>
        <w:t>„</w:t>
      </w:r>
      <w:r w:rsidRPr="001B2B1D">
        <w:rPr>
          <w:rFonts w:ascii="Times New Roman" w:hAnsi="Times New Roman"/>
          <w:color w:val="000000"/>
          <w:sz w:val="26"/>
          <w:szCs w:val="26"/>
        </w:rPr>
        <w:t>conform cu originalul”</w:t>
      </w:r>
      <w:r w:rsidR="005F0A1A" w:rsidRPr="001B2B1D">
        <w:rPr>
          <w:rFonts w:ascii="Times New Roman" w:hAnsi="Times New Roman"/>
          <w:color w:val="000000"/>
          <w:sz w:val="26"/>
          <w:szCs w:val="26"/>
        </w:rPr>
        <w:t>;</w:t>
      </w:r>
    </w:p>
    <w:p w14:paraId="7CC0DC34" w14:textId="1D3DC0D4" w:rsidR="00A30FD7" w:rsidRPr="001B2B1D" w:rsidRDefault="00872750"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lastRenderedPageBreak/>
        <w:t>Declara</w:t>
      </w:r>
      <w:r w:rsidR="001A5294">
        <w:rPr>
          <w:rFonts w:ascii="Times New Roman" w:hAnsi="Times New Roman"/>
          <w:color w:val="000000"/>
          <w:sz w:val="26"/>
          <w:szCs w:val="26"/>
        </w:rPr>
        <w:t>ț</w:t>
      </w:r>
      <w:r w:rsidRPr="001B2B1D">
        <w:rPr>
          <w:rFonts w:ascii="Times New Roman" w:hAnsi="Times New Roman"/>
          <w:color w:val="000000"/>
          <w:sz w:val="26"/>
          <w:szCs w:val="26"/>
        </w:rPr>
        <w:t xml:space="preserve">ia </w:t>
      </w:r>
      <w:r w:rsidR="00825489" w:rsidRPr="001B2B1D">
        <w:rPr>
          <w:rFonts w:ascii="Times New Roman" w:hAnsi="Times New Roman"/>
          <w:color w:val="000000"/>
          <w:sz w:val="26"/>
          <w:szCs w:val="26"/>
        </w:rPr>
        <w:t>pe propria răspundere privind întrunirea condițiilor de elig</w:t>
      </w:r>
      <w:r w:rsidR="00E943E9" w:rsidRPr="001B2B1D">
        <w:rPr>
          <w:rFonts w:ascii="Times New Roman" w:hAnsi="Times New Roman"/>
          <w:color w:val="000000"/>
          <w:sz w:val="26"/>
          <w:szCs w:val="26"/>
        </w:rPr>
        <w:t>i</w:t>
      </w:r>
      <w:r w:rsidR="00825489" w:rsidRPr="001B2B1D">
        <w:rPr>
          <w:rFonts w:ascii="Times New Roman" w:hAnsi="Times New Roman"/>
          <w:color w:val="000000"/>
          <w:sz w:val="26"/>
          <w:szCs w:val="26"/>
        </w:rPr>
        <w:t>bilitate</w:t>
      </w:r>
      <w:r w:rsidRPr="001B2B1D">
        <w:rPr>
          <w:rFonts w:ascii="Times New Roman" w:hAnsi="Times New Roman"/>
          <w:color w:val="000000"/>
          <w:sz w:val="26"/>
          <w:szCs w:val="26"/>
        </w:rPr>
        <w:t xml:space="preserve"> completată și semnată de către reprezentantul legal al </w:t>
      </w:r>
      <w:proofErr w:type="spellStart"/>
      <w:r w:rsidR="00AA470C" w:rsidRPr="001B2B1D">
        <w:rPr>
          <w:rFonts w:ascii="Times New Roman" w:hAnsi="Times New Roman"/>
          <w:color w:val="000000"/>
          <w:sz w:val="26"/>
          <w:szCs w:val="26"/>
        </w:rPr>
        <w:t>aplicantului</w:t>
      </w:r>
      <w:proofErr w:type="spellEnd"/>
      <w:r w:rsidRPr="001B2B1D">
        <w:rPr>
          <w:rFonts w:ascii="Times New Roman" w:hAnsi="Times New Roman"/>
          <w:color w:val="000000"/>
          <w:sz w:val="26"/>
          <w:szCs w:val="26"/>
        </w:rPr>
        <w:t xml:space="preserve"> sau de persoana împuternicită de acesta</w:t>
      </w:r>
      <w:r w:rsidR="00AD3BD7" w:rsidRPr="001B2B1D">
        <w:rPr>
          <w:rFonts w:ascii="Times New Roman" w:hAnsi="Times New Roman"/>
          <w:color w:val="000000"/>
          <w:sz w:val="26"/>
          <w:szCs w:val="26"/>
        </w:rPr>
        <w:t xml:space="preserve"> </w:t>
      </w:r>
      <w:r w:rsidR="00AD3BD7" w:rsidRPr="001B2B1D">
        <w:rPr>
          <w:rFonts w:ascii="Times New Roman" w:hAnsi="Times New Roman"/>
          <w:i/>
          <w:iCs/>
          <w:color w:val="000000"/>
          <w:sz w:val="26"/>
          <w:szCs w:val="26"/>
        </w:rPr>
        <w:t>(se anexează prezentului Regulament)</w:t>
      </w:r>
      <w:r w:rsidRPr="001B2B1D">
        <w:rPr>
          <w:rFonts w:ascii="Times New Roman" w:hAnsi="Times New Roman"/>
          <w:color w:val="000000"/>
          <w:sz w:val="26"/>
          <w:szCs w:val="26"/>
        </w:rPr>
        <w:t>;</w:t>
      </w:r>
    </w:p>
    <w:p w14:paraId="0C1C3A3F" w14:textId="6F5ABA6D" w:rsidR="00A30FD7" w:rsidRPr="001B2B1D" w:rsidRDefault="00B40273" w:rsidP="00954671">
      <w:pPr>
        <w:pStyle w:val="ListParagraph"/>
        <w:numPr>
          <w:ilvl w:val="0"/>
          <w:numId w:val="13"/>
        </w:numPr>
        <w:spacing w:after="0"/>
        <w:rPr>
          <w:rFonts w:ascii="Times New Roman" w:hAnsi="Times New Roman"/>
          <w:color w:val="000000"/>
          <w:sz w:val="26"/>
          <w:szCs w:val="26"/>
        </w:rPr>
      </w:pPr>
      <w:r w:rsidRPr="001B2B1D">
        <w:rPr>
          <w:rFonts w:ascii="Times New Roman" w:hAnsi="Times New Roman"/>
          <w:color w:val="000000"/>
          <w:sz w:val="26"/>
          <w:szCs w:val="26"/>
        </w:rPr>
        <w:t>Acordul</w:t>
      </w:r>
      <w:r w:rsidR="00872750" w:rsidRPr="001B2B1D">
        <w:rPr>
          <w:rFonts w:ascii="Times New Roman" w:hAnsi="Times New Roman"/>
          <w:color w:val="000000"/>
          <w:sz w:val="26"/>
          <w:szCs w:val="26"/>
        </w:rPr>
        <w:t xml:space="preserve"> cu privire la prelucrarea</w:t>
      </w:r>
      <w:r w:rsidRPr="001B2B1D">
        <w:rPr>
          <w:rFonts w:ascii="Times New Roman" w:hAnsi="Times New Roman"/>
          <w:color w:val="000000"/>
          <w:sz w:val="26"/>
          <w:szCs w:val="26"/>
        </w:rPr>
        <w:t xml:space="preserve"> </w:t>
      </w:r>
      <w:r w:rsidR="00872750" w:rsidRPr="001B2B1D">
        <w:rPr>
          <w:rFonts w:ascii="Times New Roman" w:hAnsi="Times New Roman"/>
          <w:color w:val="000000"/>
          <w:sz w:val="26"/>
          <w:szCs w:val="26"/>
        </w:rPr>
        <w:t>datelor cu caracter personal</w:t>
      </w:r>
      <w:r w:rsidRPr="001B2B1D">
        <w:rPr>
          <w:rFonts w:ascii="Times New Roman" w:hAnsi="Times New Roman"/>
          <w:color w:val="000000"/>
          <w:sz w:val="26"/>
          <w:szCs w:val="26"/>
        </w:rPr>
        <w:t xml:space="preserve"> completată și semnată de către reprezentantul legal al </w:t>
      </w:r>
      <w:proofErr w:type="spellStart"/>
      <w:r w:rsidRPr="001B2B1D">
        <w:rPr>
          <w:rFonts w:ascii="Times New Roman" w:hAnsi="Times New Roman"/>
          <w:color w:val="000000"/>
          <w:sz w:val="26"/>
          <w:szCs w:val="26"/>
        </w:rPr>
        <w:t>aplicantului</w:t>
      </w:r>
      <w:proofErr w:type="spellEnd"/>
      <w:r w:rsidRPr="001B2B1D">
        <w:rPr>
          <w:rFonts w:ascii="Times New Roman" w:hAnsi="Times New Roman"/>
          <w:color w:val="000000"/>
          <w:sz w:val="26"/>
          <w:szCs w:val="26"/>
        </w:rPr>
        <w:t xml:space="preserve"> sau de persoana împuternicită de acesta</w:t>
      </w:r>
      <w:r w:rsidR="00AD3BD7" w:rsidRPr="001B2B1D">
        <w:rPr>
          <w:rFonts w:ascii="Times New Roman" w:hAnsi="Times New Roman"/>
          <w:color w:val="000000"/>
          <w:sz w:val="26"/>
          <w:szCs w:val="26"/>
        </w:rPr>
        <w:t xml:space="preserve"> </w:t>
      </w:r>
      <w:r w:rsidR="00AD3BD7" w:rsidRPr="001B2B1D">
        <w:rPr>
          <w:rFonts w:ascii="Times New Roman" w:hAnsi="Times New Roman"/>
          <w:i/>
          <w:iCs/>
          <w:color w:val="000000"/>
          <w:sz w:val="26"/>
          <w:szCs w:val="26"/>
        </w:rPr>
        <w:t>(se anexează prezentului Regulament)</w:t>
      </w:r>
      <w:r w:rsidR="00AD3BD7" w:rsidRPr="001B2B1D">
        <w:rPr>
          <w:rFonts w:ascii="Times New Roman" w:hAnsi="Times New Roman"/>
          <w:color w:val="000000"/>
          <w:sz w:val="26"/>
          <w:szCs w:val="26"/>
        </w:rPr>
        <w:t>.</w:t>
      </w:r>
    </w:p>
    <w:p w14:paraId="63A9961F" w14:textId="77777777" w:rsidR="00EA5126" w:rsidRPr="001B2B1D" w:rsidRDefault="00EA5126" w:rsidP="00B56CF0">
      <w:pPr>
        <w:spacing w:after="0"/>
        <w:rPr>
          <w:rFonts w:ascii="Times New Roman" w:hAnsi="Times New Roman"/>
          <w:color w:val="000000"/>
          <w:sz w:val="26"/>
          <w:szCs w:val="26"/>
          <w:lang w:val="ro-RO"/>
        </w:rPr>
      </w:pPr>
    </w:p>
    <w:p w14:paraId="1EDBB3CC" w14:textId="4DEC7658" w:rsidR="00487D52" w:rsidRPr="001B2B1D" w:rsidRDefault="00367153" w:rsidP="00FD116C">
      <w:pPr>
        <w:spacing w:after="0"/>
        <w:ind w:left="360" w:hanging="360"/>
        <w:rPr>
          <w:rFonts w:ascii="Times New Roman" w:hAnsi="Times New Roman"/>
          <w:sz w:val="26"/>
          <w:szCs w:val="26"/>
          <w:lang w:val="ro-RO"/>
        </w:rPr>
      </w:pPr>
      <w:r>
        <w:rPr>
          <w:rFonts w:ascii="Times New Roman" w:hAnsi="Times New Roman"/>
          <w:color w:val="000000"/>
          <w:sz w:val="26"/>
          <w:szCs w:val="26"/>
          <w:lang w:val="ro-RO"/>
        </w:rPr>
        <w:t>18</w:t>
      </w:r>
      <w:r w:rsidR="00FD116C" w:rsidRPr="001B2B1D">
        <w:rPr>
          <w:rFonts w:ascii="Times New Roman" w:hAnsi="Times New Roman"/>
          <w:color w:val="000000"/>
          <w:sz w:val="26"/>
          <w:szCs w:val="26"/>
          <w:lang w:val="ro-RO"/>
        </w:rPr>
        <w:t xml:space="preserve">. </w:t>
      </w:r>
      <w:r w:rsidR="002243D7" w:rsidRPr="001B2B1D">
        <w:rPr>
          <w:rFonts w:ascii="Times New Roman" w:hAnsi="Times New Roman"/>
          <w:color w:val="000000"/>
          <w:sz w:val="26"/>
          <w:szCs w:val="26"/>
          <w:lang w:val="ro-RO"/>
        </w:rPr>
        <w:t>Documentele vor fi transmise în format (scan;.pdf)</w:t>
      </w:r>
      <w:r w:rsidR="00EA5126" w:rsidRPr="001B2B1D">
        <w:rPr>
          <w:rFonts w:ascii="Times New Roman" w:hAnsi="Times New Roman"/>
          <w:color w:val="000000"/>
          <w:sz w:val="26"/>
          <w:szCs w:val="26"/>
          <w:lang w:val="ro-RO"/>
        </w:rPr>
        <w:t xml:space="preserve"> la </w:t>
      </w:r>
      <w:r w:rsidR="00EA5126" w:rsidRPr="001B2B1D">
        <w:rPr>
          <w:rFonts w:ascii="Times New Roman" w:hAnsi="Times New Roman"/>
          <w:sz w:val="26"/>
          <w:szCs w:val="26"/>
          <w:lang w:val="ro-RO" w:eastAsia="ru-RU"/>
        </w:rPr>
        <w:t xml:space="preserve">adresa </w:t>
      </w:r>
      <w:r w:rsidR="00EA5126" w:rsidRPr="001B2B1D">
        <w:rPr>
          <w:rFonts w:ascii="Times New Roman" w:hAnsi="Times New Roman"/>
          <w:color w:val="000000"/>
          <w:sz w:val="26"/>
          <w:szCs w:val="26"/>
          <w:lang w:val="ro-RO" w:eastAsia="ru-RU"/>
        </w:rPr>
        <w:t xml:space="preserve">electronică: </w:t>
      </w:r>
      <w:hyperlink r:id="rId70" w:history="1">
        <w:r w:rsidR="00EA5126" w:rsidRPr="001B2B1D">
          <w:rPr>
            <w:rStyle w:val="Hyperlink"/>
            <w:rFonts w:ascii="Times New Roman" w:hAnsi="Times New Roman"/>
            <w:sz w:val="26"/>
            <w:szCs w:val="26"/>
            <w:lang w:val="ro-RO" w:eastAsia="ru-RU"/>
          </w:rPr>
          <w:t>brd@gov.md</w:t>
        </w:r>
      </w:hyperlink>
      <w:r w:rsidR="00EA5126" w:rsidRPr="001B2B1D">
        <w:rPr>
          <w:rStyle w:val="Hyperlink"/>
          <w:rFonts w:ascii="Times New Roman" w:hAnsi="Times New Roman"/>
          <w:sz w:val="26"/>
          <w:szCs w:val="26"/>
          <w:u w:val="none"/>
          <w:lang w:val="ro-RO" w:eastAsia="ru-RU"/>
        </w:rPr>
        <w:t xml:space="preserve"> </w:t>
      </w:r>
      <w:r w:rsidR="00EA5126" w:rsidRPr="001B2B1D">
        <w:rPr>
          <w:rStyle w:val="Hyperlink"/>
          <w:rFonts w:ascii="Times New Roman" w:hAnsi="Times New Roman"/>
          <w:color w:val="auto"/>
          <w:sz w:val="26"/>
          <w:szCs w:val="26"/>
          <w:u w:val="none"/>
          <w:lang w:val="ro-RO" w:eastAsia="ru-RU"/>
        </w:rPr>
        <w:t>cu subiectul: „Aplicație - Program de susținere a acțiunilor</w:t>
      </w:r>
      <w:r w:rsidR="00A20540" w:rsidRPr="001B2B1D">
        <w:rPr>
          <w:rStyle w:val="Hyperlink"/>
          <w:rFonts w:ascii="Times New Roman" w:hAnsi="Times New Roman"/>
          <w:color w:val="auto"/>
          <w:sz w:val="26"/>
          <w:szCs w:val="26"/>
          <w:u w:val="none"/>
          <w:lang w:val="ro-RO" w:eastAsia="ru-RU"/>
        </w:rPr>
        <w:t xml:space="preserve"> culturale și educaționale</w:t>
      </w:r>
      <w:r w:rsidR="00EA5126" w:rsidRPr="001B2B1D">
        <w:rPr>
          <w:rStyle w:val="Hyperlink"/>
          <w:rFonts w:ascii="Times New Roman" w:hAnsi="Times New Roman"/>
          <w:color w:val="auto"/>
          <w:sz w:val="26"/>
          <w:szCs w:val="26"/>
          <w:u w:val="none"/>
          <w:lang w:val="ro-RO" w:eastAsia="ru-RU"/>
        </w:rPr>
        <w:t xml:space="preserve"> în diaspor</w:t>
      </w:r>
      <w:r w:rsidR="00A20540" w:rsidRPr="001B2B1D">
        <w:rPr>
          <w:rStyle w:val="Hyperlink"/>
          <w:rFonts w:ascii="Times New Roman" w:hAnsi="Times New Roman"/>
          <w:color w:val="auto"/>
          <w:sz w:val="26"/>
          <w:szCs w:val="26"/>
          <w:u w:val="none"/>
          <w:lang w:val="ro-RO" w:eastAsia="ru-RU"/>
        </w:rPr>
        <w:t>ă</w:t>
      </w:r>
      <w:r w:rsidR="00EA5126" w:rsidRPr="001B2B1D">
        <w:rPr>
          <w:rStyle w:val="Hyperlink"/>
          <w:rFonts w:ascii="Times New Roman" w:hAnsi="Times New Roman"/>
          <w:color w:val="auto"/>
          <w:sz w:val="26"/>
          <w:szCs w:val="26"/>
          <w:u w:val="none"/>
          <w:lang w:val="ro-RO" w:eastAsia="ru-RU"/>
        </w:rPr>
        <w:t>”</w:t>
      </w:r>
      <w:r w:rsidR="00E80A5B" w:rsidRPr="001B2B1D">
        <w:rPr>
          <w:rStyle w:val="Hyperlink"/>
          <w:rFonts w:ascii="Times New Roman" w:hAnsi="Times New Roman"/>
          <w:color w:val="auto"/>
          <w:sz w:val="26"/>
          <w:szCs w:val="26"/>
          <w:u w:val="none"/>
          <w:lang w:val="ro-RO" w:eastAsia="ru-RU"/>
        </w:rPr>
        <w:t>.</w:t>
      </w:r>
    </w:p>
    <w:p w14:paraId="20F7256C" w14:textId="17332600" w:rsidR="001A5294" w:rsidRDefault="00367153" w:rsidP="00EC409A">
      <w:pPr>
        <w:spacing w:after="0" w:line="240" w:lineRule="auto"/>
        <w:ind w:left="426" w:hanging="426"/>
        <w:jc w:val="both"/>
        <w:rPr>
          <w:rFonts w:ascii="Times New Roman" w:hAnsi="Times New Roman"/>
          <w:color w:val="000000"/>
          <w:sz w:val="26"/>
          <w:szCs w:val="26"/>
          <w:lang w:val="ro-RO"/>
        </w:rPr>
      </w:pPr>
      <w:r>
        <w:rPr>
          <w:rFonts w:ascii="Times New Roman" w:hAnsi="Times New Roman"/>
          <w:color w:val="000000"/>
          <w:sz w:val="26"/>
          <w:szCs w:val="26"/>
          <w:lang w:val="ro-RO"/>
        </w:rPr>
        <w:t>19</w:t>
      </w:r>
      <w:r w:rsidR="00AB12CC" w:rsidRPr="001B2B1D">
        <w:rPr>
          <w:rFonts w:ascii="Times New Roman" w:hAnsi="Times New Roman"/>
          <w:color w:val="000000"/>
          <w:sz w:val="26"/>
          <w:szCs w:val="26"/>
          <w:lang w:val="ro-RO"/>
        </w:rPr>
        <w:t xml:space="preserve">. Înregistrarea dosarului se efectuează doar </w:t>
      </w:r>
      <w:r w:rsidR="00C563FB" w:rsidRPr="001B2B1D">
        <w:rPr>
          <w:rFonts w:ascii="Times New Roman" w:hAnsi="Times New Roman"/>
          <w:color w:val="000000"/>
          <w:sz w:val="26"/>
          <w:szCs w:val="26"/>
          <w:lang w:val="ro-RO"/>
        </w:rPr>
        <w:t>în cazul în care</w:t>
      </w:r>
      <w:r w:rsidR="00AB12CC" w:rsidRPr="001B2B1D">
        <w:rPr>
          <w:rFonts w:ascii="Times New Roman" w:hAnsi="Times New Roman"/>
          <w:color w:val="000000"/>
          <w:sz w:val="26"/>
          <w:szCs w:val="26"/>
          <w:lang w:val="ro-RO"/>
        </w:rPr>
        <w:t xml:space="preserve"> acesta </w:t>
      </w:r>
      <w:r w:rsidR="00933456" w:rsidRPr="001B2B1D">
        <w:rPr>
          <w:rFonts w:ascii="Times New Roman" w:hAnsi="Times New Roman"/>
          <w:color w:val="000000"/>
          <w:sz w:val="26"/>
          <w:szCs w:val="26"/>
          <w:lang w:val="ro-RO"/>
        </w:rPr>
        <w:t>este remis în termen</w:t>
      </w:r>
      <w:r w:rsidR="001A5294">
        <w:rPr>
          <w:rFonts w:ascii="Times New Roman" w:hAnsi="Times New Roman"/>
          <w:color w:val="000000"/>
          <w:sz w:val="26"/>
          <w:szCs w:val="26"/>
          <w:lang w:val="ro-RO"/>
        </w:rPr>
        <w:t>, conform</w:t>
      </w:r>
      <w:r w:rsidR="00933456" w:rsidRPr="001B2B1D">
        <w:rPr>
          <w:rFonts w:ascii="Times New Roman" w:hAnsi="Times New Roman"/>
          <w:color w:val="000000"/>
          <w:sz w:val="26"/>
          <w:szCs w:val="26"/>
          <w:lang w:val="ro-RO"/>
        </w:rPr>
        <w:t xml:space="preserve"> condițiil</w:t>
      </w:r>
      <w:r w:rsidR="001A5294">
        <w:rPr>
          <w:rFonts w:ascii="Times New Roman" w:hAnsi="Times New Roman"/>
          <w:color w:val="000000"/>
          <w:sz w:val="26"/>
          <w:szCs w:val="26"/>
          <w:lang w:val="ro-RO"/>
        </w:rPr>
        <w:t>or</w:t>
      </w:r>
      <w:r w:rsidR="00933456" w:rsidRPr="001B2B1D">
        <w:rPr>
          <w:rFonts w:ascii="Times New Roman" w:hAnsi="Times New Roman"/>
          <w:color w:val="000000"/>
          <w:sz w:val="26"/>
          <w:szCs w:val="26"/>
          <w:lang w:val="ro-RO"/>
        </w:rPr>
        <w:t xml:space="preserve"> stabilite</w:t>
      </w:r>
      <w:r w:rsidR="000122E2">
        <w:rPr>
          <w:rFonts w:ascii="Times New Roman" w:hAnsi="Times New Roman"/>
          <w:color w:val="000000"/>
          <w:sz w:val="26"/>
          <w:szCs w:val="26"/>
          <w:lang w:val="ro-RO"/>
        </w:rPr>
        <w:t xml:space="preserve"> și </w:t>
      </w:r>
      <w:r w:rsidR="00AB12CC" w:rsidRPr="001B2B1D">
        <w:rPr>
          <w:rFonts w:ascii="Times New Roman" w:hAnsi="Times New Roman"/>
          <w:color w:val="000000"/>
          <w:sz w:val="26"/>
          <w:szCs w:val="26"/>
          <w:lang w:val="ro-RO"/>
        </w:rPr>
        <w:t>conține toată documentația prevăzută. </w:t>
      </w:r>
    </w:p>
    <w:p w14:paraId="1298516B" w14:textId="53600185" w:rsidR="00B91D99" w:rsidRPr="001A5294" w:rsidRDefault="001A5294" w:rsidP="001A5294">
      <w:pPr>
        <w:spacing w:after="0" w:line="240" w:lineRule="auto"/>
        <w:ind w:left="426" w:hanging="426"/>
        <w:jc w:val="both"/>
        <w:rPr>
          <w:rFonts w:ascii="Times New Roman" w:hAnsi="Times New Roman"/>
          <w:color w:val="000000"/>
          <w:sz w:val="26"/>
          <w:szCs w:val="26"/>
          <w:lang w:val="ro-RO"/>
        </w:rPr>
      </w:pPr>
      <w:r>
        <w:rPr>
          <w:rFonts w:ascii="Times New Roman" w:hAnsi="Times New Roman"/>
          <w:color w:val="000000"/>
          <w:sz w:val="26"/>
          <w:szCs w:val="26"/>
          <w:lang w:val="ro-RO"/>
        </w:rPr>
        <w:t xml:space="preserve">      </w:t>
      </w:r>
      <w:r w:rsidR="00AB12CC" w:rsidRPr="001B2B1D">
        <w:rPr>
          <w:rFonts w:ascii="Times New Roman" w:hAnsi="Times New Roman"/>
          <w:color w:val="000000"/>
          <w:sz w:val="26"/>
          <w:szCs w:val="26"/>
          <w:lang w:val="ro-RO"/>
        </w:rPr>
        <w:t xml:space="preserve">Dosarele incomplete </w:t>
      </w:r>
      <w:r w:rsidR="00AB12CC" w:rsidRPr="001B2B1D">
        <w:rPr>
          <w:rFonts w:ascii="Times New Roman" w:hAnsi="Times New Roman"/>
          <w:iCs/>
          <w:sz w:val="26"/>
          <w:szCs w:val="26"/>
          <w:lang w:val="ro-RO"/>
        </w:rPr>
        <w:t>nu vor fi considerate eligibile.</w:t>
      </w:r>
      <w:r w:rsidR="00BF6682" w:rsidRPr="001B2B1D">
        <w:rPr>
          <w:rFonts w:ascii="Times New Roman" w:hAnsi="Times New Roman"/>
          <w:iCs/>
          <w:sz w:val="26"/>
          <w:szCs w:val="26"/>
          <w:lang w:val="ro-RO"/>
        </w:rPr>
        <w:t xml:space="preserve"> </w:t>
      </w:r>
      <w:bookmarkStart w:id="4" w:name="_Hlk441667"/>
    </w:p>
    <w:bookmarkEnd w:id="4"/>
    <w:p w14:paraId="350AE1AE" w14:textId="77777777" w:rsidR="00B91D99" w:rsidRPr="001B2B1D" w:rsidRDefault="00B91D99">
      <w:pPr>
        <w:spacing w:after="0" w:line="240" w:lineRule="auto"/>
        <w:jc w:val="both"/>
        <w:rPr>
          <w:rFonts w:ascii="Times New Roman" w:hAnsi="Times New Roman"/>
          <w:sz w:val="26"/>
          <w:szCs w:val="26"/>
          <w:lang w:val="ro-RO"/>
        </w:rPr>
      </w:pPr>
    </w:p>
    <w:p w14:paraId="7D80A327" w14:textId="1C23D348" w:rsidR="00B91D99" w:rsidRPr="001B2B1D" w:rsidRDefault="00AB12CC">
      <w:pPr>
        <w:spacing w:after="60" w:line="240" w:lineRule="auto"/>
        <w:jc w:val="center"/>
        <w:rPr>
          <w:rFonts w:ascii="Times New Roman" w:hAnsi="Times New Roman"/>
          <w:b/>
          <w:sz w:val="26"/>
          <w:szCs w:val="26"/>
          <w:lang w:val="ro-RO"/>
        </w:rPr>
      </w:pPr>
      <w:proofErr w:type="spellStart"/>
      <w:r w:rsidRPr="001B2B1D">
        <w:rPr>
          <w:rFonts w:ascii="Times New Roman" w:hAnsi="Times New Roman"/>
          <w:b/>
          <w:bCs/>
          <w:color w:val="000000"/>
          <w:sz w:val="26"/>
          <w:szCs w:val="26"/>
          <w:lang w:val="ro-RO"/>
        </w:rPr>
        <w:t>Secţiunea</w:t>
      </w:r>
      <w:proofErr w:type="spellEnd"/>
      <w:r w:rsidRPr="001B2B1D">
        <w:rPr>
          <w:rFonts w:ascii="Times New Roman" w:hAnsi="Times New Roman"/>
          <w:b/>
          <w:bCs/>
          <w:color w:val="000000"/>
          <w:sz w:val="26"/>
          <w:szCs w:val="26"/>
          <w:lang w:val="ro-RO"/>
        </w:rPr>
        <w:t xml:space="preserve"> 4. Procedura</w:t>
      </w:r>
      <w:r w:rsidR="00BC317F" w:rsidRPr="001B2B1D">
        <w:rPr>
          <w:rFonts w:ascii="Times New Roman" w:hAnsi="Times New Roman"/>
          <w:b/>
          <w:bCs/>
          <w:color w:val="000000"/>
          <w:sz w:val="26"/>
          <w:szCs w:val="26"/>
          <w:lang w:val="ro-RO"/>
        </w:rPr>
        <w:t xml:space="preserve"> de </w:t>
      </w:r>
      <w:r w:rsidRPr="001B2B1D">
        <w:rPr>
          <w:rFonts w:ascii="Times New Roman" w:hAnsi="Times New Roman"/>
          <w:b/>
          <w:bCs/>
          <w:color w:val="000000"/>
          <w:sz w:val="26"/>
          <w:szCs w:val="26"/>
          <w:lang w:val="ro-RO"/>
        </w:rPr>
        <w:t xml:space="preserve">evaluare a dosarelor </w:t>
      </w:r>
    </w:p>
    <w:p w14:paraId="4B00124B" w14:textId="77777777" w:rsidR="00B91D99" w:rsidRPr="001B2B1D" w:rsidRDefault="00B91D99">
      <w:pPr>
        <w:spacing w:after="0" w:line="240" w:lineRule="auto"/>
        <w:jc w:val="center"/>
        <w:rPr>
          <w:rFonts w:ascii="Times New Roman" w:hAnsi="Times New Roman"/>
          <w:b/>
          <w:sz w:val="26"/>
          <w:szCs w:val="26"/>
          <w:lang w:val="ro-RO"/>
        </w:rPr>
      </w:pPr>
    </w:p>
    <w:p w14:paraId="02902EEE" w14:textId="3166C207" w:rsidR="00A614AB" w:rsidRDefault="00367153">
      <w:pPr>
        <w:spacing w:after="0" w:line="240" w:lineRule="auto"/>
        <w:ind w:left="426" w:hanging="426"/>
        <w:jc w:val="both"/>
        <w:rPr>
          <w:rFonts w:ascii="Times New Roman" w:hAnsi="Times New Roman"/>
          <w:sz w:val="26"/>
          <w:szCs w:val="26"/>
          <w:lang w:val="ro-RO"/>
        </w:rPr>
      </w:pPr>
      <w:r>
        <w:rPr>
          <w:rFonts w:ascii="Times New Roman" w:hAnsi="Times New Roman"/>
          <w:sz w:val="26"/>
          <w:szCs w:val="26"/>
          <w:lang w:val="ro-RO"/>
        </w:rPr>
        <w:t>20</w:t>
      </w:r>
      <w:r w:rsidR="00BC317F" w:rsidRPr="001B2B1D">
        <w:rPr>
          <w:rFonts w:ascii="Times New Roman" w:hAnsi="Times New Roman"/>
          <w:sz w:val="26"/>
          <w:szCs w:val="26"/>
          <w:lang w:val="ro-RO"/>
        </w:rPr>
        <w:t xml:space="preserve">. </w:t>
      </w:r>
      <w:r w:rsidR="003D63C4" w:rsidRPr="001B2B1D">
        <w:rPr>
          <w:rFonts w:ascii="Times New Roman" w:hAnsi="Times New Roman"/>
          <w:sz w:val="26"/>
          <w:szCs w:val="26"/>
          <w:lang w:val="ro-RO"/>
        </w:rPr>
        <w:t>E</w:t>
      </w:r>
      <w:r w:rsidR="00AB12CC" w:rsidRPr="001B2B1D">
        <w:rPr>
          <w:rFonts w:ascii="Times New Roman" w:hAnsi="Times New Roman"/>
          <w:sz w:val="26"/>
          <w:szCs w:val="26"/>
          <w:lang w:val="ro-RO"/>
        </w:rPr>
        <w:t xml:space="preserve">valuarea dosarelor depuse pentru finanțare în cadrul </w:t>
      </w:r>
      <w:r w:rsidR="00BC15B2" w:rsidRPr="001B2B1D">
        <w:rPr>
          <w:rFonts w:ascii="Times New Roman" w:hAnsi="Times New Roman"/>
          <w:sz w:val="26"/>
          <w:szCs w:val="26"/>
          <w:lang w:val="ro-RO"/>
        </w:rPr>
        <w:t>programului</w:t>
      </w:r>
      <w:r w:rsidR="00AB12CC" w:rsidRPr="001B2B1D">
        <w:rPr>
          <w:rFonts w:ascii="Times New Roman" w:hAnsi="Times New Roman"/>
          <w:sz w:val="26"/>
          <w:szCs w:val="26"/>
          <w:lang w:val="ro-RO"/>
        </w:rPr>
        <w:t xml:space="preserve"> se efectuează de </w:t>
      </w:r>
      <w:r w:rsidR="00BC15B2" w:rsidRPr="001B2B1D">
        <w:rPr>
          <w:rFonts w:ascii="Times New Roman" w:hAnsi="Times New Roman"/>
          <w:sz w:val="26"/>
          <w:szCs w:val="26"/>
          <w:lang w:val="ro-RO"/>
        </w:rPr>
        <w:t xml:space="preserve">către </w:t>
      </w:r>
      <w:r w:rsidR="00EC409A" w:rsidRPr="001B2B1D">
        <w:rPr>
          <w:rFonts w:ascii="Times New Roman" w:hAnsi="Times New Roman"/>
          <w:sz w:val="26"/>
          <w:szCs w:val="26"/>
          <w:lang w:val="ro-RO"/>
        </w:rPr>
        <w:t>C</w:t>
      </w:r>
      <w:r w:rsidR="00AB12CC" w:rsidRPr="001B2B1D">
        <w:rPr>
          <w:rFonts w:ascii="Times New Roman" w:hAnsi="Times New Roman"/>
          <w:sz w:val="26"/>
          <w:szCs w:val="26"/>
          <w:lang w:val="ro-RO"/>
        </w:rPr>
        <w:t>omisie.</w:t>
      </w:r>
      <w:r w:rsidR="00A614AB">
        <w:rPr>
          <w:rFonts w:ascii="Times New Roman" w:hAnsi="Times New Roman"/>
          <w:sz w:val="26"/>
          <w:szCs w:val="26"/>
          <w:lang w:val="ro-RO"/>
        </w:rPr>
        <w:t xml:space="preserve"> </w:t>
      </w:r>
    </w:p>
    <w:p w14:paraId="2F6E9DF9" w14:textId="2A050BEA" w:rsidR="00A614AB" w:rsidRDefault="00A614AB" w:rsidP="00FE600E">
      <w:pPr>
        <w:spacing w:after="0" w:line="240" w:lineRule="auto"/>
        <w:jc w:val="both"/>
        <w:rPr>
          <w:rFonts w:ascii="Times New Roman" w:hAnsi="Times New Roman"/>
          <w:sz w:val="26"/>
          <w:szCs w:val="26"/>
          <w:lang w:val="ro-RO"/>
        </w:rPr>
      </w:pPr>
    </w:p>
    <w:p w14:paraId="6FAF5BE3" w14:textId="1355DFED" w:rsidR="00A614AB" w:rsidRDefault="00A614AB" w:rsidP="00A614AB">
      <w:pPr>
        <w:spacing w:after="0" w:line="240" w:lineRule="auto"/>
        <w:ind w:left="426" w:hanging="142"/>
        <w:jc w:val="both"/>
        <w:rPr>
          <w:rFonts w:ascii="Times New Roman" w:hAnsi="Times New Roman"/>
          <w:b/>
          <w:bCs/>
          <w:sz w:val="26"/>
          <w:szCs w:val="26"/>
          <w:lang w:val="ro-RO"/>
        </w:rPr>
      </w:pPr>
      <w:r w:rsidRPr="00A614AB">
        <w:rPr>
          <w:rFonts w:ascii="Times New Roman" w:hAnsi="Times New Roman"/>
          <w:b/>
          <w:bCs/>
          <w:sz w:val="26"/>
          <w:szCs w:val="26"/>
          <w:lang w:val="ro-RO"/>
        </w:rPr>
        <w:t xml:space="preserve">Perioada de </w:t>
      </w:r>
      <w:r>
        <w:rPr>
          <w:rFonts w:ascii="Times New Roman" w:hAnsi="Times New Roman"/>
          <w:b/>
          <w:bCs/>
          <w:sz w:val="26"/>
          <w:szCs w:val="26"/>
          <w:lang w:val="ro-RO"/>
        </w:rPr>
        <w:t>depunere</w:t>
      </w:r>
      <w:r w:rsidRPr="00A614AB">
        <w:rPr>
          <w:rFonts w:ascii="Times New Roman" w:hAnsi="Times New Roman"/>
          <w:b/>
          <w:bCs/>
          <w:sz w:val="26"/>
          <w:szCs w:val="26"/>
          <w:lang w:val="ro-RO"/>
        </w:rPr>
        <w:t xml:space="preserve"> a proiectelor este </w:t>
      </w:r>
      <w:r w:rsidR="00412BCD">
        <w:rPr>
          <w:rFonts w:ascii="Times New Roman" w:hAnsi="Times New Roman"/>
          <w:b/>
          <w:bCs/>
          <w:sz w:val="26"/>
          <w:szCs w:val="26"/>
          <w:lang w:val="ro-RO"/>
        </w:rPr>
        <w:t>02</w:t>
      </w:r>
      <w:r w:rsidRPr="00A614AB">
        <w:rPr>
          <w:rFonts w:ascii="Times New Roman" w:hAnsi="Times New Roman"/>
          <w:b/>
          <w:bCs/>
          <w:sz w:val="26"/>
          <w:szCs w:val="26"/>
          <w:lang w:val="ro-RO"/>
        </w:rPr>
        <w:t xml:space="preserve"> </w:t>
      </w:r>
      <w:r w:rsidR="00412BCD">
        <w:rPr>
          <w:rFonts w:ascii="Times New Roman" w:hAnsi="Times New Roman"/>
          <w:b/>
          <w:bCs/>
          <w:sz w:val="26"/>
          <w:szCs w:val="26"/>
          <w:lang w:val="ro-RO"/>
        </w:rPr>
        <w:t>aprilie</w:t>
      </w:r>
      <w:r w:rsidRPr="00A614AB">
        <w:rPr>
          <w:rFonts w:ascii="Times New Roman" w:hAnsi="Times New Roman"/>
          <w:b/>
          <w:bCs/>
          <w:sz w:val="26"/>
          <w:szCs w:val="26"/>
          <w:lang w:val="ro-RO"/>
        </w:rPr>
        <w:t xml:space="preserve"> – </w:t>
      </w:r>
      <w:r w:rsidR="00BA699F">
        <w:rPr>
          <w:rFonts w:ascii="Times New Roman" w:hAnsi="Times New Roman"/>
          <w:b/>
          <w:bCs/>
          <w:sz w:val="26"/>
          <w:szCs w:val="26"/>
          <w:lang w:val="ro-RO"/>
        </w:rPr>
        <w:t>1</w:t>
      </w:r>
      <w:r w:rsidR="00412BCD">
        <w:rPr>
          <w:rFonts w:ascii="Times New Roman" w:hAnsi="Times New Roman"/>
          <w:b/>
          <w:bCs/>
          <w:sz w:val="26"/>
          <w:szCs w:val="26"/>
          <w:lang w:val="ro-RO"/>
        </w:rPr>
        <w:t>7</w:t>
      </w:r>
      <w:r w:rsidRPr="00A614AB">
        <w:rPr>
          <w:rFonts w:ascii="Times New Roman" w:hAnsi="Times New Roman"/>
          <w:b/>
          <w:bCs/>
          <w:sz w:val="26"/>
          <w:szCs w:val="26"/>
          <w:lang w:val="ro-RO"/>
        </w:rPr>
        <w:t xml:space="preserve"> </w:t>
      </w:r>
      <w:r w:rsidR="00412BCD">
        <w:rPr>
          <w:rFonts w:ascii="Times New Roman" w:hAnsi="Times New Roman"/>
          <w:b/>
          <w:bCs/>
          <w:sz w:val="26"/>
          <w:szCs w:val="26"/>
          <w:lang w:val="ro-RO"/>
        </w:rPr>
        <w:t>mai</w:t>
      </w:r>
      <w:r w:rsidRPr="00A614AB">
        <w:rPr>
          <w:rFonts w:ascii="Times New Roman" w:hAnsi="Times New Roman"/>
          <w:b/>
          <w:bCs/>
          <w:sz w:val="26"/>
          <w:szCs w:val="26"/>
          <w:lang w:val="ro-RO"/>
        </w:rPr>
        <w:t xml:space="preserve"> 2024</w:t>
      </w:r>
      <w:r>
        <w:rPr>
          <w:rFonts w:ascii="Times New Roman" w:hAnsi="Times New Roman"/>
          <w:b/>
          <w:bCs/>
          <w:sz w:val="26"/>
          <w:szCs w:val="26"/>
          <w:lang w:val="ro-RO"/>
        </w:rPr>
        <w:t>.</w:t>
      </w:r>
    </w:p>
    <w:p w14:paraId="01F91771" w14:textId="77777777" w:rsidR="00FE600E" w:rsidRPr="00A614AB" w:rsidRDefault="00FE600E" w:rsidP="00A614AB">
      <w:pPr>
        <w:spacing w:after="0" w:line="240" w:lineRule="auto"/>
        <w:ind w:left="426" w:hanging="142"/>
        <w:jc w:val="both"/>
        <w:rPr>
          <w:rFonts w:ascii="Times New Roman" w:hAnsi="Times New Roman"/>
          <w:b/>
          <w:bCs/>
          <w:sz w:val="26"/>
          <w:szCs w:val="26"/>
          <w:lang w:val="ro-RO"/>
        </w:rPr>
      </w:pPr>
    </w:p>
    <w:p w14:paraId="5CCA9C4A" w14:textId="7D77AF3D" w:rsidR="00B91D99" w:rsidRDefault="00A614AB" w:rsidP="00A614AB">
      <w:pPr>
        <w:spacing w:after="0" w:line="240" w:lineRule="auto"/>
        <w:ind w:left="426"/>
        <w:jc w:val="both"/>
        <w:rPr>
          <w:rFonts w:ascii="Times New Roman" w:hAnsi="Times New Roman"/>
          <w:sz w:val="26"/>
          <w:szCs w:val="26"/>
          <w:lang w:val="ro-RO"/>
        </w:rPr>
      </w:pPr>
      <w:r w:rsidRPr="00A614AB">
        <w:rPr>
          <w:rFonts w:ascii="Times New Roman" w:hAnsi="Times New Roman"/>
          <w:b/>
          <w:bCs/>
          <w:sz w:val="26"/>
          <w:szCs w:val="26"/>
          <w:lang w:val="ro-MD"/>
        </w:rPr>
        <w:t>Aplicațiile urmează a fi evaluate de către Comisie pe măsura recepționării dosarelor din partea</w:t>
      </w:r>
      <w:r>
        <w:rPr>
          <w:rFonts w:ascii="Times New Roman" w:hAnsi="Times New Roman"/>
          <w:b/>
          <w:bCs/>
          <w:sz w:val="26"/>
          <w:szCs w:val="26"/>
          <w:lang w:val="ro-MD"/>
        </w:rPr>
        <w:t xml:space="preserve"> </w:t>
      </w:r>
      <w:r w:rsidRPr="00A614AB">
        <w:rPr>
          <w:rFonts w:ascii="Times New Roman" w:hAnsi="Times New Roman"/>
          <w:b/>
          <w:bCs/>
          <w:sz w:val="26"/>
          <w:szCs w:val="26"/>
          <w:lang w:val="ro-MD"/>
        </w:rPr>
        <w:t xml:space="preserve">candidaților interesați, în perioada de depunere menționată. Beneficiarul/beneficiarii de grant vor fi selectați </w:t>
      </w:r>
      <w:r w:rsidR="009B2429">
        <w:rPr>
          <w:rFonts w:ascii="Times New Roman" w:hAnsi="Times New Roman"/>
          <w:b/>
          <w:bCs/>
          <w:sz w:val="26"/>
          <w:szCs w:val="26"/>
          <w:lang w:val="ro-MD"/>
        </w:rPr>
        <w:t xml:space="preserve">în baza criteriilor de evaluare și consimțit </w:t>
      </w:r>
      <w:r w:rsidRPr="00A614AB">
        <w:rPr>
          <w:rFonts w:ascii="Times New Roman" w:hAnsi="Times New Roman"/>
          <w:b/>
          <w:bCs/>
          <w:sz w:val="26"/>
          <w:szCs w:val="26"/>
          <w:lang w:val="ro-MD"/>
        </w:rPr>
        <w:t>prin</w:t>
      </w:r>
      <w:r w:rsidR="009B2429">
        <w:rPr>
          <w:rFonts w:ascii="Times New Roman" w:hAnsi="Times New Roman"/>
          <w:b/>
          <w:bCs/>
          <w:sz w:val="26"/>
          <w:szCs w:val="26"/>
          <w:lang w:val="ro-MD"/>
        </w:rPr>
        <w:t>tr-un</w:t>
      </w:r>
      <w:r w:rsidRPr="00A614AB">
        <w:rPr>
          <w:rFonts w:ascii="Times New Roman" w:hAnsi="Times New Roman"/>
          <w:b/>
          <w:bCs/>
          <w:sz w:val="26"/>
          <w:szCs w:val="26"/>
          <w:lang w:val="ro-MD"/>
        </w:rPr>
        <w:t xml:space="preserve"> proces verbal.</w:t>
      </w:r>
      <w:r>
        <w:rPr>
          <w:rFonts w:ascii="Times New Roman" w:hAnsi="Times New Roman"/>
          <w:b/>
          <w:bCs/>
          <w:sz w:val="24"/>
          <w:szCs w:val="24"/>
          <w:lang w:val="ro-MD"/>
        </w:rPr>
        <w:t xml:space="preserve"> </w:t>
      </w:r>
      <w:r w:rsidR="00AB12CC" w:rsidRPr="001B2B1D">
        <w:rPr>
          <w:rFonts w:ascii="Times New Roman" w:hAnsi="Times New Roman"/>
          <w:sz w:val="26"/>
          <w:szCs w:val="26"/>
          <w:lang w:val="ro-RO"/>
        </w:rPr>
        <w:t xml:space="preserve"> </w:t>
      </w:r>
    </w:p>
    <w:p w14:paraId="36A82073" w14:textId="77777777" w:rsidR="00892043" w:rsidRPr="001B2B1D" w:rsidRDefault="00892043">
      <w:pPr>
        <w:spacing w:after="0" w:line="240" w:lineRule="auto"/>
        <w:ind w:left="426" w:hanging="426"/>
        <w:jc w:val="both"/>
        <w:rPr>
          <w:rFonts w:ascii="Times New Roman" w:hAnsi="Times New Roman"/>
          <w:sz w:val="26"/>
          <w:szCs w:val="26"/>
          <w:lang w:val="ro-RO"/>
        </w:rPr>
      </w:pPr>
    </w:p>
    <w:p w14:paraId="63DAA2F0" w14:textId="60630D3E" w:rsidR="00B91D99" w:rsidRPr="001A5294" w:rsidRDefault="00AB12CC">
      <w:pPr>
        <w:shd w:val="clear" w:color="auto" w:fill="FFFFFF"/>
        <w:spacing w:after="0" w:line="240" w:lineRule="auto"/>
        <w:ind w:left="426" w:hanging="426"/>
        <w:jc w:val="both"/>
        <w:textAlignment w:val="baseline"/>
        <w:rPr>
          <w:rFonts w:ascii="Times New Roman" w:hAnsi="Times New Roman"/>
          <w:color w:val="000000"/>
          <w:sz w:val="26"/>
          <w:szCs w:val="26"/>
          <w:lang w:val="ro-RO" w:eastAsia="ru-RU"/>
        </w:rPr>
      </w:pPr>
      <w:r w:rsidRPr="001B2B1D">
        <w:rPr>
          <w:rFonts w:ascii="Times New Roman" w:hAnsi="Times New Roman"/>
          <w:color w:val="000000"/>
          <w:sz w:val="26"/>
          <w:szCs w:val="26"/>
          <w:lang w:val="ro-RO" w:eastAsia="ru-RU"/>
        </w:rPr>
        <w:t>2</w:t>
      </w:r>
      <w:r w:rsidR="00367153">
        <w:rPr>
          <w:rFonts w:ascii="Times New Roman" w:hAnsi="Times New Roman"/>
          <w:color w:val="000000"/>
          <w:sz w:val="26"/>
          <w:szCs w:val="26"/>
          <w:lang w:val="ro-RO" w:eastAsia="ru-RU"/>
        </w:rPr>
        <w:t>1</w:t>
      </w:r>
      <w:r w:rsidRPr="001B2B1D">
        <w:rPr>
          <w:rFonts w:ascii="Times New Roman" w:hAnsi="Times New Roman"/>
          <w:color w:val="000000"/>
          <w:sz w:val="26"/>
          <w:szCs w:val="26"/>
          <w:lang w:val="ro-RO" w:eastAsia="ru-RU"/>
        </w:rPr>
        <w:t xml:space="preserve">. </w:t>
      </w:r>
      <w:r w:rsidRPr="001A5294">
        <w:rPr>
          <w:rFonts w:ascii="Times New Roman" w:hAnsi="Times New Roman"/>
          <w:color w:val="000000"/>
          <w:sz w:val="26"/>
          <w:szCs w:val="26"/>
          <w:lang w:val="ro-RO" w:eastAsia="ru-RU"/>
        </w:rPr>
        <w:t xml:space="preserve">Pentru a asigura transparența și imparțialitatea procedurii de </w:t>
      </w:r>
      <w:r w:rsidR="00026223" w:rsidRPr="001A5294">
        <w:rPr>
          <w:rFonts w:ascii="Times New Roman" w:hAnsi="Times New Roman"/>
          <w:color w:val="000000"/>
          <w:sz w:val="26"/>
          <w:szCs w:val="26"/>
          <w:lang w:val="ro-RO" w:eastAsia="ru-RU"/>
        </w:rPr>
        <w:t xml:space="preserve">evaluare si </w:t>
      </w:r>
      <w:r w:rsidR="00C563FB" w:rsidRPr="001A5294">
        <w:rPr>
          <w:rFonts w:ascii="Times New Roman" w:hAnsi="Times New Roman"/>
          <w:color w:val="000000"/>
          <w:sz w:val="26"/>
          <w:szCs w:val="26"/>
          <w:lang w:val="ro-RO" w:eastAsia="ru-RU"/>
        </w:rPr>
        <w:t>selectare</w:t>
      </w:r>
      <w:r w:rsidR="004E5488" w:rsidRPr="001A5294">
        <w:rPr>
          <w:rFonts w:ascii="Times New Roman" w:hAnsi="Times New Roman"/>
          <w:color w:val="000000"/>
          <w:sz w:val="26"/>
          <w:szCs w:val="26"/>
          <w:lang w:val="ro-RO" w:eastAsia="ru-RU"/>
        </w:rPr>
        <w:t xml:space="preserve"> a </w:t>
      </w:r>
      <w:r w:rsidR="00BC15B2" w:rsidRPr="001A5294">
        <w:rPr>
          <w:rFonts w:ascii="Times New Roman" w:hAnsi="Times New Roman"/>
          <w:color w:val="000000"/>
          <w:sz w:val="26"/>
          <w:szCs w:val="26"/>
          <w:lang w:val="ro-RO" w:eastAsia="ru-RU"/>
        </w:rPr>
        <w:t>beneficiarului de grant</w:t>
      </w:r>
      <w:r w:rsidRPr="001A5294">
        <w:rPr>
          <w:rFonts w:ascii="Times New Roman" w:hAnsi="Times New Roman"/>
          <w:color w:val="000000"/>
          <w:sz w:val="26"/>
          <w:szCs w:val="26"/>
          <w:lang w:val="ro-RO" w:eastAsia="ru-RU"/>
        </w:rPr>
        <w:t xml:space="preserve">, membrii </w:t>
      </w:r>
      <w:r w:rsidR="00BC15B2" w:rsidRPr="001A5294">
        <w:rPr>
          <w:rFonts w:ascii="Times New Roman" w:hAnsi="Times New Roman"/>
          <w:color w:val="000000"/>
          <w:sz w:val="26"/>
          <w:szCs w:val="26"/>
          <w:lang w:val="ro-RO" w:eastAsia="ru-RU"/>
        </w:rPr>
        <w:t>c</w:t>
      </w:r>
      <w:r w:rsidRPr="001A5294">
        <w:rPr>
          <w:rFonts w:ascii="Times New Roman" w:hAnsi="Times New Roman"/>
          <w:color w:val="000000"/>
          <w:sz w:val="26"/>
          <w:szCs w:val="26"/>
          <w:lang w:val="ro-RO" w:eastAsia="ru-RU"/>
        </w:rPr>
        <w:t xml:space="preserve">omisiei vor </w:t>
      </w:r>
      <w:r w:rsidR="00026223" w:rsidRPr="001A5294">
        <w:rPr>
          <w:rFonts w:ascii="Times New Roman" w:hAnsi="Times New Roman"/>
          <w:color w:val="000000"/>
          <w:sz w:val="26"/>
          <w:szCs w:val="26"/>
          <w:lang w:val="ro-RO" w:eastAsia="ru-RU"/>
        </w:rPr>
        <w:t xml:space="preserve">completa/semna </w:t>
      </w:r>
      <w:r w:rsidRPr="001A5294">
        <w:rPr>
          <w:rFonts w:ascii="Times New Roman" w:hAnsi="Times New Roman"/>
          <w:color w:val="000000"/>
          <w:sz w:val="26"/>
          <w:szCs w:val="26"/>
          <w:lang w:val="ro-RO" w:eastAsia="ru-RU"/>
        </w:rPr>
        <w:t xml:space="preserve">o Declarație de imparțialitate privind lipsa conflictelor de interes cu </w:t>
      </w:r>
      <w:proofErr w:type="spellStart"/>
      <w:r w:rsidR="00EC409A" w:rsidRPr="001A5294">
        <w:rPr>
          <w:rFonts w:ascii="Times New Roman" w:hAnsi="Times New Roman"/>
          <w:color w:val="000000"/>
          <w:sz w:val="26"/>
          <w:szCs w:val="26"/>
          <w:lang w:val="ro-RO" w:eastAsia="ru-RU"/>
        </w:rPr>
        <w:t>aplicanții</w:t>
      </w:r>
      <w:proofErr w:type="spellEnd"/>
      <w:r w:rsidR="00EC409A" w:rsidRPr="001A5294">
        <w:rPr>
          <w:rFonts w:ascii="Times New Roman" w:hAnsi="Times New Roman"/>
          <w:color w:val="000000"/>
          <w:sz w:val="26"/>
          <w:szCs w:val="26"/>
          <w:lang w:val="ro-RO" w:eastAsia="ru-RU"/>
        </w:rPr>
        <w:t xml:space="preserve"> sau reprezentanții legali ai acestora</w:t>
      </w:r>
      <w:r w:rsidR="00930AFB" w:rsidRPr="001A5294">
        <w:rPr>
          <w:rFonts w:ascii="Times New Roman" w:hAnsi="Times New Roman"/>
          <w:color w:val="000000"/>
          <w:sz w:val="26"/>
          <w:szCs w:val="26"/>
          <w:lang w:val="ro-RO" w:eastAsia="ru-RU"/>
        </w:rPr>
        <w:t xml:space="preserve"> </w:t>
      </w:r>
      <w:r w:rsidR="00930AFB" w:rsidRPr="001A5294">
        <w:rPr>
          <w:rFonts w:ascii="Times New Roman" w:hAnsi="Times New Roman"/>
          <w:color w:val="000000"/>
          <w:sz w:val="26"/>
          <w:szCs w:val="26"/>
          <w:lang w:val="ro-RO"/>
        </w:rPr>
        <w:t>(se anexează prezentului Regulament)</w:t>
      </w:r>
      <w:r w:rsidRPr="001A5294">
        <w:rPr>
          <w:rFonts w:ascii="Times New Roman" w:hAnsi="Times New Roman"/>
          <w:color w:val="000000"/>
          <w:sz w:val="26"/>
          <w:szCs w:val="26"/>
          <w:lang w:val="ro-RO" w:eastAsia="ru-RU"/>
        </w:rPr>
        <w:t xml:space="preserve">. </w:t>
      </w:r>
      <w:r w:rsidR="00EC409A" w:rsidRPr="001A5294">
        <w:rPr>
          <w:rFonts w:ascii="Times New Roman" w:hAnsi="Times New Roman"/>
          <w:color w:val="000000"/>
          <w:sz w:val="26"/>
          <w:szCs w:val="26"/>
          <w:lang w:val="ro-RO" w:eastAsia="ru-RU"/>
        </w:rPr>
        <w:t xml:space="preserve"> </w:t>
      </w:r>
    </w:p>
    <w:p w14:paraId="61CAF3B9" w14:textId="77777777" w:rsidR="00D57091" w:rsidRPr="001B2B1D" w:rsidRDefault="00D57091">
      <w:pPr>
        <w:shd w:val="clear" w:color="auto" w:fill="FFFFFF"/>
        <w:spacing w:after="0" w:line="240" w:lineRule="auto"/>
        <w:ind w:left="426" w:hanging="426"/>
        <w:jc w:val="both"/>
        <w:textAlignment w:val="baseline"/>
        <w:rPr>
          <w:rFonts w:ascii="Times New Roman" w:hAnsi="Times New Roman"/>
          <w:color w:val="000000"/>
          <w:sz w:val="26"/>
          <w:szCs w:val="26"/>
          <w:lang w:val="ro-RO" w:eastAsia="ru-RU"/>
        </w:rPr>
      </w:pPr>
    </w:p>
    <w:p w14:paraId="55A9CC25" w14:textId="3FCD2893" w:rsidR="00B91D99" w:rsidRPr="001B2B1D" w:rsidRDefault="00AB12CC">
      <w:pPr>
        <w:spacing w:after="0" w:line="240" w:lineRule="auto"/>
        <w:jc w:val="both"/>
        <w:rPr>
          <w:rFonts w:ascii="Times New Roman" w:hAnsi="Times New Roman"/>
          <w:color w:val="000000"/>
          <w:sz w:val="26"/>
          <w:szCs w:val="26"/>
          <w:lang w:val="ro-RO"/>
        </w:rPr>
      </w:pPr>
      <w:r w:rsidRPr="001B2B1D">
        <w:rPr>
          <w:rFonts w:ascii="Times New Roman" w:hAnsi="Times New Roman"/>
          <w:color w:val="000000"/>
          <w:sz w:val="26"/>
          <w:szCs w:val="26"/>
          <w:lang w:val="ro-RO" w:eastAsia="ru-RU"/>
        </w:rPr>
        <w:t>2</w:t>
      </w:r>
      <w:r w:rsidR="00367153">
        <w:rPr>
          <w:rFonts w:ascii="Times New Roman" w:hAnsi="Times New Roman"/>
          <w:color w:val="000000"/>
          <w:sz w:val="26"/>
          <w:szCs w:val="26"/>
          <w:lang w:val="ro-RO" w:eastAsia="ru-RU"/>
        </w:rPr>
        <w:t>2</w:t>
      </w:r>
      <w:r w:rsidR="006121CD" w:rsidRPr="001B2B1D">
        <w:rPr>
          <w:rFonts w:ascii="Times New Roman" w:hAnsi="Times New Roman"/>
          <w:color w:val="000000"/>
          <w:sz w:val="26"/>
          <w:szCs w:val="26"/>
          <w:lang w:val="ro-RO" w:eastAsia="ru-RU"/>
        </w:rPr>
        <w:t>.</w:t>
      </w:r>
      <w:r w:rsidR="003D63C4" w:rsidRPr="001B2B1D">
        <w:rPr>
          <w:rFonts w:ascii="Times New Roman" w:hAnsi="Times New Roman"/>
          <w:color w:val="000000"/>
          <w:sz w:val="26"/>
          <w:szCs w:val="26"/>
          <w:lang w:val="ro-RO"/>
        </w:rPr>
        <w:t xml:space="preserve"> D</w:t>
      </w:r>
      <w:r w:rsidRPr="001B2B1D">
        <w:rPr>
          <w:rFonts w:ascii="Times New Roman" w:hAnsi="Times New Roman"/>
          <w:color w:val="000000"/>
          <w:sz w:val="26"/>
          <w:szCs w:val="26"/>
          <w:lang w:val="ro-RO"/>
        </w:rPr>
        <w:t xml:space="preserve">osarele sunt supuse </w:t>
      </w:r>
      <w:r w:rsidRPr="001B2B1D">
        <w:rPr>
          <w:rFonts w:ascii="Times New Roman" w:hAnsi="Times New Roman"/>
          <w:b/>
          <w:color w:val="000000"/>
          <w:sz w:val="26"/>
          <w:szCs w:val="26"/>
          <w:lang w:val="ro-RO"/>
        </w:rPr>
        <w:t>evaluării</w:t>
      </w:r>
      <w:r w:rsidRPr="001B2B1D">
        <w:rPr>
          <w:rFonts w:ascii="Times New Roman" w:hAnsi="Times New Roman"/>
          <w:color w:val="000000"/>
          <w:sz w:val="26"/>
          <w:szCs w:val="26"/>
          <w:lang w:val="ro-RO"/>
        </w:rPr>
        <w:t xml:space="preserve"> </w:t>
      </w:r>
      <w:r w:rsidRPr="001B2B1D">
        <w:rPr>
          <w:rFonts w:ascii="Times New Roman" w:hAnsi="Times New Roman"/>
          <w:b/>
          <w:color w:val="000000"/>
          <w:sz w:val="26"/>
          <w:szCs w:val="26"/>
          <w:lang w:val="ro-RO"/>
        </w:rPr>
        <w:t>pe baza următoarelor criterii</w:t>
      </w:r>
      <w:r w:rsidRPr="001B2B1D">
        <w:rPr>
          <w:rFonts w:ascii="Times New Roman" w:hAnsi="Times New Roman"/>
          <w:color w:val="000000"/>
          <w:sz w:val="26"/>
          <w:szCs w:val="26"/>
          <w:lang w:val="ro-RO"/>
        </w:rPr>
        <w:t>:</w:t>
      </w:r>
    </w:p>
    <w:p w14:paraId="0A7949B2" w14:textId="6C8CB81C" w:rsidR="00F8009C" w:rsidRPr="001B2B1D" w:rsidRDefault="00F8009C" w:rsidP="00954671">
      <w:pPr>
        <w:numPr>
          <w:ilvl w:val="0"/>
          <w:numId w:val="8"/>
        </w:numPr>
        <w:spacing w:after="0" w:line="240" w:lineRule="auto"/>
        <w:contextualSpacing/>
        <w:jc w:val="both"/>
        <w:rPr>
          <w:rFonts w:ascii="Times New Roman" w:hAnsi="Times New Roman"/>
          <w:color w:val="000000"/>
          <w:sz w:val="26"/>
          <w:szCs w:val="26"/>
          <w:lang w:val="ro-RO"/>
        </w:rPr>
      </w:pPr>
      <w:r w:rsidRPr="001B2B1D">
        <w:rPr>
          <w:rFonts w:ascii="Times New Roman" w:hAnsi="Times New Roman"/>
          <w:color w:val="000000"/>
          <w:sz w:val="26"/>
          <w:szCs w:val="26"/>
          <w:lang w:val="ro-RO"/>
        </w:rPr>
        <w:t>Experiența de implementare a proiectelor</w:t>
      </w:r>
      <w:r w:rsidR="00D8621E">
        <w:rPr>
          <w:rFonts w:ascii="Times New Roman" w:hAnsi="Times New Roman"/>
          <w:color w:val="000000"/>
          <w:sz w:val="26"/>
          <w:szCs w:val="26"/>
          <w:lang w:val="ro-RO"/>
        </w:rPr>
        <w:t xml:space="preserve"> – 5 </w:t>
      </w:r>
      <w:proofErr w:type="spellStart"/>
      <w:r w:rsidR="00D8621E">
        <w:rPr>
          <w:rFonts w:ascii="Times New Roman" w:hAnsi="Times New Roman"/>
          <w:color w:val="000000"/>
          <w:sz w:val="26"/>
          <w:szCs w:val="26"/>
          <w:lang w:val="ro-RO"/>
        </w:rPr>
        <w:t>pct</w:t>
      </w:r>
      <w:proofErr w:type="spellEnd"/>
      <w:r w:rsidRPr="001B2B1D">
        <w:rPr>
          <w:rFonts w:ascii="Times New Roman" w:hAnsi="Times New Roman"/>
          <w:color w:val="000000"/>
          <w:sz w:val="26"/>
          <w:szCs w:val="26"/>
          <w:lang w:val="ro-RO"/>
        </w:rPr>
        <w:t xml:space="preserve">; </w:t>
      </w:r>
    </w:p>
    <w:p w14:paraId="3B54C016" w14:textId="1DC9B72F" w:rsidR="00B375C3" w:rsidRPr="001B2B1D" w:rsidRDefault="00C222D4" w:rsidP="00954671">
      <w:pPr>
        <w:numPr>
          <w:ilvl w:val="0"/>
          <w:numId w:val="8"/>
        </w:numPr>
        <w:spacing w:after="0" w:line="240" w:lineRule="auto"/>
        <w:contextualSpacing/>
        <w:jc w:val="both"/>
        <w:rPr>
          <w:rFonts w:ascii="Times New Roman" w:hAnsi="Times New Roman"/>
          <w:color w:val="000000"/>
          <w:sz w:val="26"/>
          <w:szCs w:val="26"/>
          <w:lang w:val="ro-RO"/>
        </w:rPr>
      </w:pPr>
      <w:r>
        <w:rPr>
          <w:rFonts w:ascii="Times New Roman" w:hAnsi="Times New Roman"/>
          <w:color w:val="000000"/>
          <w:sz w:val="26"/>
          <w:szCs w:val="26"/>
          <w:lang w:val="ro-RO"/>
        </w:rPr>
        <w:t>Corespunderea proiectului la</w:t>
      </w:r>
      <w:r w:rsidR="00057274">
        <w:rPr>
          <w:rFonts w:ascii="Times New Roman" w:hAnsi="Times New Roman"/>
          <w:color w:val="000000"/>
          <w:sz w:val="26"/>
          <w:szCs w:val="26"/>
          <w:lang w:val="ro-RO"/>
        </w:rPr>
        <w:t xml:space="preserve"> </w:t>
      </w:r>
      <w:r w:rsidR="00B375C3" w:rsidRPr="001B2B1D">
        <w:rPr>
          <w:rFonts w:ascii="Times New Roman" w:hAnsi="Times New Roman"/>
          <w:color w:val="000000"/>
          <w:sz w:val="26"/>
          <w:szCs w:val="26"/>
          <w:lang w:val="ro-RO"/>
        </w:rPr>
        <w:t>nevoil</w:t>
      </w:r>
      <w:r>
        <w:rPr>
          <w:rFonts w:ascii="Times New Roman" w:hAnsi="Times New Roman"/>
          <w:color w:val="000000"/>
          <w:sz w:val="26"/>
          <w:szCs w:val="26"/>
          <w:lang w:val="ro-RO"/>
        </w:rPr>
        <w:t>e</w:t>
      </w:r>
      <w:r w:rsidR="00B375C3" w:rsidRPr="001B2B1D">
        <w:rPr>
          <w:rFonts w:ascii="Times New Roman" w:hAnsi="Times New Roman"/>
          <w:color w:val="000000"/>
          <w:sz w:val="26"/>
          <w:szCs w:val="26"/>
          <w:lang w:val="ro-RO"/>
        </w:rPr>
        <w:t xml:space="preserve"> comunității din diasporă</w:t>
      </w:r>
      <w:r w:rsidR="0047163E">
        <w:rPr>
          <w:rFonts w:ascii="Times New Roman" w:hAnsi="Times New Roman"/>
          <w:color w:val="000000"/>
          <w:sz w:val="26"/>
          <w:szCs w:val="26"/>
          <w:lang w:val="ro-RO"/>
        </w:rPr>
        <w:t xml:space="preserve"> și consolidarea legăturii cu Republica Moldova</w:t>
      </w:r>
      <w:r w:rsidR="00D8621E">
        <w:rPr>
          <w:rFonts w:ascii="Times New Roman" w:hAnsi="Times New Roman"/>
          <w:color w:val="000000"/>
          <w:sz w:val="26"/>
          <w:szCs w:val="26"/>
          <w:lang w:val="ro-RO"/>
        </w:rPr>
        <w:t xml:space="preserve"> – 10 </w:t>
      </w:r>
      <w:proofErr w:type="spellStart"/>
      <w:r w:rsidR="00D8621E">
        <w:rPr>
          <w:rFonts w:ascii="Times New Roman" w:hAnsi="Times New Roman"/>
          <w:color w:val="000000"/>
          <w:sz w:val="26"/>
          <w:szCs w:val="26"/>
          <w:lang w:val="ro-RO"/>
        </w:rPr>
        <w:t>pct</w:t>
      </w:r>
      <w:proofErr w:type="spellEnd"/>
      <w:r w:rsidR="00B375C3" w:rsidRPr="001B2B1D">
        <w:rPr>
          <w:rFonts w:ascii="Times New Roman" w:hAnsi="Times New Roman"/>
          <w:color w:val="000000"/>
          <w:sz w:val="26"/>
          <w:szCs w:val="26"/>
          <w:lang w:val="ro-RO"/>
        </w:rPr>
        <w:t>;</w:t>
      </w:r>
    </w:p>
    <w:p w14:paraId="293CE237" w14:textId="08AF68DB" w:rsidR="00C05CA9" w:rsidRPr="001B2B1D" w:rsidRDefault="00C05CA9" w:rsidP="00954671">
      <w:pPr>
        <w:numPr>
          <w:ilvl w:val="0"/>
          <w:numId w:val="8"/>
        </w:numPr>
        <w:spacing w:after="0" w:line="240" w:lineRule="auto"/>
        <w:contextualSpacing/>
        <w:jc w:val="both"/>
        <w:rPr>
          <w:rFonts w:ascii="Times New Roman" w:hAnsi="Times New Roman"/>
          <w:color w:val="000000"/>
          <w:sz w:val="26"/>
          <w:szCs w:val="26"/>
          <w:lang w:val="ro-RO" w:eastAsia="ru-RU"/>
        </w:rPr>
      </w:pPr>
      <w:r w:rsidRPr="001B2B1D">
        <w:rPr>
          <w:rFonts w:ascii="Times New Roman" w:hAnsi="Times New Roman"/>
          <w:color w:val="000000"/>
          <w:sz w:val="26"/>
          <w:szCs w:val="26"/>
          <w:lang w:val="ro-RO"/>
        </w:rPr>
        <w:t>Consistența acțiunilor de promovare</w:t>
      </w:r>
      <w:r w:rsidR="00D8621E">
        <w:rPr>
          <w:rFonts w:ascii="Times New Roman" w:hAnsi="Times New Roman"/>
          <w:color w:val="000000"/>
          <w:sz w:val="26"/>
          <w:szCs w:val="26"/>
          <w:lang w:val="ro-RO"/>
        </w:rPr>
        <w:t xml:space="preserve"> – 5 </w:t>
      </w:r>
      <w:proofErr w:type="spellStart"/>
      <w:r w:rsidR="00D8621E">
        <w:rPr>
          <w:rFonts w:ascii="Times New Roman" w:hAnsi="Times New Roman"/>
          <w:color w:val="000000"/>
          <w:sz w:val="26"/>
          <w:szCs w:val="26"/>
          <w:lang w:val="ro-RO"/>
        </w:rPr>
        <w:t>pct</w:t>
      </w:r>
      <w:proofErr w:type="spellEnd"/>
      <w:r w:rsidRPr="001B2B1D">
        <w:rPr>
          <w:rFonts w:ascii="Times New Roman" w:hAnsi="Times New Roman"/>
          <w:color w:val="000000"/>
          <w:sz w:val="26"/>
          <w:szCs w:val="26"/>
          <w:lang w:val="ro-RO"/>
        </w:rPr>
        <w:t xml:space="preserve">; </w:t>
      </w:r>
    </w:p>
    <w:p w14:paraId="780ABA25" w14:textId="2ED1B0D8" w:rsidR="00B375C3" w:rsidRPr="001B2B1D" w:rsidRDefault="00B375C3" w:rsidP="00954671">
      <w:pPr>
        <w:numPr>
          <w:ilvl w:val="0"/>
          <w:numId w:val="8"/>
        </w:numPr>
        <w:spacing w:after="0" w:line="240" w:lineRule="auto"/>
        <w:contextualSpacing/>
        <w:jc w:val="both"/>
        <w:rPr>
          <w:rFonts w:ascii="Times New Roman" w:hAnsi="Times New Roman"/>
          <w:color w:val="000000"/>
          <w:sz w:val="26"/>
          <w:szCs w:val="26"/>
          <w:lang w:val="ro-RO" w:eastAsia="ru-RU"/>
        </w:rPr>
      </w:pPr>
      <w:r w:rsidRPr="001B2B1D">
        <w:rPr>
          <w:rFonts w:ascii="Times New Roman" w:hAnsi="Times New Roman"/>
          <w:color w:val="000000"/>
          <w:sz w:val="26"/>
          <w:szCs w:val="26"/>
          <w:lang w:val="ro-RO" w:eastAsia="ru-RU"/>
        </w:rPr>
        <w:t xml:space="preserve">Impactul și </w:t>
      </w:r>
      <w:r w:rsidR="005C7304">
        <w:rPr>
          <w:rFonts w:ascii="Times New Roman" w:hAnsi="Times New Roman"/>
          <w:color w:val="000000"/>
          <w:sz w:val="26"/>
          <w:szCs w:val="26"/>
          <w:lang w:val="ro-RO" w:eastAsia="ru-RU"/>
        </w:rPr>
        <w:t>numărul de beneficiari ai</w:t>
      </w:r>
      <w:r w:rsidRPr="001B2B1D">
        <w:rPr>
          <w:rFonts w:ascii="Times New Roman" w:hAnsi="Times New Roman"/>
          <w:color w:val="000000"/>
          <w:sz w:val="26"/>
          <w:szCs w:val="26"/>
          <w:lang w:val="ro-RO" w:eastAsia="ru-RU"/>
        </w:rPr>
        <w:t xml:space="preserve"> proiectului implementat</w:t>
      </w:r>
      <w:r w:rsidR="00D8621E">
        <w:rPr>
          <w:rFonts w:ascii="Times New Roman" w:hAnsi="Times New Roman"/>
          <w:color w:val="000000"/>
          <w:sz w:val="26"/>
          <w:szCs w:val="26"/>
          <w:lang w:val="ro-RO" w:eastAsia="ru-RU"/>
        </w:rPr>
        <w:t xml:space="preserve"> – 10 </w:t>
      </w:r>
      <w:proofErr w:type="spellStart"/>
      <w:r w:rsidR="00D8621E">
        <w:rPr>
          <w:rFonts w:ascii="Times New Roman" w:hAnsi="Times New Roman"/>
          <w:color w:val="000000"/>
          <w:sz w:val="26"/>
          <w:szCs w:val="26"/>
          <w:lang w:val="ro-RO" w:eastAsia="ru-RU"/>
        </w:rPr>
        <w:t>pct</w:t>
      </w:r>
      <w:proofErr w:type="spellEnd"/>
      <w:r w:rsidRPr="001B2B1D">
        <w:rPr>
          <w:rFonts w:ascii="Times New Roman" w:hAnsi="Times New Roman"/>
          <w:color w:val="000000"/>
          <w:sz w:val="26"/>
          <w:szCs w:val="26"/>
          <w:lang w:val="ro-RO" w:eastAsia="ru-RU"/>
        </w:rPr>
        <w:t>;</w:t>
      </w:r>
    </w:p>
    <w:p w14:paraId="67FC4B7E" w14:textId="304C44B2" w:rsidR="00B375C3" w:rsidRPr="001B2B1D" w:rsidRDefault="00F8009C" w:rsidP="00954671">
      <w:pPr>
        <w:pStyle w:val="ListParagraph"/>
        <w:numPr>
          <w:ilvl w:val="0"/>
          <w:numId w:val="8"/>
        </w:numPr>
        <w:rPr>
          <w:rFonts w:ascii="Times New Roman" w:hAnsi="Times New Roman"/>
          <w:sz w:val="26"/>
          <w:szCs w:val="26"/>
        </w:rPr>
      </w:pPr>
      <w:r w:rsidRPr="001B2B1D">
        <w:rPr>
          <w:rFonts w:ascii="Times New Roman" w:hAnsi="Times New Roman"/>
          <w:color w:val="000000"/>
          <w:sz w:val="26"/>
          <w:szCs w:val="26"/>
        </w:rPr>
        <w:t xml:space="preserve">Bugetul este estimat realist în concordanță cu </w:t>
      </w:r>
      <w:r w:rsidR="00EC1E6D" w:rsidRPr="001B2B1D">
        <w:rPr>
          <w:rFonts w:ascii="Times New Roman" w:hAnsi="Times New Roman"/>
          <w:color w:val="000000"/>
          <w:sz w:val="26"/>
          <w:szCs w:val="26"/>
        </w:rPr>
        <w:t>activitățile</w:t>
      </w:r>
      <w:r w:rsidRPr="001B2B1D">
        <w:rPr>
          <w:rFonts w:ascii="Times New Roman" w:hAnsi="Times New Roman"/>
          <w:color w:val="000000"/>
          <w:sz w:val="26"/>
          <w:szCs w:val="26"/>
        </w:rPr>
        <w:t xml:space="preserve"> planificate</w:t>
      </w:r>
      <w:r w:rsidR="00D8621E">
        <w:rPr>
          <w:rFonts w:ascii="Times New Roman" w:hAnsi="Times New Roman"/>
          <w:color w:val="000000"/>
          <w:sz w:val="26"/>
          <w:szCs w:val="26"/>
        </w:rPr>
        <w:t xml:space="preserve"> – 10 pct</w:t>
      </w:r>
      <w:r w:rsidR="00EC1E6D" w:rsidRPr="001B2B1D">
        <w:rPr>
          <w:rFonts w:ascii="Times New Roman" w:hAnsi="Times New Roman"/>
          <w:color w:val="000000"/>
          <w:sz w:val="26"/>
          <w:szCs w:val="26"/>
        </w:rPr>
        <w:t>.</w:t>
      </w:r>
      <w:r w:rsidRPr="001B2B1D">
        <w:rPr>
          <w:rFonts w:ascii="Times New Roman" w:hAnsi="Times New Roman"/>
          <w:color w:val="000000"/>
          <w:sz w:val="26"/>
          <w:szCs w:val="26"/>
        </w:rPr>
        <w:t xml:space="preserve"> </w:t>
      </w:r>
    </w:p>
    <w:p w14:paraId="070B8BA9" w14:textId="09DE4B8C" w:rsidR="00A1207F" w:rsidRPr="001A5294" w:rsidRDefault="00FE37CA" w:rsidP="00FE37CA">
      <w:pPr>
        <w:ind w:left="360" w:hanging="360"/>
        <w:jc w:val="both"/>
        <w:rPr>
          <w:rFonts w:ascii="Times New Roman" w:hAnsi="Times New Roman"/>
          <w:sz w:val="26"/>
          <w:szCs w:val="26"/>
          <w:lang w:val="ro-RO"/>
        </w:rPr>
      </w:pPr>
      <w:r w:rsidRPr="001A5294">
        <w:rPr>
          <w:rFonts w:ascii="Times New Roman" w:hAnsi="Times New Roman"/>
          <w:sz w:val="26"/>
          <w:szCs w:val="26"/>
          <w:lang w:val="ro-RO"/>
        </w:rPr>
        <w:t>2</w:t>
      </w:r>
      <w:r w:rsidR="00367153">
        <w:rPr>
          <w:rFonts w:ascii="Times New Roman" w:hAnsi="Times New Roman"/>
          <w:sz w:val="26"/>
          <w:szCs w:val="26"/>
          <w:lang w:val="ro-RO"/>
        </w:rPr>
        <w:t>3</w:t>
      </w:r>
      <w:r w:rsidRPr="001A5294">
        <w:rPr>
          <w:rFonts w:ascii="Times New Roman" w:hAnsi="Times New Roman"/>
          <w:sz w:val="26"/>
          <w:szCs w:val="26"/>
          <w:lang w:val="ro-RO"/>
        </w:rPr>
        <w:t xml:space="preserve">. </w:t>
      </w:r>
      <w:r w:rsidR="00A1207F" w:rsidRPr="001A5294">
        <w:rPr>
          <w:rFonts w:ascii="Times New Roman" w:hAnsi="Times New Roman"/>
          <w:sz w:val="26"/>
          <w:szCs w:val="26"/>
          <w:lang w:val="ro-RO"/>
        </w:rPr>
        <w:t xml:space="preserve">Fiecare membru al </w:t>
      </w:r>
      <w:r w:rsidR="001A5294" w:rsidRPr="001A5294">
        <w:rPr>
          <w:rFonts w:ascii="Times New Roman" w:hAnsi="Times New Roman"/>
          <w:sz w:val="26"/>
          <w:szCs w:val="26"/>
          <w:lang w:val="ro-RO"/>
        </w:rPr>
        <w:t>C</w:t>
      </w:r>
      <w:r w:rsidR="00A1207F" w:rsidRPr="001A5294">
        <w:rPr>
          <w:rFonts w:ascii="Times New Roman" w:hAnsi="Times New Roman"/>
          <w:sz w:val="26"/>
          <w:szCs w:val="26"/>
          <w:lang w:val="ro-RO"/>
        </w:rPr>
        <w:t xml:space="preserve">omisiei evaluează aplicațiile de proiect completând fișa de evaluare </w:t>
      </w:r>
      <w:r w:rsidR="00A1207F" w:rsidRPr="001A5294">
        <w:rPr>
          <w:rFonts w:ascii="Times New Roman" w:hAnsi="Times New Roman"/>
          <w:i/>
          <w:sz w:val="26"/>
          <w:szCs w:val="26"/>
          <w:lang w:val="ro-RO"/>
        </w:rPr>
        <w:t>(se anexează prezentului Regulament)</w:t>
      </w:r>
      <w:r w:rsidR="00A1207F" w:rsidRPr="001A5294">
        <w:rPr>
          <w:rFonts w:ascii="Times New Roman" w:hAnsi="Times New Roman"/>
          <w:sz w:val="26"/>
          <w:szCs w:val="26"/>
          <w:lang w:val="ro-RO"/>
        </w:rPr>
        <w:t>.</w:t>
      </w:r>
    </w:p>
    <w:p w14:paraId="7EC1429D" w14:textId="405BB254" w:rsidR="00A1207F" w:rsidRPr="001A5294" w:rsidRDefault="00A1207F" w:rsidP="00FE37CA">
      <w:pPr>
        <w:ind w:left="360"/>
        <w:jc w:val="both"/>
        <w:rPr>
          <w:rFonts w:ascii="Times New Roman" w:hAnsi="Times New Roman"/>
          <w:sz w:val="26"/>
          <w:szCs w:val="26"/>
          <w:lang w:val="ro-RO"/>
        </w:rPr>
      </w:pPr>
      <w:r w:rsidRPr="001A5294">
        <w:rPr>
          <w:rFonts w:ascii="Times New Roman" w:hAnsi="Times New Roman"/>
          <w:sz w:val="26"/>
          <w:szCs w:val="26"/>
          <w:lang w:val="ro-RO"/>
        </w:rPr>
        <w:t xml:space="preserve">Punctajul total acumulat de fiecare proiect reprezintă media aritmetică a punctajelor acordate de către </w:t>
      </w:r>
      <w:r w:rsidR="006C3359" w:rsidRPr="001A5294">
        <w:rPr>
          <w:rFonts w:ascii="Times New Roman" w:hAnsi="Times New Roman"/>
          <w:sz w:val="26"/>
          <w:szCs w:val="26"/>
          <w:lang w:val="ro-RO"/>
        </w:rPr>
        <w:t xml:space="preserve">toți </w:t>
      </w:r>
      <w:r w:rsidRPr="001A5294">
        <w:rPr>
          <w:rFonts w:ascii="Times New Roman" w:hAnsi="Times New Roman"/>
          <w:sz w:val="26"/>
          <w:szCs w:val="26"/>
          <w:lang w:val="ro-RO"/>
        </w:rPr>
        <w:t xml:space="preserve">membrii </w:t>
      </w:r>
      <w:r w:rsidR="001A5294" w:rsidRPr="001A5294">
        <w:rPr>
          <w:rFonts w:ascii="Times New Roman" w:hAnsi="Times New Roman"/>
          <w:sz w:val="26"/>
          <w:szCs w:val="26"/>
          <w:lang w:val="ro-RO"/>
        </w:rPr>
        <w:t>C</w:t>
      </w:r>
      <w:r w:rsidRPr="001A5294">
        <w:rPr>
          <w:rFonts w:ascii="Times New Roman" w:hAnsi="Times New Roman"/>
          <w:sz w:val="26"/>
          <w:szCs w:val="26"/>
          <w:lang w:val="ro-RO"/>
        </w:rPr>
        <w:t>omisiei.</w:t>
      </w:r>
    </w:p>
    <w:p w14:paraId="37F938C5" w14:textId="549AB248" w:rsidR="0010441B" w:rsidRDefault="0047163E" w:rsidP="00FE37CA">
      <w:pPr>
        <w:ind w:left="360"/>
        <w:jc w:val="both"/>
        <w:rPr>
          <w:rFonts w:ascii="Times New Roman" w:hAnsi="Times New Roman"/>
          <w:b/>
          <w:bCs/>
          <w:sz w:val="26"/>
          <w:szCs w:val="26"/>
          <w:lang w:val="ro-RO"/>
        </w:rPr>
      </w:pPr>
      <w:r w:rsidRPr="0047163E">
        <w:rPr>
          <w:rFonts w:ascii="Times New Roman" w:hAnsi="Times New Roman"/>
          <w:b/>
          <w:bCs/>
          <w:sz w:val="26"/>
          <w:szCs w:val="26"/>
          <w:lang w:val="ro-RO"/>
        </w:rPr>
        <w:t>Va fi considerat câștigător proiectul care acumulează un punctaj total mai mare decât pragul stabilit</w:t>
      </w:r>
      <w:r w:rsidR="001F7016">
        <w:rPr>
          <w:rFonts w:ascii="Times New Roman" w:hAnsi="Times New Roman"/>
          <w:b/>
          <w:bCs/>
          <w:sz w:val="26"/>
          <w:szCs w:val="26"/>
          <w:lang w:val="ro-RO"/>
        </w:rPr>
        <w:t xml:space="preserve"> </w:t>
      </w:r>
      <w:r w:rsidRPr="0047163E">
        <w:rPr>
          <w:rFonts w:ascii="Times New Roman" w:hAnsi="Times New Roman"/>
          <w:b/>
          <w:bCs/>
          <w:sz w:val="26"/>
          <w:szCs w:val="26"/>
          <w:lang w:val="ro-RO"/>
        </w:rPr>
        <w:t>de</w:t>
      </w:r>
      <w:r w:rsidR="007A50DA">
        <w:rPr>
          <w:rFonts w:ascii="Times New Roman" w:hAnsi="Times New Roman"/>
          <w:b/>
          <w:bCs/>
          <w:sz w:val="26"/>
          <w:szCs w:val="26"/>
          <w:lang w:val="ro-RO"/>
        </w:rPr>
        <w:t xml:space="preserve"> 2</w:t>
      </w:r>
      <w:r w:rsidR="00367153">
        <w:rPr>
          <w:rFonts w:ascii="Times New Roman" w:hAnsi="Times New Roman"/>
          <w:b/>
          <w:bCs/>
          <w:sz w:val="26"/>
          <w:szCs w:val="26"/>
          <w:lang w:val="ro-RO"/>
        </w:rPr>
        <w:t>64 puncte (60% din punctajul maxim de 440)</w:t>
      </w:r>
      <w:r w:rsidR="0010441B" w:rsidRPr="0047163E">
        <w:rPr>
          <w:rFonts w:ascii="Times New Roman" w:hAnsi="Times New Roman"/>
          <w:b/>
          <w:bCs/>
          <w:sz w:val="26"/>
          <w:szCs w:val="26"/>
          <w:lang w:val="ro-RO"/>
        </w:rPr>
        <w:t xml:space="preserve">, </w:t>
      </w:r>
      <w:bookmarkStart w:id="5" w:name="_Hlk156934254"/>
      <w:r w:rsidR="0010441B" w:rsidRPr="0047163E">
        <w:rPr>
          <w:rFonts w:ascii="Times New Roman" w:hAnsi="Times New Roman"/>
          <w:b/>
          <w:bCs/>
          <w:sz w:val="26"/>
          <w:szCs w:val="26"/>
          <w:lang w:val="ro-RO"/>
        </w:rPr>
        <w:t>în limit</w:t>
      </w:r>
      <w:r w:rsidRPr="0047163E">
        <w:rPr>
          <w:rFonts w:ascii="Times New Roman" w:hAnsi="Times New Roman"/>
          <w:b/>
          <w:bCs/>
          <w:sz w:val="26"/>
          <w:szCs w:val="26"/>
          <w:lang w:val="ro-RO"/>
        </w:rPr>
        <w:t>a</w:t>
      </w:r>
      <w:r w:rsidR="0010441B" w:rsidRPr="0047163E">
        <w:rPr>
          <w:rFonts w:ascii="Times New Roman" w:hAnsi="Times New Roman"/>
          <w:b/>
          <w:bCs/>
          <w:sz w:val="26"/>
          <w:szCs w:val="26"/>
          <w:lang w:val="ro-RO"/>
        </w:rPr>
        <w:t xml:space="preserve"> numărului de </w:t>
      </w:r>
      <w:r w:rsidR="0010441B" w:rsidRPr="0047163E">
        <w:rPr>
          <w:rFonts w:ascii="Times New Roman" w:hAnsi="Times New Roman"/>
          <w:b/>
          <w:bCs/>
          <w:sz w:val="26"/>
          <w:szCs w:val="26"/>
          <w:lang w:val="ro-RO"/>
        </w:rPr>
        <w:lastRenderedPageBreak/>
        <w:t>granturi disponibile pentru anul în curs</w:t>
      </w:r>
      <w:bookmarkEnd w:id="5"/>
      <w:r w:rsidR="0010441B" w:rsidRPr="0047163E">
        <w:rPr>
          <w:rFonts w:ascii="Times New Roman" w:hAnsi="Times New Roman"/>
          <w:b/>
          <w:bCs/>
          <w:sz w:val="26"/>
          <w:szCs w:val="26"/>
          <w:lang w:val="ro-RO"/>
        </w:rPr>
        <w:t>.</w:t>
      </w:r>
      <w:r w:rsidR="00791BA9">
        <w:rPr>
          <w:rFonts w:ascii="Times New Roman" w:hAnsi="Times New Roman"/>
          <w:b/>
          <w:bCs/>
          <w:sz w:val="26"/>
          <w:szCs w:val="26"/>
          <w:lang w:val="ro-RO"/>
        </w:rPr>
        <w:t xml:space="preserve"> </w:t>
      </w:r>
      <w:r w:rsidR="00791BA9" w:rsidRPr="00791BA9">
        <w:rPr>
          <w:rFonts w:ascii="Times New Roman" w:hAnsi="Times New Roman"/>
          <w:b/>
          <w:bCs/>
          <w:sz w:val="26"/>
          <w:szCs w:val="26"/>
          <w:lang w:val="ro-RO"/>
        </w:rPr>
        <w:t>În cazul în care numărul de persoane care obțin punctaj de trecere este mai mare decât numărul de granturi disponibile, va fi acordată prioritate în ordine descrescătoare a punctajului acumulat.</w:t>
      </w:r>
    </w:p>
    <w:p w14:paraId="4DB6587C" w14:textId="676D6F33" w:rsidR="0007778B" w:rsidRDefault="0007778B" w:rsidP="001B09A1">
      <w:pPr>
        <w:spacing w:after="0"/>
        <w:ind w:left="360"/>
        <w:jc w:val="both"/>
        <w:rPr>
          <w:rFonts w:ascii="Times New Roman" w:hAnsi="Times New Roman"/>
          <w:b/>
          <w:bCs/>
          <w:sz w:val="26"/>
          <w:szCs w:val="26"/>
          <w:lang w:val="ro-RO"/>
        </w:rPr>
      </w:pPr>
    </w:p>
    <w:p w14:paraId="1F163280" w14:textId="0ADEDB43" w:rsidR="002A1A8C" w:rsidRDefault="0007778B" w:rsidP="001B09A1">
      <w:pPr>
        <w:ind w:left="360"/>
        <w:jc w:val="both"/>
        <w:rPr>
          <w:rFonts w:ascii="Times New Roman" w:hAnsi="Times New Roman"/>
          <w:b/>
          <w:bCs/>
          <w:sz w:val="26"/>
          <w:szCs w:val="26"/>
          <w:lang w:val="ro-RO"/>
        </w:rPr>
      </w:pPr>
      <w:r>
        <w:rPr>
          <w:rFonts w:ascii="Times New Roman" w:hAnsi="Times New Roman"/>
          <w:b/>
          <w:bCs/>
          <w:sz w:val="26"/>
          <w:szCs w:val="26"/>
          <w:lang w:val="ro-RO"/>
        </w:rPr>
        <w:t>Se alocă o cotă</w:t>
      </w:r>
      <w:r w:rsidR="001B09A1">
        <w:rPr>
          <w:rFonts w:ascii="Times New Roman" w:hAnsi="Times New Roman"/>
          <w:b/>
          <w:bCs/>
          <w:sz w:val="26"/>
          <w:szCs w:val="26"/>
          <w:lang w:val="ro-RO"/>
        </w:rPr>
        <w:t xml:space="preserve"> minimă</w:t>
      </w:r>
      <w:r>
        <w:rPr>
          <w:rFonts w:ascii="Times New Roman" w:hAnsi="Times New Roman"/>
          <w:b/>
          <w:bCs/>
          <w:sz w:val="26"/>
          <w:szCs w:val="26"/>
          <w:lang w:val="ro-RO"/>
        </w:rPr>
        <w:t xml:space="preserve"> de </w:t>
      </w:r>
      <w:r w:rsidR="001B09A1">
        <w:rPr>
          <w:rFonts w:ascii="Times New Roman" w:hAnsi="Times New Roman"/>
          <w:b/>
          <w:bCs/>
          <w:sz w:val="26"/>
          <w:szCs w:val="26"/>
          <w:lang w:val="ro-RO"/>
        </w:rPr>
        <w:t>3</w:t>
      </w:r>
      <w:r>
        <w:rPr>
          <w:rFonts w:ascii="Times New Roman" w:hAnsi="Times New Roman"/>
          <w:b/>
          <w:bCs/>
          <w:sz w:val="26"/>
          <w:szCs w:val="26"/>
          <w:lang w:val="ro-RO"/>
        </w:rPr>
        <w:t>0%</w:t>
      </w:r>
      <w:r w:rsidR="001B09A1">
        <w:rPr>
          <w:rFonts w:ascii="Times New Roman" w:hAnsi="Times New Roman"/>
          <w:b/>
          <w:bCs/>
          <w:sz w:val="26"/>
          <w:szCs w:val="26"/>
          <w:lang w:val="ro-RO"/>
        </w:rPr>
        <w:t xml:space="preserve"> din bugetul programului pentru asociațiile diasporei</w:t>
      </w:r>
      <w:r w:rsidR="00EF3300">
        <w:rPr>
          <w:rFonts w:ascii="Times New Roman" w:hAnsi="Times New Roman"/>
          <w:b/>
          <w:bCs/>
          <w:sz w:val="26"/>
          <w:szCs w:val="26"/>
          <w:lang w:val="ro-RO"/>
        </w:rPr>
        <w:t>/Centrele Educaționale</w:t>
      </w:r>
      <w:r w:rsidR="001B09A1">
        <w:rPr>
          <w:rFonts w:ascii="Times New Roman" w:hAnsi="Times New Roman"/>
          <w:b/>
          <w:bCs/>
          <w:sz w:val="26"/>
          <w:szCs w:val="26"/>
          <w:lang w:val="ro-RO"/>
        </w:rPr>
        <w:t xml:space="preserve"> care nu au mai </w:t>
      </w:r>
      <w:r w:rsidR="00CC2D71">
        <w:rPr>
          <w:rFonts w:ascii="Times New Roman" w:hAnsi="Times New Roman"/>
          <w:b/>
          <w:bCs/>
          <w:sz w:val="26"/>
          <w:szCs w:val="26"/>
          <w:lang w:val="ro-RO"/>
        </w:rPr>
        <w:t>beneficiat</w:t>
      </w:r>
      <w:r w:rsidR="001B09A1">
        <w:rPr>
          <w:rFonts w:ascii="Times New Roman" w:hAnsi="Times New Roman"/>
          <w:b/>
          <w:bCs/>
          <w:sz w:val="26"/>
          <w:szCs w:val="26"/>
          <w:lang w:val="ro-RO"/>
        </w:rPr>
        <w:t xml:space="preserve"> anterior </w:t>
      </w:r>
      <w:r w:rsidR="00CC2D71">
        <w:rPr>
          <w:rFonts w:ascii="Times New Roman" w:hAnsi="Times New Roman"/>
          <w:b/>
          <w:bCs/>
          <w:sz w:val="26"/>
          <w:szCs w:val="26"/>
          <w:lang w:val="ro-RO"/>
        </w:rPr>
        <w:t xml:space="preserve">de finanțare în cadrul </w:t>
      </w:r>
      <w:r w:rsidR="001B09A1">
        <w:rPr>
          <w:rFonts w:ascii="Times New Roman" w:hAnsi="Times New Roman"/>
          <w:b/>
          <w:bCs/>
          <w:sz w:val="26"/>
          <w:szCs w:val="26"/>
          <w:lang w:val="ro-RO"/>
        </w:rPr>
        <w:t>program</w:t>
      </w:r>
      <w:r w:rsidR="00CC2D71">
        <w:rPr>
          <w:rFonts w:ascii="Times New Roman" w:hAnsi="Times New Roman"/>
          <w:b/>
          <w:bCs/>
          <w:sz w:val="26"/>
          <w:szCs w:val="26"/>
          <w:lang w:val="ro-RO"/>
        </w:rPr>
        <w:t>ului</w:t>
      </w:r>
      <w:r w:rsidR="001B09A1">
        <w:rPr>
          <w:rFonts w:ascii="Times New Roman" w:hAnsi="Times New Roman"/>
          <w:b/>
          <w:bCs/>
          <w:sz w:val="26"/>
          <w:szCs w:val="26"/>
          <w:lang w:val="ro-RO"/>
        </w:rPr>
        <w:t>.</w:t>
      </w:r>
    </w:p>
    <w:p w14:paraId="429AB342" w14:textId="77777777" w:rsidR="001B09A1" w:rsidRPr="001B09A1" w:rsidRDefault="001B09A1" w:rsidP="001B09A1">
      <w:pPr>
        <w:spacing w:after="0"/>
        <w:ind w:left="360"/>
        <w:jc w:val="both"/>
        <w:rPr>
          <w:rFonts w:ascii="Times New Roman" w:hAnsi="Times New Roman"/>
          <w:b/>
          <w:bCs/>
          <w:sz w:val="26"/>
          <w:szCs w:val="26"/>
          <w:lang w:val="ro-RO"/>
        </w:rPr>
      </w:pPr>
    </w:p>
    <w:p w14:paraId="617A4262" w14:textId="45AAA997" w:rsidR="00B91D99" w:rsidRPr="001A5294" w:rsidRDefault="00AB12CC">
      <w:pPr>
        <w:spacing w:after="60" w:line="240" w:lineRule="auto"/>
        <w:ind w:left="426" w:hanging="426"/>
        <w:jc w:val="both"/>
        <w:rPr>
          <w:rFonts w:ascii="Times New Roman" w:hAnsi="Times New Roman"/>
          <w:color w:val="000000"/>
          <w:sz w:val="26"/>
          <w:szCs w:val="26"/>
          <w:lang w:val="ro-RO" w:eastAsia="ru-RU"/>
        </w:rPr>
      </w:pPr>
      <w:r w:rsidRPr="001B2B1D">
        <w:rPr>
          <w:rFonts w:ascii="Times New Roman" w:hAnsi="Times New Roman"/>
          <w:sz w:val="26"/>
          <w:szCs w:val="26"/>
          <w:lang w:val="ro-RO"/>
        </w:rPr>
        <w:t>2</w:t>
      </w:r>
      <w:r w:rsidR="00367153">
        <w:rPr>
          <w:rFonts w:ascii="Times New Roman" w:hAnsi="Times New Roman"/>
          <w:sz w:val="26"/>
          <w:szCs w:val="26"/>
          <w:lang w:val="ro-RO"/>
        </w:rPr>
        <w:t>4</w:t>
      </w:r>
      <w:r w:rsidR="006121CD" w:rsidRPr="001B2B1D">
        <w:rPr>
          <w:rFonts w:ascii="Times New Roman" w:hAnsi="Times New Roman"/>
          <w:sz w:val="26"/>
          <w:szCs w:val="26"/>
          <w:lang w:val="ro-RO"/>
        </w:rPr>
        <w:t>.</w:t>
      </w:r>
      <w:r w:rsidRPr="001B2B1D">
        <w:rPr>
          <w:rFonts w:ascii="Times New Roman" w:hAnsi="Times New Roman"/>
          <w:sz w:val="26"/>
          <w:szCs w:val="26"/>
          <w:lang w:val="ro-RO"/>
        </w:rPr>
        <w:t xml:space="preserve"> </w:t>
      </w:r>
      <w:bookmarkStart w:id="6" w:name="_Hlk4745316"/>
      <w:r w:rsidRPr="001B2B1D">
        <w:rPr>
          <w:rFonts w:ascii="Times New Roman" w:hAnsi="Times New Roman"/>
          <w:color w:val="000000"/>
          <w:sz w:val="26"/>
          <w:szCs w:val="26"/>
          <w:lang w:val="ro-RO" w:eastAsia="ru-RU"/>
        </w:rPr>
        <w:t xml:space="preserve">Lista   proiectelor selectate pentru finanțare </w:t>
      </w:r>
      <w:r w:rsidRPr="001B2B1D">
        <w:rPr>
          <w:rFonts w:ascii="Times New Roman" w:hAnsi="Times New Roman"/>
          <w:color w:val="000000"/>
          <w:sz w:val="26"/>
          <w:szCs w:val="26"/>
          <w:lang w:val="ro-RO"/>
        </w:rPr>
        <w:t xml:space="preserve">se publică pe site-ul </w:t>
      </w:r>
      <w:r w:rsidR="001B2B1D" w:rsidRPr="001B2B1D">
        <w:rPr>
          <w:rFonts w:ascii="Times New Roman" w:hAnsi="Times New Roman"/>
          <w:color w:val="000000"/>
          <w:sz w:val="26"/>
          <w:szCs w:val="26"/>
          <w:lang w:val="ro-RO"/>
        </w:rPr>
        <w:t>BRD</w:t>
      </w:r>
      <w:r w:rsidRPr="001B2B1D">
        <w:rPr>
          <w:rFonts w:ascii="Times New Roman" w:hAnsi="Times New Roman"/>
          <w:color w:val="000000"/>
          <w:sz w:val="26"/>
          <w:szCs w:val="26"/>
          <w:lang w:val="ro-RO"/>
        </w:rPr>
        <w:t>.</w:t>
      </w:r>
      <w:r w:rsidRPr="001B2B1D">
        <w:rPr>
          <w:rFonts w:ascii="Times New Roman" w:hAnsi="Times New Roman"/>
          <w:color w:val="000000"/>
          <w:sz w:val="26"/>
          <w:szCs w:val="26"/>
          <w:lang w:val="ro-RO" w:eastAsia="ru-RU"/>
        </w:rPr>
        <w:t xml:space="preserve"> Adițional, </w:t>
      </w:r>
      <w:proofErr w:type="spellStart"/>
      <w:r w:rsidRPr="001B2B1D">
        <w:rPr>
          <w:rFonts w:ascii="Times New Roman" w:hAnsi="Times New Roman"/>
          <w:color w:val="000000"/>
          <w:sz w:val="26"/>
          <w:szCs w:val="26"/>
          <w:lang w:val="ro-RO" w:eastAsia="ru-RU"/>
        </w:rPr>
        <w:t>aplicanții</w:t>
      </w:r>
      <w:proofErr w:type="spellEnd"/>
      <w:r w:rsidRPr="001B2B1D">
        <w:rPr>
          <w:rFonts w:ascii="Times New Roman" w:hAnsi="Times New Roman"/>
          <w:color w:val="000000"/>
          <w:sz w:val="26"/>
          <w:szCs w:val="26"/>
          <w:lang w:val="ro-RO" w:eastAsia="ru-RU"/>
        </w:rPr>
        <w:t xml:space="preserve"> vor fi informați despre rezultate</w:t>
      </w:r>
      <w:r w:rsidR="001A5294">
        <w:rPr>
          <w:rFonts w:ascii="Times New Roman" w:hAnsi="Times New Roman"/>
          <w:color w:val="000000"/>
          <w:sz w:val="26"/>
          <w:szCs w:val="26"/>
          <w:lang w:val="ro-RO" w:eastAsia="ru-RU"/>
        </w:rPr>
        <w:t>le concursului</w:t>
      </w:r>
      <w:r w:rsidRPr="001B2B1D">
        <w:rPr>
          <w:rFonts w:ascii="Times New Roman" w:hAnsi="Times New Roman"/>
          <w:color w:val="000000"/>
          <w:sz w:val="26"/>
          <w:szCs w:val="26"/>
          <w:lang w:val="ro-RO" w:eastAsia="ru-RU"/>
        </w:rPr>
        <w:t xml:space="preserve"> </w:t>
      </w:r>
      <w:r w:rsidR="0011329A" w:rsidRPr="001B2B1D">
        <w:rPr>
          <w:rFonts w:ascii="Times New Roman" w:hAnsi="Times New Roman"/>
          <w:color w:val="000000"/>
          <w:sz w:val="26"/>
          <w:szCs w:val="26"/>
          <w:lang w:val="ro-RO" w:eastAsia="ru-RU"/>
        </w:rPr>
        <w:t xml:space="preserve">la adresa </w:t>
      </w:r>
      <w:r w:rsidR="00287664" w:rsidRPr="001B2B1D">
        <w:rPr>
          <w:rFonts w:ascii="Times New Roman" w:hAnsi="Times New Roman"/>
          <w:color w:val="000000"/>
          <w:sz w:val="26"/>
          <w:szCs w:val="26"/>
          <w:lang w:val="ro-RO" w:eastAsia="ru-RU"/>
        </w:rPr>
        <w:t xml:space="preserve">electronică, indicată  în </w:t>
      </w:r>
      <w:r w:rsidR="0011329A" w:rsidRPr="001B2B1D">
        <w:rPr>
          <w:rFonts w:ascii="Times New Roman" w:hAnsi="Times New Roman"/>
          <w:color w:val="000000"/>
          <w:sz w:val="26"/>
          <w:szCs w:val="26"/>
          <w:lang w:val="ro-RO" w:eastAsia="ru-RU"/>
        </w:rPr>
        <w:t xml:space="preserve">dosarul </w:t>
      </w:r>
      <w:r w:rsidR="00BF6682" w:rsidRPr="001B2B1D">
        <w:rPr>
          <w:rFonts w:ascii="Times New Roman" w:hAnsi="Times New Roman"/>
          <w:color w:val="000000"/>
          <w:sz w:val="26"/>
          <w:szCs w:val="26"/>
          <w:lang w:val="ro-RO" w:eastAsia="ru-RU"/>
        </w:rPr>
        <w:t xml:space="preserve">de </w:t>
      </w:r>
      <w:r w:rsidR="00BF6682" w:rsidRPr="001A5294">
        <w:rPr>
          <w:rFonts w:ascii="Times New Roman" w:hAnsi="Times New Roman"/>
          <w:color w:val="000000"/>
          <w:sz w:val="26"/>
          <w:szCs w:val="26"/>
          <w:lang w:val="ro-RO" w:eastAsia="ru-RU"/>
        </w:rPr>
        <w:t>concurs</w:t>
      </w:r>
      <w:r w:rsidRPr="001A5294">
        <w:rPr>
          <w:rFonts w:ascii="Times New Roman" w:hAnsi="Times New Roman"/>
          <w:color w:val="000000"/>
          <w:sz w:val="26"/>
          <w:szCs w:val="26"/>
          <w:lang w:val="ro-RO" w:eastAsia="ru-RU"/>
        </w:rPr>
        <w:t xml:space="preserve">.  </w:t>
      </w:r>
      <w:r w:rsidR="00287664" w:rsidRPr="001A5294">
        <w:rPr>
          <w:rFonts w:ascii="Times New Roman" w:hAnsi="Times New Roman"/>
          <w:color w:val="000000"/>
          <w:sz w:val="26"/>
          <w:szCs w:val="26"/>
          <w:lang w:val="ro-RO" w:eastAsia="ru-RU"/>
        </w:rPr>
        <w:t xml:space="preserve"> </w:t>
      </w:r>
    </w:p>
    <w:p w14:paraId="1A3BD385" w14:textId="03C802E4" w:rsidR="00233BDA" w:rsidRPr="00B47404" w:rsidRDefault="00233BDA">
      <w:pPr>
        <w:spacing w:after="60" w:line="240" w:lineRule="auto"/>
        <w:ind w:left="426" w:hanging="426"/>
        <w:jc w:val="both"/>
        <w:rPr>
          <w:rFonts w:ascii="Times New Roman" w:hAnsi="Times New Roman"/>
          <w:color w:val="000000"/>
          <w:sz w:val="26"/>
          <w:szCs w:val="26"/>
          <w:lang w:val="ro-RO" w:eastAsia="ru-RU"/>
        </w:rPr>
      </w:pPr>
      <w:r w:rsidRPr="004052F1">
        <w:rPr>
          <w:rFonts w:ascii="Times New Roman" w:hAnsi="Times New Roman"/>
          <w:color w:val="000000"/>
          <w:sz w:val="26"/>
          <w:szCs w:val="26"/>
          <w:lang w:val="ro-RO"/>
        </w:rPr>
        <w:t>2</w:t>
      </w:r>
      <w:r w:rsidR="00367153">
        <w:rPr>
          <w:rFonts w:ascii="Times New Roman" w:hAnsi="Times New Roman"/>
          <w:color w:val="000000"/>
          <w:sz w:val="26"/>
          <w:szCs w:val="26"/>
          <w:lang w:val="ro-RO"/>
        </w:rPr>
        <w:t>5</w:t>
      </w:r>
      <w:r w:rsidRPr="004052F1">
        <w:rPr>
          <w:rFonts w:ascii="Times New Roman" w:hAnsi="Times New Roman"/>
          <w:color w:val="000000"/>
          <w:sz w:val="26"/>
          <w:szCs w:val="26"/>
          <w:lang w:val="ro-RO"/>
        </w:rPr>
        <w:t>. Beneficiarii</w:t>
      </w:r>
      <w:r w:rsidR="00986161" w:rsidRPr="004052F1">
        <w:rPr>
          <w:rFonts w:ascii="Times New Roman" w:hAnsi="Times New Roman"/>
          <w:color w:val="000000"/>
          <w:sz w:val="26"/>
          <w:szCs w:val="26"/>
          <w:lang w:val="ro-RO"/>
        </w:rPr>
        <w:t xml:space="preserve"> de grant</w:t>
      </w:r>
      <w:r w:rsidR="00C204DF" w:rsidRPr="004052F1">
        <w:rPr>
          <w:rFonts w:ascii="Times New Roman" w:hAnsi="Times New Roman"/>
          <w:color w:val="000000"/>
          <w:sz w:val="26"/>
          <w:szCs w:val="26"/>
          <w:lang w:val="ro-RO"/>
        </w:rPr>
        <w:t>uri</w:t>
      </w:r>
      <w:r w:rsidR="00986161" w:rsidRPr="004052F1">
        <w:rPr>
          <w:rFonts w:ascii="Times New Roman" w:hAnsi="Times New Roman"/>
          <w:color w:val="000000"/>
          <w:sz w:val="26"/>
          <w:szCs w:val="26"/>
          <w:lang w:val="ro-RO"/>
        </w:rPr>
        <w:t xml:space="preserve"> </w:t>
      </w:r>
      <w:bookmarkStart w:id="7" w:name="_Hlk95814123"/>
      <w:r w:rsidR="00986161" w:rsidRPr="004052F1">
        <w:rPr>
          <w:rFonts w:ascii="Times New Roman" w:hAnsi="Times New Roman"/>
          <w:color w:val="000000"/>
          <w:sz w:val="26"/>
          <w:szCs w:val="26"/>
          <w:lang w:val="ro-RO"/>
        </w:rPr>
        <w:t xml:space="preserve">(reprezentantul legal al </w:t>
      </w:r>
      <w:proofErr w:type="spellStart"/>
      <w:r w:rsidR="00986161" w:rsidRPr="004052F1">
        <w:rPr>
          <w:rFonts w:ascii="Times New Roman" w:hAnsi="Times New Roman"/>
          <w:color w:val="000000"/>
          <w:sz w:val="26"/>
          <w:szCs w:val="26"/>
          <w:lang w:val="ro-RO"/>
        </w:rPr>
        <w:t>aplicantului</w:t>
      </w:r>
      <w:proofErr w:type="spellEnd"/>
      <w:r w:rsidR="00986161" w:rsidRPr="004052F1">
        <w:rPr>
          <w:rFonts w:ascii="Times New Roman" w:hAnsi="Times New Roman"/>
          <w:color w:val="000000"/>
          <w:sz w:val="26"/>
          <w:szCs w:val="26"/>
          <w:lang w:val="ro-RO"/>
        </w:rPr>
        <w:t xml:space="preserve"> sau persoana împuternici</w:t>
      </w:r>
      <w:r w:rsidR="00C204DF" w:rsidRPr="004052F1">
        <w:rPr>
          <w:rFonts w:ascii="Times New Roman" w:hAnsi="Times New Roman"/>
          <w:color w:val="000000"/>
          <w:sz w:val="26"/>
          <w:szCs w:val="26"/>
          <w:lang w:val="ro-RO"/>
        </w:rPr>
        <w:t>tă</w:t>
      </w:r>
      <w:r w:rsidR="00E31215" w:rsidRPr="004052F1">
        <w:rPr>
          <w:rFonts w:ascii="Times New Roman" w:hAnsi="Times New Roman"/>
          <w:color w:val="000000"/>
          <w:sz w:val="26"/>
          <w:szCs w:val="26"/>
          <w:lang w:val="ro-RO"/>
        </w:rPr>
        <w:t>)</w:t>
      </w:r>
      <w:r w:rsidR="00986161" w:rsidRPr="004052F1">
        <w:rPr>
          <w:rFonts w:ascii="Times New Roman" w:hAnsi="Times New Roman"/>
          <w:color w:val="000000"/>
          <w:sz w:val="26"/>
          <w:szCs w:val="26"/>
          <w:lang w:val="ro-RO"/>
        </w:rPr>
        <w:t xml:space="preserve"> </w:t>
      </w:r>
      <w:bookmarkEnd w:id="7"/>
      <w:r w:rsidRPr="004052F1">
        <w:rPr>
          <w:rFonts w:ascii="Times New Roman" w:hAnsi="Times New Roman"/>
          <w:b/>
          <w:bCs/>
          <w:color w:val="000000"/>
          <w:sz w:val="26"/>
          <w:szCs w:val="26"/>
          <w:lang w:val="ro-RO"/>
        </w:rPr>
        <w:t xml:space="preserve">vor prezenta Cancelariei de Stat, în termen de </w:t>
      </w:r>
      <w:r w:rsidR="00AE2B63" w:rsidRPr="004052F1">
        <w:rPr>
          <w:rFonts w:ascii="Times New Roman" w:hAnsi="Times New Roman"/>
          <w:b/>
          <w:bCs/>
          <w:color w:val="000000"/>
          <w:sz w:val="26"/>
          <w:szCs w:val="26"/>
          <w:lang w:val="ro-RO"/>
        </w:rPr>
        <w:t>30</w:t>
      </w:r>
      <w:r w:rsidRPr="004052F1">
        <w:rPr>
          <w:rFonts w:ascii="Times New Roman" w:hAnsi="Times New Roman"/>
          <w:b/>
          <w:bCs/>
          <w:color w:val="000000"/>
          <w:sz w:val="26"/>
          <w:szCs w:val="26"/>
          <w:lang w:val="ro-RO"/>
        </w:rPr>
        <w:t xml:space="preserve"> zile după anunțarea rezultatelor concursului, copia certificatului privind deținerea unui cont bancar în Republica Moldova de către acesta </w:t>
      </w:r>
      <w:r w:rsidRPr="004052F1">
        <w:rPr>
          <w:rFonts w:ascii="Times New Roman" w:hAnsi="Times New Roman"/>
          <w:color w:val="000000"/>
          <w:sz w:val="26"/>
          <w:szCs w:val="26"/>
          <w:lang w:val="ro-RO"/>
        </w:rPr>
        <w:t>sau de către reprezentantul prin procură.</w:t>
      </w:r>
    </w:p>
    <w:p w14:paraId="29D3542D" w14:textId="112EE7A6" w:rsidR="00360471" w:rsidRPr="001B2B1D" w:rsidRDefault="003D2880" w:rsidP="00DD5962">
      <w:pPr>
        <w:spacing w:before="240" w:after="0" w:line="240" w:lineRule="auto"/>
        <w:ind w:left="450" w:hanging="450"/>
        <w:jc w:val="both"/>
        <w:rPr>
          <w:rFonts w:ascii="Times New Roman" w:hAnsi="Times New Roman"/>
          <w:bCs/>
          <w:color w:val="000000"/>
          <w:sz w:val="26"/>
          <w:szCs w:val="26"/>
          <w:lang w:val="ro-RO"/>
        </w:rPr>
      </w:pPr>
      <w:r w:rsidRPr="00B47404">
        <w:rPr>
          <w:rFonts w:ascii="Times New Roman" w:hAnsi="Times New Roman"/>
          <w:color w:val="000000"/>
          <w:sz w:val="26"/>
          <w:szCs w:val="26"/>
          <w:lang w:val="ro-RO"/>
        </w:rPr>
        <w:t>2</w:t>
      </w:r>
      <w:r w:rsidR="00367153">
        <w:rPr>
          <w:rFonts w:ascii="Times New Roman" w:hAnsi="Times New Roman"/>
          <w:color w:val="000000"/>
          <w:sz w:val="26"/>
          <w:szCs w:val="26"/>
          <w:lang w:val="ro-RO"/>
        </w:rPr>
        <w:t>6</w:t>
      </w:r>
      <w:r w:rsidRPr="00B47404">
        <w:rPr>
          <w:rFonts w:ascii="Times New Roman" w:hAnsi="Times New Roman"/>
          <w:color w:val="000000"/>
          <w:sz w:val="26"/>
          <w:szCs w:val="26"/>
          <w:lang w:val="ro-RO"/>
        </w:rPr>
        <w:t xml:space="preserve">. </w:t>
      </w:r>
      <w:r w:rsidR="0011329A" w:rsidRPr="00B47404">
        <w:rPr>
          <w:rFonts w:ascii="Times New Roman" w:hAnsi="Times New Roman"/>
          <w:color w:val="000000"/>
          <w:sz w:val="26"/>
          <w:szCs w:val="26"/>
          <w:lang w:val="ro-RO"/>
        </w:rPr>
        <w:t>Biroul re</w:t>
      </w:r>
      <w:r w:rsidR="0011329A" w:rsidRPr="001B2B1D">
        <w:rPr>
          <w:rFonts w:ascii="Times New Roman" w:hAnsi="Times New Roman"/>
          <w:bCs/>
          <w:color w:val="000000"/>
          <w:sz w:val="26"/>
          <w:szCs w:val="26"/>
          <w:lang w:val="ro-RO"/>
        </w:rPr>
        <w:t>lații cu diaspora</w:t>
      </w:r>
      <w:r w:rsidR="00B56CF0" w:rsidRPr="001B2B1D">
        <w:rPr>
          <w:rFonts w:ascii="Times New Roman" w:hAnsi="Times New Roman"/>
          <w:bCs/>
          <w:color w:val="000000"/>
          <w:sz w:val="26"/>
          <w:szCs w:val="26"/>
          <w:lang w:val="ro-RO"/>
        </w:rPr>
        <w:t xml:space="preserve"> </w:t>
      </w:r>
      <w:r w:rsidR="00360471" w:rsidRPr="001B2B1D">
        <w:rPr>
          <w:rFonts w:ascii="Times New Roman" w:hAnsi="Times New Roman"/>
          <w:bCs/>
          <w:color w:val="000000"/>
          <w:sz w:val="26"/>
          <w:szCs w:val="26"/>
          <w:lang w:val="ro-RO"/>
        </w:rPr>
        <w:t xml:space="preserve">va asigura desfășurarea </w:t>
      </w:r>
      <w:r w:rsidR="0084086E" w:rsidRPr="001B2B1D">
        <w:rPr>
          <w:rFonts w:ascii="Times New Roman" w:hAnsi="Times New Roman"/>
          <w:bCs/>
          <w:color w:val="000000"/>
          <w:sz w:val="26"/>
          <w:szCs w:val="26"/>
          <w:lang w:val="ro-RO"/>
        </w:rPr>
        <w:t xml:space="preserve">unei sesiuni de </w:t>
      </w:r>
      <w:r w:rsidR="00026223" w:rsidRPr="001B2B1D">
        <w:rPr>
          <w:rFonts w:ascii="Times New Roman" w:hAnsi="Times New Roman"/>
          <w:bCs/>
          <w:color w:val="000000"/>
          <w:sz w:val="26"/>
          <w:szCs w:val="26"/>
          <w:lang w:val="ro-RO"/>
        </w:rPr>
        <w:t>informare/</w:t>
      </w:r>
      <w:r w:rsidR="0084086E" w:rsidRPr="001B2B1D">
        <w:rPr>
          <w:rFonts w:ascii="Times New Roman" w:hAnsi="Times New Roman"/>
          <w:bCs/>
          <w:color w:val="000000"/>
          <w:sz w:val="26"/>
          <w:szCs w:val="26"/>
          <w:lang w:val="ro-RO"/>
        </w:rPr>
        <w:t>consultații</w:t>
      </w:r>
      <w:r w:rsidR="00360471" w:rsidRPr="001B2B1D">
        <w:rPr>
          <w:rFonts w:ascii="Times New Roman" w:hAnsi="Times New Roman"/>
          <w:bCs/>
          <w:color w:val="000000"/>
          <w:sz w:val="26"/>
          <w:szCs w:val="26"/>
          <w:lang w:val="ro-RO"/>
        </w:rPr>
        <w:t xml:space="preserve"> online pentru b</w:t>
      </w:r>
      <w:r w:rsidR="00650A3B" w:rsidRPr="001B2B1D">
        <w:rPr>
          <w:rFonts w:ascii="Times New Roman" w:hAnsi="Times New Roman"/>
          <w:bCs/>
          <w:color w:val="000000"/>
          <w:sz w:val="26"/>
          <w:szCs w:val="26"/>
          <w:lang w:val="ro-RO"/>
        </w:rPr>
        <w:t xml:space="preserve">eneficiarii de granturi </w:t>
      </w:r>
      <w:r w:rsidR="00360471" w:rsidRPr="001B2B1D">
        <w:rPr>
          <w:rFonts w:ascii="Times New Roman" w:hAnsi="Times New Roman"/>
          <w:bCs/>
          <w:color w:val="000000"/>
          <w:sz w:val="26"/>
          <w:szCs w:val="26"/>
          <w:lang w:val="ro-RO"/>
        </w:rPr>
        <w:t xml:space="preserve">selectați de </w:t>
      </w:r>
      <w:r w:rsidR="00892043">
        <w:rPr>
          <w:rFonts w:ascii="Times New Roman" w:hAnsi="Times New Roman"/>
          <w:bCs/>
          <w:color w:val="000000"/>
          <w:sz w:val="26"/>
          <w:szCs w:val="26"/>
          <w:lang w:val="ro-RO"/>
        </w:rPr>
        <w:t>C</w:t>
      </w:r>
      <w:r w:rsidR="008E2CE4" w:rsidRPr="001B2B1D">
        <w:rPr>
          <w:rFonts w:ascii="Times New Roman" w:hAnsi="Times New Roman"/>
          <w:bCs/>
          <w:color w:val="000000"/>
          <w:sz w:val="26"/>
          <w:szCs w:val="26"/>
          <w:lang w:val="ro-RO"/>
        </w:rPr>
        <w:t>omisie</w:t>
      </w:r>
      <w:r w:rsidR="00360471" w:rsidRPr="001B2B1D">
        <w:rPr>
          <w:rFonts w:ascii="Times New Roman" w:hAnsi="Times New Roman"/>
          <w:bCs/>
          <w:color w:val="000000"/>
          <w:sz w:val="26"/>
          <w:szCs w:val="26"/>
          <w:lang w:val="ro-RO"/>
        </w:rPr>
        <w:t xml:space="preserve">. </w:t>
      </w:r>
      <w:r w:rsidR="0084086E" w:rsidRPr="001B2B1D">
        <w:rPr>
          <w:rFonts w:ascii="Times New Roman" w:hAnsi="Times New Roman"/>
          <w:bCs/>
          <w:color w:val="000000"/>
          <w:sz w:val="26"/>
          <w:szCs w:val="26"/>
          <w:lang w:val="ro-RO"/>
        </w:rPr>
        <w:t xml:space="preserve"> </w:t>
      </w:r>
    </w:p>
    <w:p w14:paraId="206811E3" w14:textId="77777777" w:rsidR="00360471" w:rsidRPr="001B2B1D" w:rsidRDefault="00360471">
      <w:pPr>
        <w:spacing w:after="60" w:line="240" w:lineRule="auto"/>
        <w:ind w:left="426" w:hanging="426"/>
        <w:jc w:val="both"/>
        <w:rPr>
          <w:rFonts w:ascii="Times New Roman" w:hAnsi="Times New Roman"/>
          <w:color w:val="000000"/>
          <w:sz w:val="26"/>
          <w:szCs w:val="26"/>
          <w:lang w:val="ro-RO" w:eastAsia="ru-RU"/>
        </w:rPr>
      </w:pPr>
    </w:p>
    <w:bookmarkEnd w:id="6"/>
    <w:p w14:paraId="2A518D2F" w14:textId="476AA218" w:rsidR="00B91D99" w:rsidRPr="001B2B1D" w:rsidRDefault="0031098C">
      <w:pPr>
        <w:spacing w:after="0" w:line="240" w:lineRule="auto"/>
        <w:ind w:left="426" w:hanging="426"/>
        <w:jc w:val="both"/>
        <w:rPr>
          <w:rFonts w:ascii="Times New Roman" w:hAnsi="Times New Roman"/>
          <w:color w:val="000000"/>
          <w:sz w:val="26"/>
          <w:szCs w:val="26"/>
          <w:lang w:val="ro-RO" w:eastAsia="ru-RU"/>
        </w:rPr>
      </w:pPr>
      <w:r>
        <w:rPr>
          <w:rFonts w:ascii="Times New Roman" w:hAnsi="Times New Roman"/>
          <w:color w:val="000000"/>
          <w:sz w:val="26"/>
          <w:szCs w:val="26"/>
          <w:lang w:val="ro-RO" w:eastAsia="ru-RU"/>
        </w:rPr>
        <w:t>2</w:t>
      </w:r>
      <w:r w:rsidR="00367153">
        <w:rPr>
          <w:rFonts w:ascii="Times New Roman" w:hAnsi="Times New Roman"/>
          <w:color w:val="000000"/>
          <w:sz w:val="26"/>
          <w:szCs w:val="26"/>
          <w:lang w:val="ro-RO" w:eastAsia="ru-RU"/>
        </w:rPr>
        <w:t>7</w:t>
      </w:r>
      <w:r w:rsidR="00AB12CC" w:rsidRPr="001B2B1D">
        <w:rPr>
          <w:rFonts w:ascii="Times New Roman" w:hAnsi="Times New Roman"/>
          <w:color w:val="000000"/>
          <w:sz w:val="26"/>
          <w:szCs w:val="26"/>
          <w:lang w:val="ro-RO" w:eastAsia="ru-RU"/>
        </w:rPr>
        <w:t xml:space="preserve">. </w:t>
      </w:r>
      <w:proofErr w:type="spellStart"/>
      <w:r w:rsidR="00AB12CC" w:rsidRPr="001B2B1D">
        <w:rPr>
          <w:rFonts w:ascii="Times New Roman" w:hAnsi="Times New Roman"/>
          <w:color w:val="000000"/>
          <w:sz w:val="26"/>
          <w:szCs w:val="26"/>
          <w:lang w:val="ro-RO" w:eastAsia="ru-RU"/>
        </w:rPr>
        <w:t>Aplicanții</w:t>
      </w:r>
      <w:proofErr w:type="spellEnd"/>
      <w:r w:rsidR="00AB12CC" w:rsidRPr="001B2B1D">
        <w:rPr>
          <w:rFonts w:ascii="Times New Roman" w:hAnsi="Times New Roman"/>
          <w:color w:val="000000"/>
          <w:sz w:val="26"/>
          <w:szCs w:val="26"/>
          <w:lang w:val="ro-RO"/>
        </w:rPr>
        <w:t xml:space="preserve"> </w:t>
      </w:r>
      <w:r w:rsidR="0011329A" w:rsidRPr="001B2B1D">
        <w:rPr>
          <w:rFonts w:ascii="Times New Roman" w:hAnsi="Times New Roman"/>
          <w:color w:val="000000"/>
          <w:sz w:val="26"/>
          <w:szCs w:val="26"/>
          <w:lang w:val="ro-RO"/>
        </w:rPr>
        <w:t xml:space="preserve">care nu au fost selectați </w:t>
      </w:r>
      <w:r w:rsidR="00AB12CC" w:rsidRPr="001B2B1D">
        <w:rPr>
          <w:rFonts w:ascii="Times New Roman" w:hAnsi="Times New Roman"/>
          <w:color w:val="000000"/>
          <w:sz w:val="26"/>
          <w:szCs w:val="26"/>
          <w:lang w:val="ro-RO"/>
        </w:rPr>
        <w:t xml:space="preserve">au dreptul să formuleze </w:t>
      </w:r>
      <w:r w:rsidR="004D2889" w:rsidRPr="001B2B1D">
        <w:rPr>
          <w:rFonts w:ascii="Times New Roman" w:hAnsi="Times New Roman"/>
          <w:color w:val="000000"/>
          <w:sz w:val="26"/>
          <w:szCs w:val="26"/>
          <w:lang w:val="ro-RO"/>
        </w:rPr>
        <w:t>contestații</w:t>
      </w:r>
      <w:r w:rsidR="00AB12CC" w:rsidRPr="001B2B1D">
        <w:rPr>
          <w:rFonts w:ascii="Times New Roman" w:hAnsi="Times New Roman"/>
          <w:color w:val="000000"/>
          <w:sz w:val="26"/>
          <w:szCs w:val="26"/>
          <w:lang w:val="ro-RO"/>
        </w:rPr>
        <w:t xml:space="preserve"> în conformitate cu prevederile din </w:t>
      </w:r>
      <w:r w:rsidR="000D6DA4" w:rsidRPr="001B2B1D">
        <w:rPr>
          <w:rFonts w:ascii="Times New Roman" w:hAnsi="Times New Roman"/>
          <w:color w:val="000000"/>
          <w:sz w:val="26"/>
          <w:szCs w:val="26"/>
          <w:lang w:val="ro-RO"/>
        </w:rPr>
        <w:t>Codul administrativ al Republicii Moldova (nr.</w:t>
      </w:r>
      <w:r w:rsidR="00CA2517" w:rsidRPr="001B2B1D">
        <w:rPr>
          <w:rFonts w:ascii="Times New Roman" w:hAnsi="Times New Roman"/>
          <w:color w:val="000000"/>
          <w:sz w:val="26"/>
          <w:szCs w:val="26"/>
          <w:lang w:val="ro-RO"/>
        </w:rPr>
        <w:t>116/2018)</w:t>
      </w:r>
      <w:r w:rsidR="00AB12CC" w:rsidRPr="001B2B1D">
        <w:rPr>
          <w:rFonts w:ascii="Times New Roman" w:hAnsi="Times New Roman"/>
          <w:color w:val="000000"/>
          <w:sz w:val="26"/>
          <w:szCs w:val="26"/>
          <w:lang w:val="ro-RO"/>
        </w:rPr>
        <w:t>, în termen legal de 30 zile</w:t>
      </w:r>
      <w:r w:rsidR="00026223" w:rsidRPr="001B2B1D">
        <w:rPr>
          <w:rFonts w:ascii="Times New Roman" w:hAnsi="Times New Roman"/>
          <w:color w:val="000000"/>
          <w:sz w:val="26"/>
          <w:szCs w:val="26"/>
          <w:lang w:val="ro-RO"/>
        </w:rPr>
        <w:t xml:space="preserve"> de la data anun</w:t>
      </w:r>
      <w:r w:rsidR="00706711" w:rsidRPr="001B2B1D">
        <w:rPr>
          <w:rFonts w:ascii="Times New Roman" w:hAnsi="Times New Roman"/>
          <w:color w:val="000000"/>
          <w:sz w:val="26"/>
          <w:szCs w:val="26"/>
          <w:lang w:val="ro-RO"/>
        </w:rPr>
        <w:t>ță</w:t>
      </w:r>
      <w:r w:rsidR="00026223" w:rsidRPr="001B2B1D">
        <w:rPr>
          <w:rFonts w:ascii="Times New Roman" w:hAnsi="Times New Roman"/>
          <w:color w:val="000000"/>
          <w:sz w:val="26"/>
          <w:szCs w:val="26"/>
          <w:lang w:val="ro-RO"/>
        </w:rPr>
        <w:t>rii/public</w:t>
      </w:r>
      <w:r w:rsidR="00706711" w:rsidRPr="001B2B1D">
        <w:rPr>
          <w:rFonts w:ascii="Times New Roman" w:hAnsi="Times New Roman"/>
          <w:color w:val="000000"/>
          <w:sz w:val="26"/>
          <w:szCs w:val="26"/>
          <w:lang w:val="ro-RO"/>
        </w:rPr>
        <w:t>ă</w:t>
      </w:r>
      <w:r w:rsidR="00026223" w:rsidRPr="001B2B1D">
        <w:rPr>
          <w:rFonts w:ascii="Times New Roman" w:hAnsi="Times New Roman"/>
          <w:color w:val="000000"/>
          <w:sz w:val="26"/>
          <w:szCs w:val="26"/>
          <w:lang w:val="ro-RO"/>
        </w:rPr>
        <w:t>rii rezultatelor</w:t>
      </w:r>
      <w:r w:rsidR="00AB12CC" w:rsidRPr="001B2B1D">
        <w:rPr>
          <w:rFonts w:ascii="Times New Roman" w:hAnsi="Times New Roman"/>
          <w:color w:val="000000"/>
          <w:sz w:val="26"/>
          <w:szCs w:val="26"/>
          <w:lang w:val="ro-RO"/>
        </w:rPr>
        <w:t>.</w:t>
      </w:r>
    </w:p>
    <w:p w14:paraId="15A206EA" w14:textId="77777777" w:rsidR="00B91D99" w:rsidRPr="001B2B1D" w:rsidRDefault="00B91D99">
      <w:pPr>
        <w:spacing w:after="0" w:line="240" w:lineRule="auto"/>
        <w:jc w:val="both"/>
        <w:rPr>
          <w:rFonts w:ascii="Times New Roman" w:hAnsi="Times New Roman"/>
          <w:b/>
          <w:sz w:val="26"/>
          <w:szCs w:val="26"/>
          <w:lang w:val="ro-RO"/>
        </w:rPr>
      </w:pPr>
    </w:p>
    <w:p w14:paraId="03EFF363" w14:textId="13A4E019" w:rsidR="00B91D99" w:rsidRPr="001B2B1D" w:rsidRDefault="00AB12CC">
      <w:pPr>
        <w:spacing w:after="0" w:line="240" w:lineRule="auto"/>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 xml:space="preserve">Capitolul III. Implementarea proiectelor </w:t>
      </w:r>
      <w:r w:rsidR="0011329A" w:rsidRPr="001B2B1D">
        <w:rPr>
          <w:rFonts w:ascii="Times New Roman" w:hAnsi="Times New Roman"/>
          <w:b/>
          <w:bCs/>
          <w:color w:val="000000"/>
          <w:sz w:val="26"/>
          <w:szCs w:val="26"/>
          <w:lang w:val="ro-RO"/>
        </w:rPr>
        <w:t xml:space="preserve">selectate </w:t>
      </w:r>
      <w:r w:rsidRPr="001B2B1D">
        <w:rPr>
          <w:rFonts w:ascii="Times New Roman" w:hAnsi="Times New Roman"/>
          <w:b/>
          <w:bCs/>
          <w:color w:val="000000"/>
          <w:sz w:val="26"/>
          <w:szCs w:val="26"/>
          <w:lang w:val="ro-RO"/>
        </w:rPr>
        <w:br/>
        <w:t>Sec</w:t>
      </w:r>
      <w:r w:rsidR="00892043">
        <w:rPr>
          <w:rFonts w:ascii="Times New Roman" w:hAnsi="Times New Roman"/>
          <w:b/>
          <w:bCs/>
          <w:color w:val="000000"/>
          <w:sz w:val="26"/>
          <w:szCs w:val="26"/>
          <w:lang w:val="ro-RO"/>
        </w:rPr>
        <w:t>ț</w:t>
      </w:r>
      <w:r w:rsidRPr="001B2B1D">
        <w:rPr>
          <w:rFonts w:ascii="Times New Roman" w:hAnsi="Times New Roman"/>
          <w:b/>
          <w:bCs/>
          <w:color w:val="000000"/>
          <w:sz w:val="26"/>
          <w:szCs w:val="26"/>
          <w:lang w:val="ro-RO"/>
        </w:rPr>
        <w:t xml:space="preserve">iunea 1. Încheierea contractului de </w:t>
      </w:r>
      <w:r w:rsidR="00DC40E7" w:rsidRPr="001B2B1D">
        <w:rPr>
          <w:rFonts w:ascii="Times New Roman" w:hAnsi="Times New Roman"/>
          <w:b/>
          <w:bCs/>
          <w:color w:val="000000"/>
          <w:sz w:val="26"/>
          <w:szCs w:val="26"/>
          <w:lang w:val="ro-RO"/>
        </w:rPr>
        <w:t xml:space="preserve">grant </w:t>
      </w:r>
    </w:p>
    <w:p w14:paraId="2758CF2B" w14:textId="77777777" w:rsidR="00B91D99" w:rsidRPr="001B2B1D" w:rsidRDefault="00B91D99">
      <w:pPr>
        <w:spacing w:after="0" w:line="240" w:lineRule="auto"/>
        <w:jc w:val="center"/>
        <w:rPr>
          <w:rFonts w:ascii="Times New Roman" w:hAnsi="Times New Roman"/>
          <w:b/>
          <w:sz w:val="26"/>
          <w:szCs w:val="26"/>
          <w:lang w:val="ro-RO"/>
        </w:rPr>
      </w:pPr>
    </w:p>
    <w:p w14:paraId="151072ED" w14:textId="2945751A" w:rsidR="00B91D99" w:rsidRPr="001B2B1D" w:rsidRDefault="00367153">
      <w:pPr>
        <w:spacing w:after="0" w:line="240" w:lineRule="auto"/>
        <w:ind w:left="426" w:hanging="426"/>
        <w:jc w:val="both"/>
        <w:rPr>
          <w:rFonts w:ascii="Times New Roman" w:hAnsi="Times New Roman"/>
          <w:color w:val="000000"/>
          <w:sz w:val="26"/>
          <w:szCs w:val="26"/>
          <w:lang w:val="ro-RO"/>
        </w:rPr>
      </w:pPr>
      <w:r>
        <w:rPr>
          <w:rFonts w:ascii="Times New Roman" w:hAnsi="Times New Roman"/>
          <w:color w:val="000000"/>
          <w:sz w:val="26"/>
          <w:szCs w:val="26"/>
          <w:lang w:val="ro-RO"/>
        </w:rPr>
        <w:t>28</w:t>
      </w:r>
      <w:r w:rsidR="00121870" w:rsidRPr="001B2B1D">
        <w:rPr>
          <w:rFonts w:ascii="Times New Roman" w:hAnsi="Times New Roman"/>
          <w:color w:val="000000"/>
          <w:sz w:val="26"/>
          <w:szCs w:val="26"/>
          <w:lang w:val="ro-RO"/>
        </w:rPr>
        <w:t xml:space="preserve">. </w:t>
      </w:r>
      <w:r w:rsidR="00AB12CC" w:rsidRPr="001B2B1D">
        <w:rPr>
          <w:rFonts w:ascii="Times New Roman" w:hAnsi="Times New Roman"/>
          <w:color w:val="000000"/>
          <w:sz w:val="26"/>
          <w:szCs w:val="26"/>
          <w:lang w:val="ro-RO"/>
        </w:rPr>
        <w:t>Finanțarea proiectelor selectate se efectuează în baza unui contract de grant.</w:t>
      </w:r>
    </w:p>
    <w:p w14:paraId="63DC05E2" w14:textId="68A9585C" w:rsidR="00121870" w:rsidRPr="001B2B1D" w:rsidRDefault="00367153" w:rsidP="00121870">
      <w:pPr>
        <w:spacing w:before="240" w:after="0" w:line="240" w:lineRule="auto"/>
        <w:ind w:left="426" w:hanging="426"/>
        <w:jc w:val="both"/>
        <w:rPr>
          <w:rFonts w:ascii="Times New Roman" w:hAnsi="Times New Roman"/>
          <w:color w:val="000000"/>
          <w:sz w:val="26"/>
          <w:szCs w:val="26"/>
          <w:lang w:val="ro-RO"/>
        </w:rPr>
      </w:pPr>
      <w:r>
        <w:rPr>
          <w:rFonts w:ascii="Times New Roman" w:hAnsi="Times New Roman"/>
          <w:color w:val="000000"/>
          <w:sz w:val="26"/>
          <w:szCs w:val="26"/>
          <w:lang w:val="ro-RO"/>
        </w:rPr>
        <w:t>29</w:t>
      </w:r>
      <w:r w:rsidR="00AB12CC" w:rsidRPr="001B2B1D">
        <w:rPr>
          <w:rFonts w:ascii="Times New Roman" w:hAnsi="Times New Roman"/>
          <w:color w:val="000000"/>
          <w:sz w:val="26"/>
          <w:szCs w:val="26"/>
          <w:lang w:val="ro-RO"/>
        </w:rPr>
        <w:t xml:space="preserve">. Contractul </w:t>
      </w:r>
      <w:r w:rsidR="00C563FB" w:rsidRPr="001B2B1D">
        <w:rPr>
          <w:rFonts w:ascii="Times New Roman" w:hAnsi="Times New Roman"/>
          <w:color w:val="000000"/>
          <w:sz w:val="26"/>
          <w:szCs w:val="26"/>
          <w:lang w:val="ro-RO"/>
        </w:rPr>
        <w:t xml:space="preserve">de grant </w:t>
      </w:r>
      <w:r w:rsidR="00AB12CC" w:rsidRPr="001B2B1D">
        <w:rPr>
          <w:rFonts w:ascii="Times New Roman" w:hAnsi="Times New Roman"/>
          <w:color w:val="000000"/>
          <w:sz w:val="26"/>
          <w:szCs w:val="26"/>
          <w:lang w:val="ro-RO"/>
        </w:rPr>
        <w:t xml:space="preserve">se încheie între Cancelaria de Stat </w:t>
      </w:r>
      <w:proofErr w:type="spellStart"/>
      <w:r w:rsidR="00AB12CC" w:rsidRPr="001B2B1D">
        <w:rPr>
          <w:rFonts w:ascii="Times New Roman" w:hAnsi="Times New Roman"/>
          <w:color w:val="000000"/>
          <w:sz w:val="26"/>
          <w:szCs w:val="26"/>
          <w:lang w:val="ro-RO"/>
        </w:rPr>
        <w:t>şi</w:t>
      </w:r>
      <w:proofErr w:type="spellEnd"/>
      <w:r w:rsidR="00AB12CC" w:rsidRPr="001B2B1D">
        <w:rPr>
          <w:rFonts w:ascii="Times New Roman" w:hAnsi="Times New Roman"/>
          <w:color w:val="000000"/>
          <w:sz w:val="26"/>
          <w:szCs w:val="26"/>
          <w:lang w:val="ro-RO"/>
        </w:rPr>
        <w:t xml:space="preserve"> </w:t>
      </w:r>
      <w:r w:rsidR="00872337" w:rsidRPr="001B2B1D">
        <w:rPr>
          <w:rFonts w:ascii="Times New Roman" w:hAnsi="Times New Roman"/>
          <w:color w:val="000000"/>
          <w:sz w:val="26"/>
          <w:szCs w:val="26"/>
          <w:lang w:val="ro-RO"/>
        </w:rPr>
        <w:t xml:space="preserve">câștigătorul concursului </w:t>
      </w:r>
      <w:r w:rsidR="00806AED" w:rsidRPr="001B2B1D">
        <w:rPr>
          <w:rFonts w:ascii="Times New Roman" w:hAnsi="Times New Roman"/>
          <w:bCs/>
          <w:color w:val="000000"/>
          <w:sz w:val="26"/>
          <w:szCs w:val="26"/>
          <w:lang w:val="ro-RO"/>
        </w:rPr>
        <w:t xml:space="preserve">(reprezentantul legal al </w:t>
      </w:r>
      <w:proofErr w:type="spellStart"/>
      <w:r w:rsidR="00806AED" w:rsidRPr="001B2B1D">
        <w:rPr>
          <w:rFonts w:ascii="Times New Roman" w:hAnsi="Times New Roman"/>
          <w:bCs/>
          <w:color w:val="000000"/>
          <w:sz w:val="26"/>
          <w:szCs w:val="26"/>
          <w:lang w:val="ro-RO"/>
        </w:rPr>
        <w:t>aplicantului</w:t>
      </w:r>
      <w:proofErr w:type="spellEnd"/>
      <w:r w:rsidR="00806AED" w:rsidRPr="001B2B1D">
        <w:rPr>
          <w:rFonts w:ascii="Times New Roman" w:hAnsi="Times New Roman"/>
          <w:bCs/>
          <w:color w:val="000000"/>
          <w:sz w:val="26"/>
          <w:szCs w:val="26"/>
          <w:lang w:val="ro-RO"/>
        </w:rPr>
        <w:t xml:space="preserve"> sau persoana împuternicită) </w:t>
      </w:r>
      <w:r w:rsidR="00806AED" w:rsidRPr="001B2B1D">
        <w:rPr>
          <w:rFonts w:ascii="Times New Roman" w:hAnsi="Times New Roman"/>
          <w:color w:val="000000"/>
          <w:sz w:val="26"/>
          <w:szCs w:val="26"/>
          <w:lang w:val="ro-RO"/>
        </w:rPr>
        <w:t>î</w:t>
      </w:r>
      <w:r w:rsidR="00AB12CC" w:rsidRPr="001B2B1D">
        <w:rPr>
          <w:rFonts w:ascii="Times New Roman" w:hAnsi="Times New Roman"/>
          <w:color w:val="000000"/>
          <w:sz w:val="26"/>
          <w:szCs w:val="26"/>
          <w:lang w:val="ro-RO"/>
        </w:rPr>
        <w:t>n baza decizi</w:t>
      </w:r>
      <w:r w:rsidR="004E5488" w:rsidRPr="001B2B1D">
        <w:rPr>
          <w:rFonts w:ascii="Times New Roman" w:hAnsi="Times New Roman"/>
          <w:color w:val="000000"/>
          <w:sz w:val="26"/>
          <w:szCs w:val="26"/>
          <w:lang w:val="ro-RO"/>
        </w:rPr>
        <w:t>ei</w:t>
      </w:r>
      <w:r w:rsidR="00AB12CC" w:rsidRPr="001B2B1D">
        <w:rPr>
          <w:rFonts w:ascii="Times New Roman" w:hAnsi="Times New Roman"/>
          <w:color w:val="000000"/>
          <w:sz w:val="26"/>
          <w:szCs w:val="26"/>
          <w:lang w:val="ro-RO"/>
        </w:rPr>
        <w:t xml:space="preserve"> </w:t>
      </w:r>
      <w:r w:rsidR="00892043">
        <w:rPr>
          <w:rFonts w:ascii="Times New Roman" w:hAnsi="Times New Roman"/>
          <w:color w:val="000000"/>
          <w:sz w:val="26"/>
          <w:szCs w:val="26"/>
          <w:lang w:val="ro-RO"/>
        </w:rPr>
        <w:t>C</w:t>
      </w:r>
      <w:r w:rsidR="00AB12CC" w:rsidRPr="001B2B1D">
        <w:rPr>
          <w:rFonts w:ascii="Times New Roman" w:hAnsi="Times New Roman"/>
          <w:color w:val="000000"/>
          <w:sz w:val="26"/>
          <w:szCs w:val="26"/>
          <w:lang w:val="ro-RO"/>
        </w:rPr>
        <w:t>omisiei</w:t>
      </w:r>
      <w:r w:rsidR="002E4C35" w:rsidRPr="001B2B1D">
        <w:rPr>
          <w:rFonts w:ascii="Times New Roman" w:hAnsi="Times New Roman"/>
          <w:color w:val="000000"/>
          <w:sz w:val="26"/>
          <w:szCs w:val="26"/>
          <w:lang w:val="ro-RO"/>
        </w:rPr>
        <w:t xml:space="preserve"> (proces-verbal)</w:t>
      </w:r>
      <w:r w:rsidR="00121870" w:rsidRPr="001B2B1D">
        <w:rPr>
          <w:rFonts w:ascii="Times New Roman" w:hAnsi="Times New Roman"/>
          <w:color w:val="000000"/>
          <w:sz w:val="26"/>
          <w:szCs w:val="26"/>
          <w:lang w:val="ro-RO"/>
        </w:rPr>
        <w:t xml:space="preserve">, </w:t>
      </w:r>
      <w:r w:rsidR="0011329A" w:rsidRPr="001B2B1D">
        <w:rPr>
          <w:rFonts w:ascii="Times New Roman" w:hAnsi="Times New Roman"/>
          <w:color w:val="000000"/>
          <w:sz w:val="26"/>
          <w:szCs w:val="26"/>
          <w:lang w:val="ro-RO"/>
        </w:rPr>
        <w:t>până la demararea activităților.</w:t>
      </w:r>
    </w:p>
    <w:p w14:paraId="3205F841" w14:textId="77777777" w:rsidR="002A2010" w:rsidRDefault="0033393F" w:rsidP="002A2010">
      <w:pPr>
        <w:spacing w:before="240" w:after="0" w:line="240" w:lineRule="auto"/>
        <w:ind w:left="426" w:hanging="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3</w:t>
      </w:r>
      <w:r w:rsidR="00367153">
        <w:rPr>
          <w:rFonts w:ascii="Times New Roman" w:hAnsi="Times New Roman"/>
          <w:color w:val="000000"/>
          <w:sz w:val="26"/>
          <w:szCs w:val="26"/>
          <w:lang w:val="ro-RO"/>
        </w:rPr>
        <w:t>0</w:t>
      </w:r>
      <w:r w:rsidRPr="001B2B1D">
        <w:rPr>
          <w:rFonts w:ascii="Times New Roman" w:hAnsi="Times New Roman"/>
          <w:color w:val="000000"/>
          <w:sz w:val="26"/>
          <w:szCs w:val="26"/>
          <w:lang w:val="ro-RO"/>
        </w:rPr>
        <w:t xml:space="preserve">. Procedura de semnare a contractelor se va realiza utilizând semnătura reprezentantului legal al </w:t>
      </w:r>
      <w:proofErr w:type="spellStart"/>
      <w:r w:rsidRPr="001B2B1D">
        <w:rPr>
          <w:rFonts w:ascii="Times New Roman" w:hAnsi="Times New Roman"/>
          <w:color w:val="000000"/>
          <w:sz w:val="26"/>
          <w:szCs w:val="26"/>
          <w:lang w:val="ro-RO"/>
        </w:rPr>
        <w:t>aplicantului</w:t>
      </w:r>
      <w:proofErr w:type="spellEnd"/>
      <w:r w:rsidRPr="001B2B1D">
        <w:rPr>
          <w:rFonts w:ascii="Times New Roman" w:hAnsi="Times New Roman"/>
          <w:color w:val="000000"/>
          <w:sz w:val="26"/>
          <w:szCs w:val="26"/>
          <w:lang w:val="ro-RO"/>
        </w:rPr>
        <w:t xml:space="preserve"> sau persoanei împuternicite de acesta.</w:t>
      </w:r>
    </w:p>
    <w:p w14:paraId="016EAF59" w14:textId="35575517" w:rsidR="009C5AFB" w:rsidRPr="002A2010" w:rsidRDefault="002A2010" w:rsidP="002A2010">
      <w:pPr>
        <w:spacing w:before="240" w:after="0" w:line="240" w:lineRule="auto"/>
        <w:ind w:left="426" w:hanging="426"/>
        <w:jc w:val="both"/>
        <w:rPr>
          <w:rFonts w:ascii="Times New Roman" w:hAnsi="Times New Roman"/>
          <w:color w:val="000000"/>
          <w:sz w:val="26"/>
          <w:szCs w:val="26"/>
          <w:lang w:val="ro-RO"/>
        </w:rPr>
      </w:pPr>
      <w:r>
        <w:rPr>
          <w:rFonts w:ascii="Times New Roman" w:hAnsi="Times New Roman"/>
          <w:color w:val="000000"/>
          <w:sz w:val="26"/>
          <w:szCs w:val="26"/>
          <w:lang w:val="ro-RO"/>
        </w:rPr>
        <w:t xml:space="preserve">31. </w:t>
      </w:r>
      <w:r w:rsidR="009C5AFB" w:rsidRPr="009C5AFB">
        <w:rPr>
          <w:rFonts w:ascii="Times New Roman" w:hAnsi="Times New Roman"/>
          <w:color w:val="000000"/>
          <w:sz w:val="26"/>
          <w:szCs w:val="26"/>
          <w:lang w:val="ro-MD"/>
        </w:rPr>
        <w:t xml:space="preserve">În eventualitatea imposibilității de deplasare (boală, </w:t>
      </w:r>
      <w:proofErr w:type="spellStart"/>
      <w:r w:rsidR="009C5AFB" w:rsidRPr="009C5AFB">
        <w:rPr>
          <w:rFonts w:ascii="Times New Roman" w:hAnsi="Times New Roman"/>
          <w:color w:val="000000"/>
          <w:sz w:val="26"/>
          <w:szCs w:val="26"/>
          <w:lang w:val="ro-MD"/>
        </w:rPr>
        <w:t>situatie</w:t>
      </w:r>
      <w:proofErr w:type="spellEnd"/>
      <w:r w:rsidR="009C5AFB" w:rsidRPr="009C5AFB">
        <w:rPr>
          <w:rFonts w:ascii="Times New Roman" w:hAnsi="Times New Roman"/>
          <w:color w:val="000000"/>
          <w:sz w:val="26"/>
          <w:szCs w:val="26"/>
          <w:lang w:val="ro-MD"/>
        </w:rPr>
        <w:t xml:space="preserve"> de forța majoră</w:t>
      </w:r>
      <w:r w:rsidR="00AE2B63">
        <w:rPr>
          <w:rFonts w:ascii="Times New Roman" w:hAnsi="Times New Roman"/>
          <w:color w:val="000000"/>
          <w:sz w:val="26"/>
          <w:szCs w:val="26"/>
          <w:lang w:val="ro-MD"/>
        </w:rPr>
        <w:t xml:space="preserve">, </w:t>
      </w:r>
      <w:r w:rsidR="00AE2B63" w:rsidRPr="00AE2B63">
        <w:rPr>
          <w:rFonts w:ascii="Times New Roman" w:hAnsi="Times New Roman"/>
          <w:color w:val="000000"/>
          <w:sz w:val="26"/>
          <w:szCs w:val="26"/>
          <w:lang w:val="ro-MD"/>
        </w:rPr>
        <w:t>imposibilitatea de a pleca pentru moment de la postul de lucru, distanța mare</w:t>
      </w:r>
      <w:r w:rsidR="009C5AFB" w:rsidRPr="009C5AFB">
        <w:rPr>
          <w:rFonts w:ascii="Times New Roman" w:hAnsi="Times New Roman"/>
          <w:color w:val="000000"/>
          <w:sz w:val="26"/>
          <w:szCs w:val="26"/>
          <w:lang w:val="ro-MD"/>
        </w:rPr>
        <w:t xml:space="preserve">) a beneficiarului de grant în Republica Moldova, contractul de grant se încheie între finanțator </w:t>
      </w:r>
      <w:proofErr w:type="spellStart"/>
      <w:r w:rsidR="009C5AFB" w:rsidRPr="009C5AFB">
        <w:rPr>
          <w:rFonts w:ascii="Times New Roman" w:hAnsi="Times New Roman"/>
          <w:color w:val="000000"/>
          <w:sz w:val="26"/>
          <w:szCs w:val="26"/>
          <w:lang w:val="ro-MD"/>
        </w:rPr>
        <w:t>şi</w:t>
      </w:r>
      <w:proofErr w:type="spellEnd"/>
      <w:r w:rsidR="009C5AFB" w:rsidRPr="009C5AFB">
        <w:rPr>
          <w:rFonts w:ascii="Times New Roman" w:hAnsi="Times New Roman"/>
          <w:color w:val="000000"/>
          <w:sz w:val="26"/>
          <w:szCs w:val="26"/>
          <w:lang w:val="ro-MD"/>
        </w:rPr>
        <w:t xml:space="preserve"> reprezentantul prin procură al acestuia. </w:t>
      </w:r>
    </w:p>
    <w:p w14:paraId="0E4992D8" w14:textId="780A35CE" w:rsidR="009C5AFB" w:rsidRPr="009C5AFB" w:rsidRDefault="002A2010" w:rsidP="009C5AFB">
      <w:pPr>
        <w:spacing w:before="240" w:after="0" w:line="240" w:lineRule="auto"/>
        <w:ind w:left="426" w:hanging="426"/>
        <w:jc w:val="both"/>
        <w:rPr>
          <w:rFonts w:ascii="Times New Roman" w:hAnsi="Times New Roman"/>
          <w:color w:val="000000"/>
          <w:sz w:val="26"/>
          <w:szCs w:val="26"/>
          <w:lang w:val="ro-MD"/>
        </w:rPr>
      </w:pPr>
      <w:r>
        <w:rPr>
          <w:rFonts w:ascii="Times New Roman" w:hAnsi="Times New Roman"/>
          <w:color w:val="000000"/>
          <w:sz w:val="26"/>
          <w:szCs w:val="26"/>
          <w:lang w:val="ro-MD"/>
        </w:rPr>
        <w:t xml:space="preserve">32. </w:t>
      </w:r>
      <w:r w:rsidR="009C5AFB" w:rsidRPr="009C5AFB">
        <w:rPr>
          <w:rFonts w:ascii="Times New Roman" w:hAnsi="Times New Roman"/>
          <w:color w:val="000000"/>
          <w:sz w:val="26"/>
          <w:szCs w:val="26"/>
          <w:lang w:val="ro-MD"/>
        </w:rPr>
        <w:t>Procura urmează a fi eliberată și autentificată la sediul reprezentanței diplomatice RM peste hotare, fiind transmisă în original către finanțator, până la semnarea contractului de grant, reprezentantul legal păstrând copia autentificată notarial, la necesitate.</w:t>
      </w:r>
    </w:p>
    <w:p w14:paraId="22BD3014" w14:textId="12AFC8A1" w:rsidR="0033393F" w:rsidRPr="00062B66" w:rsidRDefault="002A2010" w:rsidP="00062B66">
      <w:pPr>
        <w:spacing w:before="240" w:after="0" w:line="240" w:lineRule="auto"/>
        <w:ind w:left="426" w:hanging="426"/>
        <w:jc w:val="both"/>
        <w:rPr>
          <w:rFonts w:ascii="Times New Roman" w:hAnsi="Times New Roman"/>
          <w:color w:val="000000"/>
          <w:sz w:val="26"/>
          <w:szCs w:val="26"/>
          <w:lang w:val="ro-MD"/>
        </w:rPr>
      </w:pPr>
      <w:r>
        <w:rPr>
          <w:rFonts w:ascii="Times New Roman" w:hAnsi="Times New Roman"/>
          <w:color w:val="000000"/>
          <w:sz w:val="26"/>
          <w:szCs w:val="26"/>
          <w:lang w:val="ro-MD"/>
        </w:rPr>
        <w:t xml:space="preserve">33. </w:t>
      </w:r>
      <w:r w:rsidR="00AE2B63">
        <w:rPr>
          <w:rFonts w:ascii="Times New Roman" w:hAnsi="Times New Roman"/>
          <w:color w:val="000000"/>
          <w:sz w:val="26"/>
          <w:szCs w:val="26"/>
          <w:lang w:val="ro-MD"/>
        </w:rPr>
        <w:t>Î</w:t>
      </w:r>
      <w:r w:rsidR="00AE2B63" w:rsidRPr="00AE2B63">
        <w:rPr>
          <w:rFonts w:ascii="Times New Roman" w:hAnsi="Times New Roman"/>
          <w:color w:val="000000"/>
          <w:sz w:val="26"/>
          <w:szCs w:val="26"/>
          <w:lang w:val="ro-MD"/>
        </w:rPr>
        <w:t>n cazul în care sediul misiunii diplomatice RM este la o distanță mare fa</w:t>
      </w:r>
      <w:r w:rsidR="00367153">
        <w:rPr>
          <w:rFonts w:ascii="Times New Roman" w:hAnsi="Times New Roman"/>
          <w:color w:val="000000"/>
          <w:sz w:val="26"/>
          <w:szCs w:val="26"/>
          <w:lang w:val="ro-MD"/>
        </w:rPr>
        <w:t>ț</w:t>
      </w:r>
      <w:r w:rsidR="00AE2B63" w:rsidRPr="00AE2B63">
        <w:rPr>
          <w:rFonts w:ascii="Times New Roman" w:hAnsi="Times New Roman"/>
          <w:color w:val="000000"/>
          <w:sz w:val="26"/>
          <w:szCs w:val="26"/>
          <w:lang w:val="ro-MD"/>
        </w:rPr>
        <w:t xml:space="preserve">ă de beneficiar sau </w:t>
      </w:r>
      <w:r w:rsidR="00367153">
        <w:rPr>
          <w:rFonts w:ascii="Times New Roman" w:hAnsi="Times New Roman"/>
          <w:color w:val="000000"/>
          <w:sz w:val="26"/>
          <w:szCs w:val="26"/>
          <w:lang w:val="ro-MD"/>
        </w:rPr>
        <w:t>î</w:t>
      </w:r>
      <w:r w:rsidR="00AE2B63" w:rsidRPr="00AE2B63">
        <w:rPr>
          <w:rFonts w:ascii="Times New Roman" w:hAnsi="Times New Roman"/>
          <w:color w:val="000000"/>
          <w:sz w:val="26"/>
          <w:szCs w:val="26"/>
          <w:lang w:val="ro-MD"/>
        </w:rPr>
        <w:t xml:space="preserve">n condiții de sănătate precare, </w:t>
      </w:r>
      <w:r w:rsidR="00367153">
        <w:rPr>
          <w:rFonts w:ascii="Times New Roman" w:hAnsi="Times New Roman"/>
          <w:color w:val="000000"/>
          <w:sz w:val="26"/>
          <w:szCs w:val="26"/>
          <w:lang w:val="ro-MD"/>
        </w:rPr>
        <w:t xml:space="preserve">sau </w:t>
      </w:r>
      <w:r w:rsidR="00AE2B63" w:rsidRPr="00AE2B63">
        <w:rPr>
          <w:rFonts w:ascii="Times New Roman" w:hAnsi="Times New Roman"/>
          <w:color w:val="000000"/>
          <w:sz w:val="26"/>
          <w:szCs w:val="26"/>
          <w:lang w:val="ro-MD"/>
        </w:rPr>
        <w:t xml:space="preserve">forța majoră pe teritoriul țării de destinație, beneficiarul poate </w:t>
      </w:r>
      <w:r w:rsidR="00AE2B63" w:rsidRPr="00AE2B63">
        <w:rPr>
          <w:rFonts w:ascii="Times New Roman" w:hAnsi="Times New Roman"/>
          <w:color w:val="000000"/>
          <w:sz w:val="26"/>
          <w:szCs w:val="26"/>
          <w:lang w:val="ro-MD"/>
        </w:rPr>
        <w:lastRenderedPageBreak/>
        <w:t>avea / prezenta procura cu apostila autorității competente de peste hotare, cu traducere legalizată în limba română.</w:t>
      </w:r>
    </w:p>
    <w:p w14:paraId="4687A75C" w14:textId="77777777" w:rsidR="00681F67" w:rsidRPr="001B2B1D" w:rsidRDefault="00681F67" w:rsidP="001B2B1D">
      <w:pPr>
        <w:spacing w:after="120" w:line="240" w:lineRule="auto"/>
        <w:ind w:left="462" w:hanging="462"/>
        <w:jc w:val="both"/>
        <w:rPr>
          <w:rFonts w:ascii="Times New Roman" w:eastAsia="Calibri" w:hAnsi="Times New Roman"/>
          <w:noProof/>
          <w:sz w:val="26"/>
          <w:szCs w:val="26"/>
          <w:lang w:val="ro-RO"/>
        </w:rPr>
      </w:pPr>
    </w:p>
    <w:p w14:paraId="5ED3425C" w14:textId="19A4A380" w:rsidR="00B91D99" w:rsidRPr="001B2B1D" w:rsidRDefault="00AB12CC">
      <w:pPr>
        <w:spacing w:after="0" w:line="240" w:lineRule="auto"/>
        <w:ind w:left="426" w:hanging="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3</w:t>
      </w:r>
      <w:r w:rsidR="00062B66">
        <w:rPr>
          <w:rFonts w:ascii="Times New Roman" w:hAnsi="Times New Roman"/>
          <w:color w:val="000000"/>
          <w:sz w:val="26"/>
          <w:szCs w:val="26"/>
          <w:lang w:val="ro-RO"/>
        </w:rPr>
        <w:t>4</w:t>
      </w:r>
      <w:r w:rsidRPr="001B2B1D">
        <w:rPr>
          <w:rFonts w:ascii="Times New Roman" w:hAnsi="Times New Roman"/>
          <w:color w:val="000000"/>
          <w:sz w:val="26"/>
          <w:szCs w:val="26"/>
          <w:lang w:val="ro-RO"/>
        </w:rPr>
        <w:t>. La contract se vor anexa următoarele documente:</w:t>
      </w:r>
    </w:p>
    <w:p w14:paraId="47F19D95" w14:textId="0E6871AF" w:rsidR="006F5320" w:rsidRPr="001B2B1D" w:rsidRDefault="00AB12CC" w:rsidP="006F5320">
      <w:pPr>
        <w:spacing w:after="0" w:line="240" w:lineRule="auto"/>
        <w:ind w:left="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 xml:space="preserve">a) </w:t>
      </w:r>
      <w:r w:rsidR="00922041" w:rsidRPr="001B2B1D">
        <w:rPr>
          <w:rFonts w:ascii="Times New Roman" w:hAnsi="Times New Roman"/>
          <w:color w:val="000000"/>
          <w:sz w:val="26"/>
          <w:szCs w:val="26"/>
          <w:lang w:val="ro-RO"/>
        </w:rPr>
        <w:t>C</w:t>
      </w:r>
      <w:r w:rsidRPr="001B2B1D">
        <w:rPr>
          <w:rFonts w:ascii="Times New Roman" w:hAnsi="Times New Roman"/>
          <w:color w:val="000000"/>
          <w:sz w:val="26"/>
          <w:szCs w:val="26"/>
          <w:lang w:val="ro-RO"/>
        </w:rPr>
        <w:t xml:space="preserve">ererea de finanțare </w:t>
      </w:r>
      <w:r w:rsidR="00121870" w:rsidRPr="001B2B1D">
        <w:rPr>
          <w:rFonts w:ascii="Times New Roman" w:hAnsi="Times New Roman"/>
          <w:color w:val="000000"/>
          <w:sz w:val="26"/>
          <w:szCs w:val="26"/>
          <w:lang w:val="ro-RO"/>
        </w:rPr>
        <w:t>(</w:t>
      </w:r>
      <w:r w:rsidR="00130730"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nex</w:t>
      </w:r>
      <w:r w:rsidR="00A052FE"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 xml:space="preserve"> A);</w:t>
      </w:r>
    </w:p>
    <w:p w14:paraId="12AB7836" w14:textId="601C40DB" w:rsidR="00B91D99" w:rsidRPr="001B2B1D" w:rsidRDefault="00AB12CC">
      <w:pPr>
        <w:spacing w:after="0" w:line="240" w:lineRule="auto"/>
        <w:ind w:left="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 xml:space="preserve">b) Planul de acțiuni </w:t>
      </w:r>
      <w:r w:rsidR="00121870" w:rsidRPr="001B2B1D">
        <w:rPr>
          <w:rFonts w:ascii="Times New Roman" w:hAnsi="Times New Roman"/>
          <w:color w:val="000000"/>
          <w:sz w:val="26"/>
          <w:szCs w:val="26"/>
          <w:lang w:val="ro-RO"/>
        </w:rPr>
        <w:t>(</w:t>
      </w:r>
      <w:r w:rsidR="00130730"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nex</w:t>
      </w:r>
      <w:r w:rsidR="008D64AE"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 xml:space="preserve"> B); </w:t>
      </w:r>
    </w:p>
    <w:p w14:paraId="572F70A7" w14:textId="54EAC98F" w:rsidR="00B91D99" w:rsidRPr="001B2B1D" w:rsidRDefault="00AB12CC">
      <w:pPr>
        <w:spacing w:after="0" w:line="240" w:lineRule="auto"/>
        <w:ind w:left="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 xml:space="preserve">c) Raportul </w:t>
      </w:r>
      <w:r w:rsidR="00A052FE" w:rsidRPr="001B2B1D">
        <w:rPr>
          <w:rFonts w:ascii="Times New Roman" w:hAnsi="Times New Roman"/>
          <w:color w:val="000000"/>
          <w:sz w:val="26"/>
          <w:szCs w:val="26"/>
          <w:lang w:val="ro-RO"/>
        </w:rPr>
        <w:t xml:space="preserve">final </w:t>
      </w:r>
      <w:r w:rsidR="00121870" w:rsidRPr="001B2B1D">
        <w:rPr>
          <w:rFonts w:ascii="Times New Roman" w:hAnsi="Times New Roman"/>
          <w:color w:val="000000"/>
          <w:sz w:val="26"/>
          <w:szCs w:val="26"/>
          <w:lang w:val="ro-RO"/>
        </w:rPr>
        <w:t>(</w:t>
      </w:r>
      <w:r w:rsidR="00130730"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nex</w:t>
      </w:r>
      <w:r w:rsidR="00A052FE"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 xml:space="preserve"> C); </w:t>
      </w:r>
    </w:p>
    <w:p w14:paraId="5201A9FB" w14:textId="0A1EADF1" w:rsidR="00B91D99" w:rsidRPr="001B2B1D" w:rsidRDefault="00AB12CC">
      <w:pPr>
        <w:spacing w:after="0" w:line="240" w:lineRule="auto"/>
        <w:ind w:left="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d) Alte documente (</w:t>
      </w:r>
      <w:r w:rsidR="00130730"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nex</w:t>
      </w:r>
      <w:r w:rsidR="008D64AE" w:rsidRPr="001B2B1D">
        <w:rPr>
          <w:rFonts w:ascii="Times New Roman" w:hAnsi="Times New Roman"/>
          <w:color w:val="000000"/>
          <w:sz w:val="26"/>
          <w:szCs w:val="26"/>
          <w:lang w:val="ro-RO"/>
        </w:rPr>
        <w:t>a</w:t>
      </w:r>
      <w:r w:rsidRPr="001B2B1D">
        <w:rPr>
          <w:rFonts w:ascii="Times New Roman" w:hAnsi="Times New Roman"/>
          <w:color w:val="000000"/>
          <w:sz w:val="26"/>
          <w:szCs w:val="26"/>
          <w:lang w:val="ro-RO"/>
        </w:rPr>
        <w:t xml:space="preserve"> D).</w:t>
      </w:r>
    </w:p>
    <w:p w14:paraId="31419FC5" w14:textId="77777777" w:rsidR="00B91D99" w:rsidRPr="001B2B1D" w:rsidRDefault="00B91D99">
      <w:pPr>
        <w:tabs>
          <w:tab w:val="left" w:pos="480"/>
        </w:tabs>
        <w:spacing w:after="0" w:line="240" w:lineRule="auto"/>
        <w:contextualSpacing/>
        <w:jc w:val="both"/>
        <w:rPr>
          <w:rFonts w:ascii="Times New Roman" w:hAnsi="Times New Roman"/>
          <w:sz w:val="26"/>
          <w:szCs w:val="26"/>
          <w:lang w:val="ro-RO"/>
        </w:rPr>
      </w:pPr>
      <w:bookmarkStart w:id="8" w:name="_Hlk500152933"/>
    </w:p>
    <w:p w14:paraId="3D9B2315" w14:textId="19C02CEA" w:rsidR="00B91D99" w:rsidRPr="001B2B1D" w:rsidRDefault="00AB12CC">
      <w:pPr>
        <w:tabs>
          <w:tab w:val="left" w:pos="480"/>
        </w:tabs>
        <w:spacing w:after="0" w:line="240" w:lineRule="auto"/>
        <w:contextualSpacing/>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Sec</w:t>
      </w:r>
      <w:r w:rsidR="00892043">
        <w:rPr>
          <w:rFonts w:ascii="Times New Roman" w:hAnsi="Times New Roman"/>
          <w:b/>
          <w:bCs/>
          <w:color w:val="000000"/>
          <w:sz w:val="26"/>
          <w:szCs w:val="26"/>
          <w:lang w:val="ro-RO"/>
        </w:rPr>
        <w:t>ț</w:t>
      </w:r>
      <w:r w:rsidRPr="001B2B1D">
        <w:rPr>
          <w:rFonts w:ascii="Times New Roman" w:hAnsi="Times New Roman"/>
          <w:b/>
          <w:bCs/>
          <w:color w:val="000000"/>
          <w:sz w:val="26"/>
          <w:szCs w:val="26"/>
          <w:lang w:val="ro-RO"/>
        </w:rPr>
        <w:t>iunea 2.</w:t>
      </w:r>
    </w:p>
    <w:p w14:paraId="039DA04B" w14:textId="02B03B87" w:rsidR="00B91D99" w:rsidRPr="001B2B1D" w:rsidRDefault="00AB12CC">
      <w:pPr>
        <w:tabs>
          <w:tab w:val="left" w:pos="480"/>
        </w:tabs>
        <w:spacing w:after="0" w:line="240" w:lineRule="auto"/>
        <w:contextualSpacing/>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 xml:space="preserve"> Derularea contractului de finan</w:t>
      </w:r>
      <w:r w:rsidR="00892043">
        <w:rPr>
          <w:rFonts w:ascii="Times New Roman" w:hAnsi="Times New Roman"/>
          <w:b/>
          <w:bCs/>
          <w:color w:val="000000"/>
          <w:sz w:val="26"/>
          <w:szCs w:val="26"/>
          <w:lang w:val="ro-RO"/>
        </w:rPr>
        <w:t>ț</w:t>
      </w:r>
      <w:r w:rsidRPr="001B2B1D">
        <w:rPr>
          <w:rFonts w:ascii="Times New Roman" w:hAnsi="Times New Roman"/>
          <w:b/>
          <w:bCs/>
          <w:color w:val="000000"/>
          <w:sz w:val="26"/>
          <w:szCs w:val="26"/>
          <w:lang w:val="ro-RO"/>
        </w:rPr>
        <w:t xml:space="preserve">are </w:t>
      </w:r>
    </w:p>
    <w:p w14:paraId="511B118C" w14:textId="77777777" w:rsidR="00B91D99" w:rsidRPr="001B2B1D" w:rsidRDefault="00B91D99">
      <w:pPr>
        <w:tabs>
          <w:tab w:val="left" w:pos="480"/>
        </w:tabs>
        <w:spacing w:after="0" w:line="240" w:lineRule="auto"/>
        <w:contextualSpacing/>
        <w:jc w:val="center"/>
        <w:rPr>
          <w:rFonts w:ascii="Times New Roman" w:hAnsi="Times New Roman"/>
          <w:sz w:val="26"/>
          <w:szCs w:val="26"/>
          <w:lang w:val="ro-RO"/>
        </w:rPr>
      </w:pPr>
    </w:p>
    <w:p w14:paraId="74924373" w14:textId="73BF89CD" w:rsidR="00974E2A" w:rsidRPr="001B2B1D" w:rsidRDefault="00AB12CC" w:rsidP="00892043">
      <w:pPr>
        <w:tabs>
          <w:tab w:val="left" w:pos="480"/>
        </w:tabs>
        <w:spacing w:after="0" w:line="240" w:lineRule="auto"/>
        <w:ind w:left="284" w:hanging="284"/>
        <w:contextualSpacing/>
        <w:jc w:val="both"/>
        <w:rPr>
          <w:rFonts w:ascii="Times New Roman" w:hAnsi="Times New Roman"/>
          <w:sz w:val="26"/>
          <w:szCs w:val="26"/>
          <w:lang w:val="ro-RO"/>
        </w:rPr>
      </w:pPr>
      <w:r w:rsidRPr="001B2B1D">
        <w:rPr>
          <w:rFonts w:ascii="Times New Roman" w:hAnsi="Times New Roman"/>
          <w:color w:val="000000"/>
          <w:sz w:val="26"/>
          <w:szCs w:val="26"/>
          <w:lang w:val="ro-RO"/>
        </w:rPr>
        <w:t>3</w:t>
      </w:r>
      <w:r w:rsidR="00062B66">
        <w:rPr>
          <w:rFonts w:ascii="Times New Roman" w:hAnsi="Times New Roman"/>
          <w:color w:val="000000"/>
          <w:sz w:val="26"/>
          <w:szCs w:val="26"/>
          <w:lang w:val="ro-RO"/>
        </w:rPr>
        <w:t>5</w:t>
      </w:r>
      <w:r w:rsidRPr="001B2B1D">
        <w:rPr>
          <w:rFonts w:ascii="Times New Roman" w:hAnsi="Times New Roman"/>
          <w:color w:val="000000"/>
          <w:sz w:val="26"/>
          <w:szCs w:val="26"/>
          <w:lang w:val="ro-RO"/>
        </w:rPr>
        <w:t>.</w:t>
      </w:r>
      <w:r w:rsidRPr="001B2B1D">
        <w:rPr>
          <w:rFonts w:ascii="Times New Roman" w:hAnsi="Times New Roman"/>
          <w:sz w:val="26"/>
          <w:szCs w:val="26"/>
          <w:lang w:val="ro-RO"/>
        </w:rPr>
        <w:t xml:space="preserve"> Valoarea totală a grantului se stabile</w:t>
      </w:r>
      <w:r w:rsidR="00892043">
        <w:rPr>
          <w:rFonts w:ascii="Times New Roman" w:hAnsi="Times New Roman"/>
          <w:sz w:val="26"/>
          <w:szCs w:val="26"/>
          <w:lang w:val="ro-RO"/>
        </w:rPr>
        <w:t>ș</w:t>
      </w:r>
      <w:r w:rsidRPr="001B2B1D">
        <w:rPr>
          <w:rFonts w:ascii="Times New Roman" w:hAnsi="Times New Roman"/>
          <w:sz w:val="26"/>
          <w:szCs w:val="26"/>
          <w:lang w:val="ro-RO"/>
        </w:rPr>
        <w:t>te în lei moldovene</w:t>
      </w:r>
      <w:r w:rsidR="00892043">
        <w:rPr>
          <w:rFonts w:ascii="Times New Roman" w:hAnsi="Times New Roman"/>
          <w:sz w:val="26"/>
          <w:szCs w:val="26"/>
          <w:lang w:val="ro-RO"/>
        </w:rPr>
        <w:t>ș</w:t>
      </w:r>
      <w:r w:rsidRPr="001B2B1D">
        <w:rPr>
          <w:rFonts w:ascii="Times New Roman" w:hAnsi="Times New Roman"/>
          <w:sz w:val="26"/>
          <w:szCs w:val="26"/>
          <w:lang w:val="ro-RO"/>
        </w:rPr>
        <w:t>ti</w:t>
      </w:r>
      <w:r w:rsidR="005E41B8" w:rsidRPr="001B2B1D">
        <w:rPr>
          <w:rFonts w:ascii="Times New Roman" w:hAnsi="Times New Roman"/>
          <w:sz w:val="26"/>
          <w:szCs w:val="26"/>
          <w:lang w:val="ro-RO"/>
        </w:rPr>
        <w:t xml:space="preserve"> (MDL)</w:t>
      </w:r>
      <w:r w:rsidRPr="001B2B1D">
        <w:rPr>
          <w:rFonts w:ascii="Times New Roman" w:hAnsi="Times New Roman"/>
          <w:sz w:val="26"/>
          <w:szCs w:val="26"/>
          <w:lang w:val="ro-RO"/>
        </w:rPr>
        <w:t xml:space="preserve"> </w:t>
      </w:r>
      <w:r w:rsidR="00892043">
        <w:rPr>
          <w:rFonts w:ascii="Times New Roman" w:hAnsi="Times New Roman"/>
          <w:sz w:val="26"/>
          <w:szCs w:val="26"/>
          <w:lang w:val="ro-RO"/>
        </w:rPr>
        <w:t>ș</w:t>
      </w:r>
      <w:r w:rsidRPr="001B2B1D">
        <w:rPr>
          <w:rFonts w:ascii="Times New Roman" w:hAnsi="Times New Roman"/>
          <w:sz w:val="26"/>
          <w:szCs w:val="26"/>
          <w:lang w:val="ro-RO"/>
        </w:rPr>
        <w:t xml:space="preserve">i </w:t>
      </w:r>
      <w:r w:rsidR="00352583">
        <w:rPr>
          <w:rFonts w:ascii="Times New Roman" w:hAnsi="Times New Roman"/>
          <w:sz w:val="26"/>
          <w:szCs w:val="26"/>
          <w:lang w:val="ro-RO"/>
        </w:rPr>
        <w:t xml:space="preserve">va fi </w:t>
      </w:r>
      <w:r w:rsidR="00352583" w:rsidRPr="00D9434F">
        <w:rPr>
          <w:rFonts w:ascii="Times New Roman" w:hAnsi="Times New Roman"/>
          <w:b/>
          <w:bCs/>
          <w:sz w:val="26"/>
          <w:szCs w:val="26"/>
          <w:lang w:val="ro-RO"/>
        </w:rPr>
        <w:t>până în</w:t>
      </w:r>
      <w:r w:rsidR="000B58AF" w:rsidRPr="00D9434F">
        <w:rPr>
          <w:rFonts w:ascii="Times New Roman" w:hAnsi="Times New Roman"/>
          <w:b/>
          <w:bCs/>
          <w:sz w:val="26"/>
          <w:szCs w:val="26"/>
          <w:lang w:val="ro-RO"/>
        </w:rPr>
        <w:t xml:space="preserve"> </w:t>
      </w:r>
      <w:r w:rsidR="00B25C3D" w:rsidRPr="00D9434F">
        <w:rPr>
          <w:rFonts w:ascii="Times New Roman" w:hAnsi="Times New Roman"/>
          <w:b/>
          <w:bCs/>
          <w:sz w:val="26"/>
          <w:szCs w:val="26"/>
          <w:lang w:val="ro-RO"/>
        </w:rPr>
        <w:t>1</w:t>
      </w:r>
      <w:r w:rsidR="001F7016" w:rsidRPr="00D9434F">
        <w:rPr>
          <w:rFonts w:ascii="Times New Roman" w:hAnsi="Times New Roman"/>
          <w:b/>
          <w:bCs/>
          <w:sz w:val="26"/>
          <w:szCs w:val="26"/>
          <w:lang w:val="ro-RO"/>
        </w:rPr>
        <w:t>0</w:t>
      </w:r>
      <w:r w:rsidR="00626B1B" w:rsidRPr="00D9434F">
        <w:rPr>
          <w:rFonts w:ascii="Times New Roman" w:hAnsi="Times New Roman"/>
          <w:b/>
          <w:bCs/>
          <w:sz w:val="26"/>
          <w:szCs w:val="26"/>
          <w:lang w:val="ro-RO"/>
        </w:rPr>
        <w:t>0</w:t>
      </w:r>
      <w:r w:rsidR="00B25C3D" w:rsidRPr="00D9434F">
        <w:rPr>
          <w:rFonts w:ascii="Times New Roman" w:hAnsi="Times New Roman"/>
          <w:b/>
          <w:bCs/>
          <w:sz w:val="26"/>
          <w:szCs w:val="26"/>
          <w:lang w:val="ro-RO"/>
        </w:rPr>
        <w:t xml:space="preserve"> 000 </w:t>
      </w:r>
      <w:r w:rsidR="00974E2A" w:rsidRPr="00D9434F">
        <w:rPr>
          <w:rFonts w:ascii="Times New Roman" w:hAnsi="Times New Roman"/>
          <w:b/>
          <w:bCs/>
          <w:sz w:val="26"/>
          <w:szCs w:val="26"/>
          <w:lang w:val="ro-RO"/>
        </w:rPr>
        <w:t>MDL</w:t>
      </w:r>
      <w:r w:rsidR="003D2880" w:rsidRPr="001B2B1D">
        <w:rPr>
          <w:rFonts w:ascii="Times New Roman" w:hAnsi="Times New Roman"/>
          <w:sz w:val="26"/>
          <w:szCs w:val="26"/>
          <w:lang w:val="ro-RO"/>
        </w:rPr>
        <w:t>.</w:t>
      </w:r>
    </w:p>
    <w:p w14:paraId="537ACFED" w14:textId="5EC2414B" w:rsidR="00B91D99" w:rsidRPr="001B2B1D" w:rsidRDefault="00AB12CC" w:rsidP="001B2B1D">
      <w:pPr>
        <w:spacing w:before="240" w:after="0" w:line="240" w:lineRule="auto"/>
        <w:ind w:left="426" w:hanging="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3</w:t>
      </w:r>
      <w:r w:rsidR="00062B66">
        <w:rPr>
          <w:rFonts w:ascii="Times New Roman" w:hAnsi="Times New Roman"/>
          <w:color w:val="000000"/>
          <w:sz w:val="26"/>
          <w:szCs w:val="26"/>
          <w:lang w:val="ro-RO"/>
        </w:rPr>
        <w:t>6</w:t>
      </w:r>
      <w:r w:rsidRPr="001B2B1D">
        <w:rPr>
          <w:rFonts w:ascii="Times New Roman" w:hAnsi="Times New Roman"/>
          <w:color w:val="000000"/>
          <w:sz w:val="26"/>
          <w:szCs w:val="26"/>
          <w:lang w:val="ro-RO"/>
        </w:rPr>
        <w:t xml:space="preserve">. </w:t>
      </w:r>
      <w:r w:rsidR="00CB67CE" w:rsidRPr="001B2B1D">
        <w:rPr>
          <w:rFonts w:ascii="Times New Roman" w:hAnsi="Times New Roman"/>
          <w:color w:val="000000"/>
          <w:sz w:val="26"/>
          <w:szCs w:val="26"/>
          <w:lang w:val="ro-RO"/>
        </w:rPr>
        <w:t xml:space="preserve">Finanțarea  se acordă de către Cancelaria de Stat în 2 (două) tranșe, prin virament bancar, prin intermediul sistemului bancar </w:t>
      </w:r>
      <w:r w:rsidR="00CB67CE" w:rsidRPr="004052F1">
        <w:rPr>
          <w:rFonts w:ascii="Times New Roman" w:hAnsi="Times New Roman"/>
          <w:color w:val="000000"/>
          <w:sz w:val="26"/>
          <w:szCs w:val="26"/>
          <w:lang w:val="ro-RO"/>
        </w:rPr>
        <w:t xml:space="preserve">național </w:t>
      </w:r>
      <w:r w:rsidR="00CB67CE" w:rsidRPr="004052F1">
        <w:rPr>
          <w:rFonts w:ascii="Times New Roman" w:hAnsi="Times New Roman"/>
          <w:b/>
          <w:bCs/>
          <w:color w:val="000000"/>
          <w:sz w:val="26"/>
          <w:szCs w:val="26"/>
          <w:lang w:val="ro-RO"/>
        </w:rPr>
        <w:t>la un cont deschis în Republica Moldova</w:t>
      </w:r>
      <w:r w:rsidR="00CB67CE" w:rsidRPr="001B2B1D">
        <w:rPr>
          <w:rFonts w:ascii="Times New Roman" w:hAnsi="Times New Roman"/>
          <w:color w:val="000000"/>
          <w:sz w:val="26"/>
          <w:szCs w:val="26"/>
          <w:lang w:val="ro-RO"/>
        </w:rPr>
        <w:t xml:space="preserve"> pe numele beneficiarului sau reprezentantului </w:t>
      </w:r>
      <w:r w:rsidR="0033393F" w:rsidRPr="001B2B1D">
        <w:rPr>
          <w:rFonts w:ascii="Times New Roman" w:hAnsi="Times New Roman"/>
          <w:color w:val="000000"/>
          <w:sz w:val="26"/>
          <w:szCs w:val="26"/>
          <w:lang w:val="ro-RO"/>
        </w:rPr>
        <w:t xml:space="preserve">legal al </w:t>
      </w:r>
      <w:proofErr w:type="spellStart"/>
      <w:r w:rsidR="0033393F" w:rsidRPr="001B2B1D">
        <w:rPr>
          <w:rFonts w:ascii="Times New Roman" w:hAnsi="Times New Roman"/>
          <w:color w:val="000000"/>
          <w:sz w:val="26"/>
          <w:szCs w:val="26"/>
          <w:lang w:val="ro-RO"/>
        </w:rPr>
        <w:t>aplicantului</w:t>
      </w:r>
      <w:proofErr w:type="spellEnd"/>
      <w:r w:rsidR="0033393F" w:rsidRPr="001B2B1D">
        <w:rPr>
          <w:rFonts w:ascii="Times New Roman" w:hAnsi="Times New Roman"/>
          <w:color w:val="000000"/>
          <w:sz w:val="26"/>
          <w:szCs w:val="26"/>
          <w:lang w:val="ro-RO"/>
        </w:rPr>
        <w:t xml:space="preserve"> sau persoanei împuternicite de acesta reprezentat prin procură </w:t>
      </w:r>
      <w:r w:rsidR="00CB67CE" w:rsidRPr="001B2B1D">
        <w:rPr>
          <w:rFonts w:ascii="Times New Roman" w:hAnsi="Times New Roman"/>
          <w:color w:val="000000"/>
          <w:sz w:val="26"/>
          <w:szCs w:val="26"/>
          <w:lang w:val="ro-RO"/>
        </w:rPr>
        <w:t xml:space="preserve">după cum urmează:  </w:t>
      </w:r>
    </w:p>
    <w:p w14:paraId="29878972" w14:textId="26F68657" w:rsidR="00B91D99" w:rsidRPr="00892043" w:rsidRDefault="00AB12CC" w:rsidP="00954671">
      <w:pPr>
        <w:numPr>
          <w:ilvl w:val="0"/>
          <w:numId w:val="3"/>
        </w:numPr>
        <w:tabs>
          <w:tab w:val="left" w:pos="709"/>
        </w:tabs>
        <w:spacing w:after="0" w:line="240" w:lineRule="auto"/>
        <w:ind w:left="284" w:firstLine="0"/>
        <w:contextualSpacing/>
        <w:jc w:val="both"/>
        <w:rPr>
          <w:rFonts w:ascii="Times New Roman" w:hAnsi="Times New Roman"/>
          <w:sz w:val="26"/>
          <w:szCs w:val="26"/>
          <w:lang w:val="ro-RO"/>
        </w:rPr>
      </w:pPr>
      <w:r w:rsidRPr="00892043">
        <w:rPr>
          <w:rFonts w:ascii="Times New Roman" w:hAnsi="Times New Roman"/>
          <w:sz w:val="26"/>
          <w:szCs w:val="26"/>
          <w:lang w:val="ro-RO"/>
        </w:rPr>
        <w:t xml:space="preserve">prima tranșă în valoare de </w:t>
      </w:r>
      <w:r w:rsidR="008479C4" w:rsidRPr="00892043">
        <w:rPr>
          <w:rFonts w:ascii="Times New Roman" w:hAnsi="Times New Roman"/>
          <w:sz w:val="26"/>
          <w:szCs w:val="26"/>
          <w:lang w:val="ro-RO"/>
        </w:rPr>
        <w:t>70</w:t>
      </w:r>
      <w:r w:rsidRPr="00892043">
        <w:rPr>
          <w:rFonts w:ascii="Times New Roman" w:hAnsi="Times New Roman"/>
          <w:sz w:val="26"/>
          <w:szCs w:val="26"/>
          <w:lang w:val="ro-RO"/>
        </w:rPr>
        <w:t xml:space="preserve">% din valoarea </w:t>
      </w:r>
      <w:r w:rsidR="00CC0AB4" w:rsidRPr="00892043">
        <w:rPr>
          <w:rFonts w:ascii="Times New Roman" w:hAnsi="Times New Roman"/>
          <w:sz w:val="26"/>
          <w:szCs w:val="26"/>
          <w:lang w:val="ro-RO"/>
        </w:rPr>
        <w:t>grantului</w:t>
      </w:r>
      <w:r w:rsidRPr="00892043">
        <w:rPr>
          <w:rFonts w:ascii="Times New Roman" w:hAnsi="Times New Roman"/>
          <w:sz w:val="26"/>
          <w:szCs w:val="26"/>
          <w:lang w:val="ro-RO"/>
        </w:rPr>
        <w:t xml:space="preserve"> se efectuează după semnarea contractului de grant</w:t>
      </w:r>
      <w:r w:rsidR="00CC0AB4" w:rsidRPr="00892043">
        <w:rPr>
          <w:rFonts w:ascii="Times New Roman" w:hAnsi="Times New Roman"/>
          <w:sz w:val="26"/>
          <w:szCs w:val="26"/>
          <w:lang w:val="ro-RO"/>
        </w:rPr>
        <w:t xml:space="preserve"> și reprezintă un avans. </w:t>
      </w:r>
      <w:r w:rsidR="00CC0AB4" w:rsidRPr="00892043">
        <w:rPr>
          <w:rFonts w:ascii="Times New Roman" w:hAnsi="Times New Roman"/>
          <w:b/>
          <w:bCs/>
          <w:sz w:val="26"/>
          <w:szCs w:val="26"/>
          <w:lang w:val="ro-RO"/>
        </w:rPr>
        <w:t xml:space="preserve">Diferența de </w:t>
      </w:r>
      <w:r w:rsidR="008479C4" w:rsidRPr="00892043">
        <w:rPr>
          <w:rFonts w:ascii="Times New Roman" w:hAnsi="Times New Roman"/>
          <w:b/>
          <w:bCs/>
          <w:sz w:val="26"/>
          <w:szCs w:val="26"/>
          <w:lang w:val="ro-RO"/>
        </w:rPr>
        <w:t>30</w:t>
      </w:r>
      <w:r w:rsidR="00CC0AB4" w:rsidRPr="00892043">
        <w:rPr>
          <w:rFonts w:ascii="Times New Roman" w:hAnsi="Times New Roman"/>
          <w:b/>
          <w:bCs/>
          <w:sz w:val="26"/>
          <w:szCs w:val="26"/>
          <w:lang w:val="ro-RO"/>
        </w:rPr>
        <w:t>% necesară implementării proiectului va fi asigurată din surse financiare proprii ale beneficiarului de grant, urmând ca Cancelaria de Stat să deconteze ulterior suma în baza documentelor justificative prezentate la Raportarea finală</w:t>
      </w:r>
      <w:r w:rsidR="006F0F2A" w:rsidRPr="00892043">
        <w:rPr>
          <w:rFonts w:ascii="Times New Roman" w:hAnsi="Times New Roman"/>
          <w:b/>
          <w:bCs/>
          <w:sz w:val="26"/>
          <w:szCs w:val="26"/>
          <w:lang w:val="ro-RO"/>
        </w:rPr>
        <w:t xml:space="preserve"> (vezi tranșa II, pct. b)</w:t>
      </w:r>
      <w:r w:rsidRPr="00892043">
        <w:rPr>
          <w:rFonts w:ascii="Times New Roman" w:hAnsi="Times New Roman"/>
          <w:sz w:val="26"/>
          <w:szCs w:val="26"/>
          <w:lang w:val="ro-RO"/>
        </w:rPr>
        <w:t xml:space="preserve">; </w:t>
      </w:r>
    </w:p>
    <w:p w14:paraId="4FB0A5CB" w14:textId="52091A06" w:rsidR="00B91D99" w:rsidRPr="00892043" w:rsidRDefault="00AB12CC" w:rsidP="00954671">
      <w:pPr>
        <w:numPr>
          <w:ilvl w:val="0"/>
          <w:numId w:val="3"/>
        </w:numPr>
        <w:tabs>
          <w:tab w:val="left" w:pos="709"/>
        </w:tabs>
        <w:spacing w:after="0" w:line="240" w:lineRule="auto"/>
        <w:ind w:left="284" w:firstLine="0"/>
        <w:contextualSpacing/>
        <w:jc w:val="both"/>
        <w:rPr>
          <w:rFonts w:ascii="Times New Roman" w:hAnsi="Times New Roman"/>
          <w:sz w:val="26"/>
          <w:szCs w:val="26"/>
          <w:lang w:val="ro-RO"/>
        </w:rPr>
      </w:pPr>
      <w:r w:rsidRPr="00892043">
        <w:rPr>
          <w:rFonts w:ascii="Times New Roman" w:hAnsi="Times New Roman"/>
          <w:sz w:val="26"/>
          <w:szCs w:val="26"/>
          <w:lang w:val="ro-RO"/>
        </w:rPr>
        <w:t xml:space="preserve">a doua tranșă în valoare de </w:t>
      </w:r>
      <w:r w:rsidR="008479C4" w:rsidRPr="00892043">
        <w:rPr>
          <w:rFonts w:ascii="Times New Roman" w:hAnsi="Times New Roman"/>
          <w:sz w:val="26"/>
          <w:szCs w:val="26"/>
          <w:lang w:val="ro-RO"/>
        </w:rPr>
        <w:t>30</w:t>
      </w:r>
      <w:r w:rsidRPr="00892043">
        <w:rPr>
          <w:rFonts w:ascii="Times New Roman" w:hAnsi="Times New Roman"/>
          <w:sz w:val="26"/>
          <w:szCs w:val="26"/>
          <w:lang w:val="ro-RO"/>
        </w:rPr>
        <w:t xml:space="preserve">% din valoarea </w:t>
      </w:r>
      <w:r w:rsidR="00CC0AB4" w:rsidRPr="00892043">
        <w:rPr>
          <w:rFonts w:ascii="Times New Roman" w:hAnsi="Times New Roman"/>
          <w:sz w:val="26"/>
          <w:szCs w:val="26"/>
          <w:lang w:val="ro-RO"/>
        </w:rPr>
        <w:t>grantului</w:t>
      </w:r>
      <w:r w:rsidRPr="00892043">
        <w:rPr>
          <w:rFonts w:ascii="Times New Roman" w:hAnsi="Times New Roman"/>
          <w:sz w:val="26"/>
          <w:szCs w:val="26"/>
          <w:lang w:val="ro-RO"/>
        </w:rPr>
        <w:t xml:space="preserve"> </w:t>
      </w:r>
      <w:r w:rsidR="008D64AE" w:rsidRPr="00892043">
        <w:rPr>
          <w:rFonts w:ascii="Times New Roman" w:hAnsi="Times New Roman"/>
          <w:sz w:val="26"/>
          <w:szCs w:val="26"/>
          <w:lang w:val="ro-RO"/>
        </w:rPr>
        <w:t>este condiționată de aprobarea</w:t>
      </w:r>
      <w:r w:rsidR="005D3E58" w:rsidRPr="00892043">
        <w:rPr>
          <w:rFonts w:ascii="Times New Roman" w:hAnsi="Times New Roman"/>
          <w:sz w:val="26"/>
          <w:szCs w:val="26"/>
          <w:lang w:val="ro-RO"/>
        </w:rPr>
        <w:t xml:space="preserve"> de către Cancelaria de Stat</w:t>
      </w:r>
      <w:r w:rsidR="00036312" w:rsidRPr="00892043">
        <w:rPr>
          <w:rFonts w:ascii="Times New Roman" w:hAnsi="Times New Roman"/>
          <w:sz w:val="26"/>
          <w:szCs w:val="26"/>
          <w:lang w:val="ro-RO"/>
        </w:rPr>
        <w:t xml:space="preserve"> (BRD)</w:t>
      </w:r>
      <w:r w:rsidR="005D3E58" w:rsidRPr="00892043">
        <w:rPr>
          <w:rFonts w:ascii="Times New Roman" w:hAnsi="Times New Roman"/>
          <w:sz w:val="26"/>
          <w:szCs w:val="26"/>
          <w:lang w:val="ro-RO"/>
        </w:rPr>
        <w:t xml:space="preserve"> a</w:t>
      </w:r>
      <w:r w:rsidR="000027EB" w:rsidRPr="00892043">
        <w:rPr>
          <w:rFonts w:ascii="Times New Roman" w:hAnsi="Times New Roman"/>
          <w:sz w:val="26"/>
          <w:szCs w:val="26"/>
          <w:lang w:val="ro-RO"/>
        </w:rPr>
        <w:t xml:space="preserve"> </w:t>
      </w:r>
      <w:r w:rsidR="008D64AE" w:rsidRPr="00892043">
        <w:rPr>
          <w:rFonts w:ascii="Times New Roman" w:hAnsi="Times New Roman"/>
          <w:sz w:val="26"/>
          <w:szCs w:val="26"/>
          <w:lang w:val="ro-RO"/>
        </w:rPr>
        <w:t>raportului final</w:t>
      </w:r>
      <w:r w:rsidR="00202580" w:rsidRPr="00892043">
        <w:rPr>
          <w:rFonts w:ascii="Times New Roman" w:hAnsi="Times New Roman"/>
          <w:sz w:val="26"/>
          <w:szCs w:val="26"/>
          <w:lang w:val="ro-RO"/>
        </w:rPr>
        <w:t xml:space="preserve">, </w:t>
      </w:r>
      <w:r w:rsidR="008D64AE" w:rsidRPr="00892043">
        <w:rPr>
          <w:rFonts w:ascii="Times New Roman" w:hAnsi="Times New Roman"/>
          <w:sz w:val="26"/>
          <w:szCs w:val="26"/>
          <w:lang w:val="ro-RO"/>
        </w:rPr>
        <w:t xml:space="preserve">cu anexarea </w:t>
      </w:r>
      <w:r w:rsidRPr="00892043">
        <w:rPr>
          <w:rFonts w:ascii="Times New Roman" w:hAnsi="Times New Roman"/>
          <w:sz w:val="26"/>
          <w:szCs w:val="26"/>
          <w:lang w:val="ro-RO"/>
        </w:rPr>
        <w:t>documente</w:t>
      </w:r>
      <w:r w:rsidR="008D64AE" w:rsidRPr="00892043">
        <w:rPr>
          <w:rFonts w:ascii="Times New Roman" w:hAnsi="Times New Roman"/>
          <w:sz w:val="26"/>
          <w:szCs w:val="26"/>
          <w:lang w:val="ro-RO"/>
        </w:rPr>
        <w:t>lor</w:t>
      </w:r>
      <w:r w:rsidRPr="00892043">
        <w:rPr>
          <w:rFonts w:ascii="Times New Roman" w:hAnsi="Times New Roman"/>
          <w:sz w:val="26"/>
          <w:szCs w:val="26"/>
          <w:lang w:val="ro-RO"/>
        </w:rPr>
        <w:t xml:space="preserve"> justificative </w:t>
      </w:r>
      <w:r w:rsidR="00C35384" w:rsidRPr="00892043">
        <w:rPr>
          <w:rFonts w:ascii="Times New Roman" w:hAnsi="Times New Roman"/>
          <w:sz w:val="26"/>
          <w:szCs w:val="26"/>
          <w:lang w:val="ro-RO"/>
        </w:rPr>
        <w:t xml:space="preserve">privind </w:t>
      </w:r>
      <w:r w:rsidRPr="00892043">
        <w:rPr>
          <w:rFonts w:ascii="Times New Roman" w:hAnsi="Times New Roman"/>
          <w:sz w:val="26"/>
          <w:szCs w:val="26"/>
          <w:lang w:val="ro-RO"/>
        </w:rPr>
        <w:t xml:space="preserve"> cheltuielile suportate pentru</w:t>
      </w:r>
      <w:r w:rsidR="00202580" w:rsidRPr="00892043">
        <w:rPr>
          <w:rFonts w:ascii="Times New Roman" w:hAnsi="Times New Roman"/>
          <w:sz w:val="26"/>
          <w:szCs w:val="26"/>
          <w:lang w:val="ro-RO"/>
        </w:rPr>
        <w:t xml:space="preserve"> </w:t>
      </w:r>
      <w:r w:rsidRPr="00892043">
        <w:rPr>
          <w:rFonts w:ascii="Times New Roman" w:hAnsi="Times New Roman"/>
          <w:sz w:val="26"/>
          <w:szCs w:val="26"/>
          <w:lang w:val="ro-RO"/>
        </w:rPr>
        <w:t>activitățil</w:t>
      </w:r>
      <w:r w:rsidR="001B5EB6" w:rsidRPr="00892043">
        <w:rPr>
          <w:rFonts w:ascii="Times New Roman" w:hAnsi="Times New Roman"/>
          <w:sz w:val="26"/>
          <w:szCs w:val="26"/>
          <w:lang w:val="ro-RO"/>
        </w:rPr>
        <w:t>e</w:t>
      </w:r>
      <w:r w:rsidRPr="00892043">
        <w:rPr>
          <w:rFonts w:ascii="Times New Roman" w:hAnsi="Times New Roman"/>
          <w:sz w:val="26"/>
          <w:szCs w:val="26"/>
          <w:lang w:val="ro-RO"/>
        </w:rPr>
        <w:t xml:space="preserve"> </w:t>
      </w:r>
      <w:r w:rsidR="00C35384" w:rsidRPr="00892043">
        <w:rPr>
          <w:rFonts w:ascii="Times New Roman" w:hAnsi="Times New Roman"/>
          <w:sz w:val="26"/>
          <w:szCs w:val="26"/>
          <w:lang w:val="ro-RO"/>
        </w:rPr>
        <w:t xml:space="preserve">realizate </w:t>
      </w:r>
      <w:r w:rsidR="001B5EB6" w:rsidRPr="00892043">
        <w:rPr>
          <w:rFonts w:ascii="Times New Roman" w:hAnsi="Times New Roman"/>
          <w:sz w:val="26"/>
          <w:szCs w:val="26"/>
          <w:lang w:val="ro-RO"/>
        </w:rPr>
        <w:t>din plan</w:t>
      </w:r>
      <w:r w:rsidR="005D5AA0" w:rsidRPr="00892043">
        <w:rPr>
          <w:rFonts w:ascii="Times New Roman" w:hAnsi="Times New Roman"/>
          <w:sz w:val="26"/>
          <w:szCs w:val="26"/>
          <w:lang w:val="ro-RO"/>
        </w:rPr>
        <w:t>ul de acțiuni</w:t>
      </w:r>
      <w:r w:rsidR="007A50DA">
        <w:rPr>
          <w:rFonts w:ascii="Times New Roman" w:hAnsi="Times New Roman"/>
          <w:sz w:val="26"/>
          <w:szCs w:val="26"/>
          <w:lang w:val="ro-RO"/>
        </w:rPr>
        <w:t xml:space="preserve"> </w:t>
      </w:r>
      <w:r w:rsidR="007A50DA" w:rsidRPr="007A50DA">
        <w:rPr>
          <w:rFonts w:ascii="Times New Roman" w:hAnsi="Times New Roman"/>
          <w:i/>
          <w:iCs/>
          <w:sz w:val="26"/>
          <w:szCs w:val="26"/>
          <w:lang w:val="ro-RO"/>
        </w:rPr>
        <w:t xml:space="preserve">(scanate în format </w:t>
      </w:r>
      <w:proofErr w:type="spellStart"/>
      <w:r w:rsidR="007A50DA" w:rsidRPr="007A50DA">
        <w:rPr>
          <w:rFonts w:ascii="Times New Roman" w:hAnsi="Times New Roman"/>
          <w:i/>
          <w:iCs/>
          <w:sz w:val="26"/>
          <w:szCs w:val="26"/>
          <w:lang w:val="ro-RO"/>
        </w:rPr>
        <w:t>pdf</w:t>
      </w:r>
      <w:proofErr w:type="spellEnd"/>
      <w:r w:rsidR="007A50DA" w:rsidRPr="007A50DA">
        <w:rPr>
          <w:rFonts w:ascii="Times New Roman" w:hAnsi="Times New Roman"/>
          <w:i/>
          <w:iCs/>
          <w:sz w:val="26"/>
          <w:szCs w:val="26"/>
          <w:lang w:val="ro-RO"/>
        </w:rPr>
        <w:t>)</w:t>
      </w:r>
      <w:r w:rsidR="005D5AA0" w:rsidRPr="00892043">
        <w:rPr>
          <w:rFonts w:ascii="Times New Roman" w:hAnsi="Times New Roman"/>
          <w:sz w:val="26"/>
          <w:szCs w:val="26"/>
          <w:lang w:val="ro-RO"/>
        </w:rPr>
        <w:t>.</w:t>
      </w:r>
      <w:r w:rsidR="001B5EB6" w:rsidRPr="00892043">
        <w:rPr>
          <w:rFonts w:ascii="Times New Roman" w:hAnsi="Times New Roman"/>
          <w:sz w:val="26"/>
          <w:szCs w:val="26"/>
          <w:lang w:val="ro-RO"/>
        </w:rPr>
        <w:t xml:space="preserve"> </w:t>
      </w:r>
      <w:r w:rsidRPr="00892043">
        <w:rPr>
          <w:rFonts w:ascii="Times New Roman" w:hAnsi="Times New Roman"/>
          <w:sz w:val="26"/>
          <w:szCs w:val="26"/>
          <w:lang w:val="ro-RO"/>
        </w:rPr>
        <w:t xml:space="preserve"> </w:t>
      </w:r>
    </w:p>
    <w:p w14:paraId="6A4E3817" w14:textId="77777777" w:rsidR="00675688" w:rsidRPr="00892043" w:rsidRDefault="00675688" w:rsidP="00675688">
      <w:pPr>
        <w:tabs>
          <w:tab w:val="left" w:pos="709"/>
        </w:tabs>
        <w:spacing w:after="0" w:line="240" w:lineRule="auto"/>
        <w:ind w:left="284"/>
        <w:contextualSpacing/>
        <w:jc w:val="both"/>
        <w:rPr>
          <w:rFonts w:ascii="Times New Roman" w:hAnsi="Times New Roman"/>
          <w:sz w:val="26"/>
          <w:szCs w:val="26"/>
          <w:lang w:val="ro-RO"/>
        </w:rPr>
      </w:pPr>
    </w:p>
    <w:p w14:paraId="59A25988" w14:textId="5945F8ED" w:rsidR="00436C50" w:rsidRPr="00711AB9" w:rsidRDefault="00436C50" w:rsidP="00092BEA">
      <w:pPr>
        <w:tabs>
          <w:tab w:val="left" w:pos="480"/>
        </w:tabs>
        <w:spacing w:after="0" w:line="240" w:lineRule="auto"/>
        <w:ind w:left="284" w:hanging="284"/>
        <w:contextualSpacing/>
        <w:jc w:val="both"/>
        <w:rPr>
          <w:rFonts w:ascii="Times New Roman" w:hAnsi="Times New Roman"/>
          <w:color w:val="000000"/>
          <w:sz w:val="26"/>
          <w:szCs w:val="26"/>
          <w:lang w:val="ro-RO" w:eastAsia="ru-RU"/>
        </w:rPr>
      </w:pPr>
      <w:r w:rsidRPr="00892043">
        <w:rPr>
          <w:rFonts w:ascii="Times New Roman" w:hAnsi="Times New Roman"/>
          <w:color w:val="000000"/>
          <w:sz w:val="26"/>
          <w:szCs w:val="26"/>
          <w:lang w:val="ro-RO" w:eastAsia="ru-RU"/>
        </w:rPr>
        <w:t>3</w:t>
      </w:r>
      <w:r w:rsidR="00062B66">
        <w:rPr>
          <w:rFonts w:ascii="Times New Roman" w:hAnsi="Times New Roman"/>
          <w:color w:val="000000"/>
          <w:sz w:val="26"/>
          <w:szCs w:val="26"/>
          <w:lang w:val="ro-RO" w:eastAsia="ru-RU"/>
        </w:rPr>
        <w:t>7</w:t>
      </w:r>
      <w:r w:rsidRPr="00892043">
        <w:rPr>
          <w:rFonts w:ascii="Times New Roman" w:hAnsi="Times New Roman"/>
          <w:color w:val="000000"/>
          <w:sz w:val="26"/>
          <w:szCs w:val="26"/>
          <w:lang w:val="ro-RO" w:eastAsia="ru-RU"/>
        </w:rPr>
        <w:t xml:space="preserve">. </w:t>
      </w:r>
      <w:r w:rsidR="00136495" w:rsidRPr="00711AB9">
        <w:rPr>
          <w:rFonts w:ascii="Times New Roman" w:hAnsi="Times New Roman"/>
          <w:color w:val="000000"/>
          <w:sz w:val="26"/>
          <w:szCs w:val="26"/>
          <w:lang w:val="ro-RO" w:eastAsia="ru-RU"/>
        </w:rPr>
        <w:t xml:space="preserve">În cazuri temeinic justificate și fundamentate în care intervin modificări în derularea proiectului, înainte sau după semnarea contractului de finanțare (inclusiv în ceea ce privește </w:t>
      </w:r>
      <w:r w:rsidR="00CC0AB4" w:rsidRPr="00711AB9">
        <w:rPr>
          <w:rFonts w:ascii="Times New Roman" w:hAnsi="Times New Roman"/>
          <w:color w:val="000000"/>
          <w:sz w:val="26"/>
          <w:szCs w:val="26"/>
          <w:lang w:val="ro-RO" w:eastAsia="ru-RU"/>
        </w:rPr>
        <w:t>bugetul proiectului</w:t>
      </w:r>
      <w:r w:rsidR="00136495" w:rsidRPr="00711AB9">
        <w:rPr>
          <w:rFonts w:ascii="Times New Roman" w:hAnsi="Times New Roman"/>
          <w:color w:val="000000"/>
          <w:sz w:val="26"/>
          <w:szCs w:val="26"/>
          <w:lang w:val="ro-RO" w:eastAsia="ru-RU"/>
        </w:rPr>
        <w:t xml:space="preserve">), </w:t>
      </w:r>
      <w:r w:rsidR="00CC0AB4" w:rsidRPr="00711AB9">
        <w:rPr>
          <w:rFonts w:ascii="Times New Roman" w:hAnsi="Times New Roman"/>
          <w:color w:val="000000"/>
          <w:sz w:val="26"/>
          <w:szCs w:val="26"/>
          <w:lang w:val="ro-RO" w:eastAsia="ru-RU"/>
        </w:rPr>
        <w:t>b</w:t>
      </w:r>
      <w:r w:rsidR="00136495" w:rsidRPr="00711AB9">
        <w:rPr>
          <w:rFonts w:ascii="Times New Roman" w:hAnsi="Times New Roman"/>
          <w:color w:val="000000"/>
          <w:sz w:val="26"/>
          <w:szCs w:val="26"/>
          <w:lang w:val="ro-RO" w:eastAsia="ru-RU"/>
        </w:rPr>
        <w:t xml:space="preserve">eneficiarul poate solicita în scris, </w:t>
      </w:r>
      <w:r w:rsidR="00CC0AB4" w:rsidRPr="00711AB9">
        <w:rPr>
          <w:rFonts w:ascii="Times New Roman" w:hAnsi="Times New Roman"/>
          <w:color w:val="000000"/>
          <w:sz w:val="26"/>
          <w:szCs w:val="26"/>
          <w:lang w:val="ro-RO" w:eastAsia="ru-RU"/>
        </w:rPr>
        <w:t>Cancelariei de Stat</w:t>
      </w:r>
      <w:r w:rsidR="00136495" w:rsidRPr="00711AB9">
        <w:rPr>
          <w:rFonts w:ascii="Times New Roman" w:hAnsi="Times New Roman"/>
          <w:color w:val="000000"/>
          <w:sz w:val="26"/>
          <w:szCs w:val="26"/>
          <w:lang w:val="ro-RO" w:eastAsia="ru-RU"/>
        </w:rPr>
        <w:t>, cu cel puțin 10 zile lucrătoare înainte de efectuarea modificării,  aprobarea modif</w:t>
      </w:r>
      <w:r w:rsidR="00CC0AB4" w:rsidRPr="00711AB9">
        <w:rPr>
          <w:rFonts w:ascii="Times New Roman" w:hAnsi="Times New Roman"/>
          <w:color w:val="000000"/>
          <w:sz w:val="26"/>
          <w:szCs w:val="26"/>
          <w:lang w:val="ro-RO" w:eastAsia="ru-RU"/>
        </w:rPr>
        <w:t>i</w:t>
      </w:r>
      <w:r w:rsidR="00136495" w:rsidRPr="00711AB9">
        <w:rPr>
          <w:rFonts w:ascii="Times New Roman" w:hAnsi="Times New Roman"/>
          <w:color w:val="000000"/>
          <w:sz w:val="26"/>
          <w:szCs w:val="26"/>
          <w:lang w:val="ro-RO" w:eastAsia="ru-RU"/>
        </w:rPr>
        <w:t>cării intervenite.</w:t>
      </w:r>
    </w:p>
    <w:p w14:paraId="187DED19" w14:textId="77777777" w:rsidR="00CC0AB4" w:rsidRPr="00711AB9" w:rsidRDefault="00CC0AB4" w:rsidP="00092BEA">
      <w:pPr>
        <w:tabs>
          <w:tab w:val="left" w:pos="480"/>
        </w:tabs>
        <w:spacing w:after="0" w:line="240" w:lineRule="auto"/>
        <w:ind w:left="284" w:hanging="284"/>
        <w:contextualSpacing/>
        <w:jc w:val="both"/>
        <w:rPr>
          <w:rFonts w:ascii="Times New Roman" w:hAnsi="Times New Roman"/>
          <w:color w:val="000000"/>
          <w:sz w:val="26"/>
          <w:szCs w:val="26"/>
          <w:lang w:val="ro-RO" w:eastAsia="ru-RU"/>
        </w:rPr>
      </w:pPr>
    </w:p>
    <w:p w14:paraId="46D52C3F" w14:textId="72759FE6" w:rsidR="00B91D99" w:rsidRPr="00892043" w:rsidRDefault="00681F67">
      <w:pPr>
        <w:tabs>
          <w:tab w:val="left" w:pos="480"/>
        </w:tabs>
        <w:spacing w:after="0" w:line="240" w:lineRule="auto"/>
        <w:ind w:left="284" w:hanging="284"/>
        <w:contextualSpacing/>
        <w:jc w:val="both"/>
        <w:rPr>
          <w:rFonts w:ascii="Times New Roman" w:hAnsi="Times New Roman"/>
          <w:color w:val="000000"/>
          <w:sz w:val="26"/>
          <w:szCs w:val="26"/>
          <w:lang w:val="ro-RO"/>
        </w:rPr>
      </w:pPr>
      <w:r w:rsidRPr="00892043">
        <w:rPr>
          <w:rFonts w:ascii="Times New Roman" w:hAnsi="Times New Roman"/>
          <w:color w:val="000000"/>
          <w:sz w:val="26"/>
          <w:szCs w:val="26"/>
          <w:lang w:val="ro-RO" w:eastAsia="ru-RU"/>
        </w:rPr>
        <w:t>3</w:t>
      </w:r>
      <w:r w:rsidR="00062B66">
        <w:rPr>
          <w:rFonts w:ascii="Times New Roman" w:hAnsi="Times New Roman"/>
          <w:color w:val="000000"/>
          <w:sz w:val="26"/>
          <w:szCs w:val="26"/>
          <w:lang w:val="ro-RO" w:eastAsia="ru-RU"/>
        </w:rPr>
        <w:t>8</w:t>
      </w:r>
      <w:r w:rsidR="00AB12CC" w:rsidRPr="00892043">
        <w:rPr>
          <w:rFonts w:ascii="Times New Roman" w:hAnsi="Times New Roman"/>
          <w:color w:val="000000"/>
          <w:sz w:val="26"/>
          <w:szCs w:val="26"/>
          <w:lang w:val="ro-RO" w:eastAsia="ru-RU"/>
        </w:rPr>
        <w:t xml:space="preserve">. </w:t>
      </w:r>
      <w:r w:rsidR="00AB12CC" w:rsidRPr="00892043">
        <w:rPr>
          <w:rFonts w:ascii="Times New Roman" w:hAnsi="Times New Roman"/>
          <w:color w:val="000000"/>
          <w:sz w:val="26"/>
          <w:szCs w:val="26"/>
          <w:lang w:val="ro-RO"/>
        </w:rPr>
        <w:t>Data emiterii documentelor justificative trebuie să fie în concordanță cu perioada desfășurării acțiunii.</w:t>
      </w:r>
    </w:p>
    <w:p w14:paraId="6A2718DB" w14:textId="77777777" w:rsidR="00CC0AB4" w:rsidRPr="00892043" w:rsidRDefault="00CC0AB4">
      <w:pPr>
        <w:tabs>
          <w:tab w:val="left" w:pos="480"/>
        </w:tabs>
        <w:spacing w:after="0" w:line="240" w:lineRule="auto"/>
        <w:ind w:left="284" w:hanging="284"/>
        <w:contextualSpacing/>
        <w:jc w:val="both"/>
        <w:rPr>
          <w:rFonts w:ascii="Times New Roman" w:hAnsi="Times New Roman"/>
          <w:color w:val="000000"/>
          <w:sz w:val="26"/>
          <w:szCs w:val="26"/>
          <w:lang w:val="ro-RO" w:eastAsia="ru-RU"/>
        </w:rPr>
      </w:pPr>
    </w:p>
    <w:p w14:paraId="7B0F3C02" w14:textId="78E93E14" w:rsidR="00B91D99" w:rsidRPr="00892043" w:rsidRDefault="00062B66">
      <w:pPr>
        <w:tabs>
          <w:tab w:val="left" w:pos="480"/>
        </w:tabs>
        <w:spacing w:after="0" w:line="240" w:lineRule="auto"/>
        <w:ind w:left="284" w:hanging="284"/>
        <w:contextualSpacing/>
        <w:jc w:val="both"/>
        <w:rPr>
          <w:rFonts w:ascii="Times New Roman" w:hAnsi="Times New Roman"/>
          <w:color w:val="000000"/>
          <w:sz w:val="26"/>
          <w:szCs w:val="26"/>
          <w:lang w:val="ro-RO"/>
        </w:rPr>
      </w:pPr>
      <w:r>
        <w:rPr>
          <w:rFonts w:ascii="Times New Roman" w:hAnsi="Times New Roman"/>
          <w:color w:val="000000"/>
          <w:sz w:val="26"/>
          <w:szCs w:val="26"/>
          <w:lang w:val="ro-RO"/>
        </w:rPr>
        <w:t>39</w:t>
      </w:r>
      <w:r w:rsidR="00AB12CC" w:rsidRPr="00892043">
        <w:rPr>
          <w:rFonts w:ascii="Times New Roman" w:hAnsi="Times New Roman"/>
          <w:color w:val="000000"/>
          <w:sz w:val="26"/>
          <w:szCs w:val="26"/>
          <w:lang w:val="ro-RO"/>
        </w:rPr>
        <w:t>. Cancelaria de Stat este în drept să solicite beneficiarului restituirea integral</w:t>
      </w:r>
      <w:r w:rsidR="00BF6682" w:rsidRPr="00892043">
        <w:rPr>
          <w:rFonts w:ascii="Times New Roman" w:hAnsi="Times New Roman"/>
          <w:color w:val="000000"/>
          <w:sz w:val="26"/>
          <w:szCs w:val="26"/>
          <w:lang w:val="ro-RO"/>
        </w:rPr>
        <w:t>ă</w:t>
      </w:r>
      <w:r w:rsidR="00AB12CC" w:rsidRPr="00892043">
        <w:rPr>
          <w:rFonts w:ascii="Times New Roman" w:hAnsi="Times New Roman"/>
          <w:color w:val="000000"/>
          <w:sz w:val="26"/>
          <w:szCs w:val="26"/>
          <w:lang w:val="ro-RO"/>
        </w:rPr>
        <w:t xml:space="preserve"> a finanțărilor prim</w:t>
      </w:r>
      <w:r w:rsidR="00A13E10" w:rsidRPr="00892043">
        <w:rPr>
          <w:rFonts w:ascii="Times New Roman" w:hAnsi="Times New Roman"/>
          <w:color w:val="000000"/>
          <w:sz w:val="26"/>
          <w:szCs w:val="26"/>
          <w:lang w:val="ro-RO"/>
        </w:rPr>
        <w:t>i</w:t>
      </w:r>
      <w:r w:rsidR="00AB12CC" w:rsidRPr="00892043">
        <w:rPr>
          <w:rFonts w:ascii="Times New Roman" w:hAnsi="Times New Roman"/>
          <w:color w:val="000000"/>
          <w:sz w:val="26"/>
          <w:szCs w:val="26"/>
          <w:lang w:val="ro-RO"/>
        </w:rPr>
        <w:t>te în următoarele cazuri:</w:t>
      </w:r>
    </w:p>
    <w:p w14:paraId="127E11BD" w14:textId="4BA92CB0" w:rsidR="00B91D99" w:rsidRPr="00892043" w:rsidRDefault="00AB12CC">
      <w:pPr>
        <w:tabs>
          <w:tab w:val="left" w:pos="567"/>
        </w:tabs>
        <w:spacing w:after="0" w:line="240" w:lineRule="auto"/>
        <w:ind w:left="284"/>
        <w:contextualSpacing/>
        <w:jc w:val="both"/>
        <w:rPr>
          <w:rFonts w:ascii="Times New Roman" w:hAnsi="Times New Roman"/>
          <w:color w:val="000000"/>
          <w:sz w:val="26"/>
          <w:szCs w:val="26"/>
          <w:lang w:val="ro-RO"/>
        </w:rPr>
      </w:pPr>
      <w:r w:rsidRPr="00892043">
        <w:rPr>
          <w:rFonts w:ascii="Times New Roman" w:hAnsi="Times New Roman"/>
          <w:color w:val="000000"/>
          <w:sz w:val="26"/>
          <w:szCs w:val="26"/>
          <w:lang w:val="ro-RO"/>
        </w:rPr>
        <w:t>a)  Nerespectarea de către beneficiar a obligațiilor asumate prin contract</w:t>
      </w:r>
      <w:r w:rsidR="00A13E10" w:rsidRPr="00892043">
        <w:rPr>
          <w:rFonts w:ascii="Times New Roman" w:hAnsi="Times New Roman"/>
          <w:color w:val="000000"/>
          <w:sz w:val="26"/>
          <w:szCs w:val="26"/>
          <w:lang w:val="ro-RO"/>
        </w:rPr>
        <w:t>ul</w:t>
      </w:r>
      <w:r w:rsidRPr="00892043">
        <w:rPr>
          <w:rFonts w:ascii="Times New Roman" w:hAnsi="Times New Roman"/>
          <w:color w:val="000000"/>
          <w:sz w:val="26"/>
          <w:szCs w:val="26"/>
          <w:lang w:val="ro-RO"/>
        </w:rPr>
        <w:t> </w:t>
      </w:r>
      <w:r w:rsidR="00CD0477" w:rsidRPr="00892043">
        <w:rPr>
          <w:rFonts w:ascii="Times New Roman" w:hAnsi="Times New Roman"/>
          <w:color w:val="000000"/>
          <w:sz w:val="26"/>
          <w:szCs w:val="26"/>
          <w:lang w:val="ro-RO"/>
        </w:rPr>
        <w:t>de grant</w:t>
      </w:r>
      <w:r w:rsidRPr="00892043">
        <w:rPr>
          <w:rFonts w:ascii="Times New Roman" w:hAnsi="Times New Roman"/>
          <w:color w:val="000000"/>
          <w:sz w:val="26"/>
          <w:szCs w:val="26"/>
          <w:lang w:val="ro-RO"/>
        </w:rPr>
        <w:t xml:space="preserve">; </w:t>
      </w:r>
    </w:p>
    <w:p w14:paraId="586B001B" w14:textId="6B6CFA1C" w:rsidR="00B91D99" w:rsidRPr="00892043" w:rsidRDefault="00AB12CC">
      <w:pPr>
        <w:tabs>
          <w:tab w:val="left" w:pos="567"/>
        </w:tabs>
        <w:spacing w:after="0" w:line="240" w:lineRule="auto"/>
        <w:ind w:left="284"/>
        <w:contextualSpacing/>
        <w:jc w:val="both"/>
        <w:rPr>
          <w:rFonts w:ascii="Times New Roman" w:hAnsi="Times New Roman"/>
          <w:color w:val="000000"/>
          <w:sz w:val="26"/>
          <w:szCs w:val="26"/>
          <w:lang w:val="ro-RO"/>
        </w:rPr>
      </w:pPr>
      <w:r w:rsidRPr="00892043">
        <w:rPr>
          <w:rFonts w:ascii="Times New Roman" w:hAnsi="Times New Roman"/>
          <w:color w:val="000000"/>
          <w:sz w:val="26"/>
          <w:szCs w:val="26"/>
          <w:lang w:val="ro-RO"/>
        </w:rPr>
        <w:t xml:space="preserve">b) </w:t>
      </w:r>
      <w:r w:rsidR="00711AB9">
        <w:rPr>
          <w:rFonts w:ascii="Times New Roman" w:hAnsi="Times New Roman"/>
          <w:color w:val="000000"/>
          <w:sz w:val="26"/>
          <w:szCs w:val="26"/>
          <w:lang w:val="ro-RO"/>
        </w:rPr>
        <w:t xml:space="preserve"> </w:t>
      </w:r>
      <w:r w:rsidRPr="00892043">
        <w:rPr>
          <w:rFonts w:ascii="Times New Roman" w:hAnsi="Times New Roman"/>
          <w:sz w:val="26"/>
          <w:szCs w:val="26"/>
          <w:lang w:val="ro-RO"/>
        </w:rPr>
        <w:t>Discrepanțe dintre proiectul aprobat spre finanțare și activitățile desfășurate</w:t>
      </w:r>
      <w:r w:rsidR="005E41B8" w:rsidRPr="00892043">
        <w:rPr>
          <w:rFonts w:ascii="Times New Roman" w:hAnsi="Times New Roman"/>
          <w:sz w:val="26"/>
          <w:szCs w:val="26"/>
          <w:lang w:val="ro-RO"/>
        </w:rPr>
        <w:t xml:space="preserve"> de facto</w:t>
      </w:r>
      <w:r w:rsidRPr="00892043">
        <w:rPr>
          <w:rFonts w:ascii="Times New Roman" w:hAnsi="Times New Roman"/>
          <w:sz w:val="26"/>
          <w:szCs w:val="26"/>
          <w:lang w:val="ro-RO"/>
        </w:rPr>
        <w:t xml:space="preserve">; </w:t>
      </w:r>
    </w:p>
    <w:p w14:paraId="1BEFFEAD" w14:textId="4EC3EEA5" w:rsidR="00B91D99" w:rsidRPr="00892043" w:rsidRDefault="00AB12CC">
      <w:pPr>
        <w:tabs>
          <w:tab w:val="left" w:pos="567"/>
        </w:tabs>
        <w:spacing w:after="0" w:line="240" w:lineRule="auto"/>
        <w:ind w:left="284"/>
        <w:contextualSpacing/>
        <w:jc w:val="both"/>
        <w:rPr>
          <w:rFonts w:ascii="Times New Roman" w:hAnsi="Times New Roman"/>
          <w:sz w:val="26"/>
          <w:szCs w:val="26"/>
          <w:lang w:val="ro-RO"/>
        </w:rPr>
      </w:pPr>
      <w:r w:rsidRPr="00892043">
        <w:rPr>
          <w:rFonts w:ascii="Times New Roman" w:hAnsi="Times New Roman"/>
          <w:sz w:val="26"/>
          <w:szCs w:val="26"/>
          <w:lang w:val="ro-RO"/>
        </w:rPr>
        <w:t xml:space="preserve">c) </w:t>
      </w:r>
      <w:r w:rsidR="00711AB9">
        <w:rPr>
          <w:rFonts w:ascii="Times New Roman" w:hAnsi="Times New Roman"/>
          <w:sz w:val="26"/>
          <w:szCs w:val="26"/>
          <w:lang w:val="ro-RO"/>
        </w:rPr>
        <w:t xml:space="preserve"> </w:t>
      </w:r>
      <w:r w:rsidRPr="00892043">
        <w:rPr>
          <w:rFonts w:ascii="Times New Roman" w:hAnsi="Times New Roman"/>
          <w:sz w:val="26"/>
          <w:szCs w:val="26"/>
          <w:lang w:val="ro-RO"/>
        </w:rPr>
        <w:t>Întreruperea activităților sau modificarea proiectului fără aprobare din partea Cancelariei de Stat (BRD);</w:t>
      </w:r>
    </w:p>
    <w:p w14:paraId="2AA90B91" w14:textId="4DA70E20" w:rsidR="00B91D99" w:rsidRPr="00892043" w:rsidRDefault="00AB12CC" w:rsidP="000F538A">
      <w:pPr>
        <w:tabs>
          <w:tab w:val="left" w:pos="567"/>
        </w:tabs>
        <w:spacing w:after="0" w:line="240" w:lineRule="auto"/>
        <w:ind w:left="284"/>
        <w:contextualSpacing/>
        <w:jc w:val="both"/>
        <w:rPr>
          <w:rFonts w:ascii="Times New Roman" w:hAnsi="Times New Roman"/>
          <w:sz w:val="26"/>
          <w:szCs w:val="26"/>
          <w:lang w:val="ro-RO"/>
        </w:rPr>
      </w:pPr>
      <w:r w:rsidRPr="00892043">
        <w:rPr>
          <w:rFonts w:ascii="Times New Roman" w:hAnsi="Times New Roman"/>
          <w:sz w:val="26"/>
          <w:szCs w:val="26"/>
          <w:lang w:val="ro-RO"/>
        </w:rPr>
        <w:t xml:space="preserve">d) </w:t>
      </w:r>
      <w:r w:rsidR="00711AB9">
        <w:rPr>
          <w:rFonts w:ascii="Times New Roman" w:hAnsi="Times New Roman"/>
          <w:sz w:val="26"/>
          <w:szCs w:val="26"/>
          <w:lang w:val="ro-RO"/>
        </w:rPr>
        <w:t xml:space="preserve"> </w:t>
      </w:r>
      <w:r w:rsidRPr="00892043">
        <w:rPr>
          <w:rFonts w:ascii="Times New Roman" w:hAnsi="Times New Roman"/>
          <w:sz w:val="26"/>
          <w:szCs w:val="26"/>
          <w:lang w:val="ro-RO"/>
        </w:rPr>
        <w:t>Neprezentarea documentelor justificative</w:t>
      </w:r>
      <w:r w:rsidR="00A13E10" w:rsidRPr="00892043">
        <w:rPr>
          <w:rFonts w:ascii="Times New Roman" w:hAnsi="Times New Roman"/>
          <w:sz w:val="26"/>
          <w:szCs w:val="26"/>
          <w:lang w:val="ro-RO"/>
        </w:rPr>
        <w:t xml:space="preserve"> privind</w:t>
      </w:r>
      <w:r w:rsidR="00D344DD" w:rsidRPr="00892043">
        <w:rPr>
          <w:rFonts w:ascii="Times New Roman" w:hAnsi="Times New Roman"/>
          <w:sz w:val="26"/>
          <w:szCs w:val="26"/>
          <w:lang w:val="ro-RO"/>
        </w:rPr>
        <w:t xml:space="preserve"> </w:t>
      </w:r>
      <w:r w:rsidRPr="00892043">
        <w:rPr>
          <w:rFonts w:ascii="Times New Roman" w:hAnsi="Times New Roman"/>
          <w:sz w:val="26"/>
          <w:szCs w:val="26"/>
          <w:lang w:val="ro-RO"/>
        </w:rPr>
        <w:t xml:space="preserve">utilizarea surselor financiare și cheltuielilor suportate pentru implementarea activităților. </w:t>
      </w:r>
    </w:p>
    <w:p w14:paraId="5B7A2243" w14:textId="77777777" w:rsidR="00892043" w:rsidRPr="00892043" w:rsidRDefault="00892043" w:rsidP="000F538A">
      <w:pPr>
        <w:tabs>
          <w:tab w:val="left" w:pos="567"/>
        </w:tabs>
        <w:spacing w:after="0" w:line="240" w:lineRule="auto"/>
        <w:ind w:left="284"/>
        <w:contextualSpacing/>
        <w:jc w:val="both"/>
        <w:rPr>
          <w:rFonts w:ascii="Times New Roman" w:hAnsi="Times New Roman"/>
          <w:color w:val="000000"/>
          <w:sz w:val="26"/>
          <w:szCs w:val="26"/>
          <w:lang w:val="ro-RO"/>
        </w:rPr>
      </w:pPr>
    </w:p>
    <w:p w14:paraId="322D9278" w14:textId="32E41E87" w:rsidR="00B91D99" w:rsidRPr="00892043" w:rsidRDefault="00AB12CC">
      <w:pPr>
        <w:tabs>
          <w:tab w:val="left" w:pos="480"/>
        </w:tabs>
        <w:spacing w:after="0" w:line="240" w:lineRule="auto"/>
        <w:contextualSpacing/>
        <w:jc w:val="both"/>
        <w:rPr>
          <w:rFonts w:ascii="Times New Roman" w:hAnsi="Times New Roman"/>
          <w:color w:val="000000"/>
          <w:sz w:val="26"/>
          <w:szCs w:val="26"/>
          <w:lang w:val="ro-RO"/>
        </w:rPr>
      </w:pPr>
      <w:r w:rsidRPr="00892043">
        <w:rPr>
          <w:rFonts w:ascii="Times New Roman" w:hAnsi="Times New Roman"/>
          <w:color w:val="000000"/>
          <w:sz w:val="26"/>
          <w:szCs w:val="26"/>
          <w:lang w:val="ro-RO"/>
        </w:rPr>
        <w:t>4</w:t>
      </w:r>
      <w:r w:rsidR="00062B66">
        <w:rPr>
          <w:rFonts w:ascii="Times New Roman" w:hAnsi="Times New Roman"/>
          <w:color w:val="000000"/>
          <w:sz w:val="26"/>
          <w:szCs w:val="26"/>
          <w:lang w:val="ro-RO"/>
        </w:rPr>
        <w:t>0</w:t>
      </w:r>
      <w:r w:rsidRPr="00892043">
        <w:rPr>
          <w:rFonts w:ascii="Times New Roman" w:hAnsi="Times New Roman"/>
          <w:color w:val="000000"/>
          <w:sz w:val="26"/>
          <w:szCs w:val="26"/>
          <w:lang w:val="ro-RO"/>
        </w:rPr>
        <w:t>. Beneficiarul</w:t>
      </w:r>
      <w:r w:rsidR="009807B5" w:rsidRPr="00892043">
        <w:rPr>
          <w:rFonts w:ascii="Times New Roman" w:hAnsi="Times New Roman"/>
          <w:color w:val="000000"/>
          <w:sz w:val="26"/>
          <w:szCs w:val="26"/>
          <w:lang w:val="ro-RO"/>
        </w:rPr>
        <w:t xml:space="preserve"> contractului de grant are</w:t>
      </w:r>
      <w:r w:rsidRPr="00892043">
        <w:rPr>
          <w:rFonts w:ascii="Times New Roman" w:hAnsi="Times New Roman"/>
          <w:color w:val="000000"/>
          <w:sz w:val="26"/>
          <w:szCs w:val="26"/>
          <w:lang w:val="ro-RO"/>
        </w:rPr>
        <w:t xml:space="preserve"> următoarele obligații</w:t>
      </w:r>
      <w:r w:rsidR="009807B5" w:rsidRPr="00892043">
        <w:rPr>
          <w:rFonts w:ascii="Times New Roman" w:hAnsi="Times New Roman"/>
          <w:color w:val="000000"/>
          <w:sz w:val="26"/>
          <w:szCs w:val="26"/>
          <w:lang w:val="ro-RO"/>
        </w:rPr>
        <w:t xml:space="preserve">: </w:t>
      </w:r>
      <w:r w:rsidRPr="00892043">
        <w:rPr>
          <w:rFonts w:ascii="Times New Roman" w:hAnsi="Times New Roman"/>
          <w:color w:val="000000"/>
          <w:sz w:val="26"/>
          <w:szCs w:val="26"/>
          <w:lang w:val="ro-RO"/>
        </w:rPr>
        <w:t>:</w:t>
      </w:r>
    </w:p>
    <w:p w14:paraId="2A347CB6" w14:textId="7D628C04" w:rsidR="00681F67" w:rsidRPr="00993C61" w:rsidRDefault="00AB12CC" w:rsidP="00993C61">
      <w:pPr>
        <w:spacing w:after="0" w:line="240" w:lineRule="auto"/>
        <w:ind w:left="426"/>
        <w:jc w:val="both"/>
        <w:rPr>
          <w:rFonts w:ascii="Times New Roman" w:hAnsi="Times New Roman"/>
          <w:sz w:val="26"/>
          <w:szCs w:val="26"/>
          <w:lang w:val="ro-RO"/>
        </w:rPr>
      </w:pPr>
      <w:r w:rsidRPr="00892043">
        <w:rPr>
          <w:rFonts w:ascii="Times New Roman" w:hAnsi="Times New Roman"/>
          <w:color w:val="000000"/>
          <w:sz w:val="26"/>
          <w:szCs w:val="26"/>
          <w:lang w:val="ro-RO" w:eastAsia="ru-RU"/>
        </w:rPr>
        <w:lastRenderedPageBreak/>
        <w:t xml:space="preserve">a) </w:t>
      </w:r>
      <w:bookmarkStart w:id="9" w:name="_Hlk4761490"/>
      <w:r w:rsidR="0043309E" w:rsidRPr="00892043">
        <w:rPr>
          <w:rFonts w:ascii="Times New Roman" w:hAnsi="Times New Roman"/>
          <w:color w:val="000000"/>
          <w:sz w:val="26"/>
          <w:szCs w:val="26"/>
          <w:lang w:val="ro-RO" w:eastAsia="ru-RU"/>
        </w:rPr>
        <w:t>s</w:t>
      </w:r>
      <w:r w:rsidRPr="00892043">
        <w:rPr>
          <w:rFonts w:ascii="Times New Roman" w:hAnsi="Times New Roman"/>
          <w:color w:val="000000"/>
          <w:sz w:val="26"/>
          <w:szCs w:val="26"/>
          <w:lang w:val="ro-RO" w:eastAsia="ru-RU"/>
        </w:rPr>
        <w:t>ă</w:t>
      </w:r>
      <w:r w:rsidRPr="00892043">
        <w:rPr>
          <w:rFonts w:ascii="Times New Roman" w:hAnsi="Times New Roman"/>
          <w:sz w:val="26"/>
          <w:szCs w:val="26"/>
          <w:lang w:val="ro-RO"/>
        </w:rPr>
        <w:t xml:space="preserve"> realizeze activitățile proiectului pe propria răspundere calitativ și în termenul agreat;</w:t>
      </w:r>
    </w:p>
    <w:p w14:paraId="7D28090B" w14:textId="19BC9479" w:rsidR="00B91D99" w:rsidRPr="00892043" w:rsidRDefault="00993C61">
      <w:pPr>
        <w:spacing w:after="0" w:line="240" w:lineRule="auto"/>
        <w:ind w:left="426"/>
        <w:jc w:val="both"/>
        <w:rPr>
          <w:rFonts w:ascii="Times New Roman" w:hAnsi="Times New Roman"/>
          <w:color w:val="000000"/>
          <w:sz w:val="26"/>
          <w:szCs w:val="26"/>
          <w:lang w:val="ro-RO" w:eastAsia="ru-RU"/>
        </w:rPr>
      </w:pPr>
      <w:r>
        <w:rPr>
          <w:rFonts w:ascii="Times New Roman" w:hAnsi="Times New Roman"/>
          <w:sz w:val="26"/>
          <w:szCs w:val="26"/>
          <w:lang w:val="ro-RO"/>
        </w:rPr>
        <w:t>b</w:t>
      </w:r>
      <w:r w:rsidR="00AB12CC" w:rsidRPr="00892043">
        <w:rPr>
          <w:rFonts w:ascii="Times New Roman" w:hAnsi="Times New Roman"/>
          <w:color w:val="000000"/>
          <w:sz w:val="26"/>
          <w:szCs w:val="26"/>
          <w:lang w:val="ro-RO" w:eastAsia="ru-RU"/>
        </w:rPr>
        <w:t xml:space="preserve">) </w:t>
      </w:r>
      <w:r w:rsidR="0043309E" w:rsidRPr="00892043">
        <w:rPr>
          <w:rFonts w:ascii="Times New Roman" w:hAnsi="Times New Roman"/>
          <w:color w:val="000000"/>
          <w:sz w:val="26"/>
          <w:szCs w:val="26"/>
          <w:lang w:val="ro-RO" w:eastAsia="ru-RU"/>
        </w:rPr>
        <w:t>s</w:t>
      </w:r>
      <w:r w:rsidR="00AB12CC" w:rsidRPr="00892043">
        <w:rPr>
          <w:rFonts w:ascii="Times New Roman" w:hAnsi="Times New Roman"/>
          <w:color w:val="000000"/>
          <w:sz w:val="26"/>
          <w:szCs w:val="26"/>
          <w:lang w:val="ro-RO" w:eastAsia="ru-RU"/>
        </w:rPr>
        <w:t xml:space="preserve">ă furnizeze </w:t>
      </w:r>
      <w:r w:rsidR="00AB12CC" w:rsidRPr="00892043">
        <w:rPr>
          <w:rFonts w:ascii="Times New Roman" w:hAnsi="Times New Roman"/>
          <w:sz w:val="26"/>
          <w:szCs w:val="26"/>
          <w:lang w:val="ro-RO"/>
        </w:rPr>
        <w:t xml:space="preserve">informații privind derularea proiectului solicitate de </w:t>
      </w:r>
      <w:r w:rsidR="0043309E" w:rsidRPr="00892043">
        <w:rPr>
          <w:rFonts w:ascii="Times New Roman" w:hAnsi="Times New Roman"/>
          <w:sz w:val="26"/>
          <w:szCs w:val="26"/>
          <w:lang w:val="ro-RO"/>
        </w:rPr>
        <w:t xml:space="preserve">către </w:t>
      </w:r>
      <w:r w:rsidR="00AB12CC" w:rsidRPr="00892043">
        <w:rPr>
          <w:rFonts w:ascii="Times New Roman" w:hAnsi="Times New Roman"/>
          <w:sz w:val="26"/>
          <w:szCs w:val="26"/>
          <w:lang w:val="ro-RO"/>
        </w:rPr>
        <w:t>Cancelaria de Stat (BRD);</w:t>
      </w:r>
    </w:p>
    <w:p w14:paraId="03EFDA58" w14:textId="65511154" w:rsidR="00B91D99" w:rsidRPr="00892043" w:rsidRDefault="00993C61">
      <w:pPr>
        <w:spacing w:after="0" w:line="240" w:lineRule="auto"/>
        <w:ind w:left="426"/>
        <w:jc w:val="both"/>
        <w:rPr>
          <w:rFonts w:ascii="Times New Roman" w:hAnsi="Times New Roman"/>
          <w:sz w:val="26"/>
          <w:szCs w:val="26"/>
          <w:lang w:val="ro-RO"/>
        </w:rPr>
      </w:pPr>
      <w:r>
        <w:rPr>
          <w:rFonts w:ascii="Times New Roman" w:hAnsi="Times New Roman"/>
          <w:color w:val="000000"/>
          <w:sz w:val="26"/>
          <w:szCs w:val="26"/>
          <w:lang w:val="ro-RO" w:eastAsia="ru-RU"/>
        </w:rPr>
        <w:t>c</w:t>
      </w:r>
      <w:r w:rsidR="00AB12CC" w:rsidRPr="00892043">
        <w:rPr>
          <w:rFonts w:ascii="Times New Roman" w:hAnsi="Times New Roman"/>
          <w:color w:val="000000"/>
          <w:sz w:val="26"/>
          <w:szCs w:val="26"/>
          <w:lang w:val="ro-RO" w:eastAsia="ru-RU"/>
        </w:rPr>
        <w:t xml:space="preserve">) </w:t>
      </w:r>
      <w:r w:rsidR="0043309E" w:rsidRPr="00892043">
        <w:rPr>
          <w:rFonts w:ascii="Times New Roman" w:hAnsi="Times New Roman"/>
          <w:color w:val="000000"/>
          <w:sz w:val="26"/>
          <w:szCs w:val="26"/>
          <w:lang w:val="ro-RO" w:eastAsia="ru-RU"/>
        </w:rPr>
        <w:t>s</w:t>
      </w:r>
      <w:r w:rsidR="00AB12CC" w:rsidRPr="00892043">
        <w:rPr>
          <w:rFonts w:ascii="Times New Roman" w:hAnsi="Times New Roman"/>
          <w:color w:val="000000"/>
          <w:sz w:val="26"/>
          <w:szCs w:val="26"/>
          <w:lang w:val="ro-RO" w:eastAsia="ru-RU"/>
        </w:rPr>
        <w:t xml:space="preserve">ă informeze și să invite </w:t>
      </w:r>
      <w:r w:rsidR="00AB12CC" w:rsidRPr="00892043">
        <w:rPr>
          <w:rFonts w:ascii="Times New Roman" w:hAnsi="Times New Roman"/>
          <w:sz w:val="26"/>
          <w:szCs w:val="26"/>
          <w:lang w:val="ro-RO"/>
        </w:rPr>
        <w:t>reprezentanții Cancelariei de Stat (BRD) la evenimentele organizate în cadrul proiectului;</w:t>
      </w:r>
    </w:p>
    <w:p w14:paraId="477D0167" w14:textId="511427BF" w:rsidR="007A50DA" w:rsidRPr="00892043" w:rsidRDefault="00993C61" w:rsidP="007A50DA">
      <w:pPr>
        <w:spacing w:after="0" w:line="240" w:lineRule="auto"/>
        <w:ind w:left="426"/>
        <w:jc w:val="both"/>
        <w:rPr>
          <w:rFonts w:ascii="Times New Roman" w:hAnsi="Times New Roman"/>
          <w:sz w:val="26"/>
          <w:szCs w:val="26"/>
          <w:lang w:val="ro-RO"/>
        </w:rPr>
      </w:pPr>
      <w:r>
        <w:rPr>
          <w:rFonts w:ascii="Times New Roman" w:hAnsi="Times New Roman"/>
          <w:sz w:val="26"/>
          <w:szCs w:val="26"/>
          <w:lang w:val="ro-RO"/>
        </w:rPr>
        <w:t>d</w:t>
      </w:r>
      <w:r w:rsidR="00AB12CC" w:rsidRPr="00892043">
        <w:rPr>
          <w:rFonts w:ascii="Times New Roman" w:hAnsi="Times New Roman"/>
          <w:sz w:val="26"/>
          <w:szCs w:val="26"/>
          <w:lang w:val="ro-RO"/>
        </w:rPr>
        <w:t xml:space="preserve">) </w:t>
      </w:r>
      <w:r w:rsidR="0043309E" w:rsidRPr="00892043">
        <w:rPr>
          <w:rFonts w:ascii="Times New Roman" w:hAnsi="Times New Roman"/>
          <w:sz w:val="26"/>
          <w:szCs w:val="26"/>
          <w:lang w:val="ro-RO"/>
        </w:rPr>
        <w:t>s</w:t>
      </w:r>
      <w:r w:rsidR="00AB12CC" w:rsidRPr="00892043">
        <w:rPr>
          <w:rFonts w:ascii="Times New Roman" w:hAnsi="Times New Roman"/>
          <w:sz w:val="26"/>
          <w:szCs w:val="26"/>
          <w:lang w:val="ro-RO"/>
        </w:rPr>
        <w:t>ă prezinte Cancelariei de Stat (BRD) spre aprobare Raportul final privind implementarea proiectului</w:t>
      </w:r>
      <w:bookmarkEnd w:id="9"/>
      <w:r w:rsidR="007A50DA">
        <w:rPr>
          <w:rFonts w:ascii="Times New Roman" w:hAnsi="Times New Roman"/>
          <w:sz w:val="26"/>
          <w:szCs w:val="26"/>
          <w:lang w:val="ro-RO"/>
        </w:rPr>
        <w:t>.</w:t>
      </w:r>
    </w:p>
    <w:p w14:paraId="65019A22" w14:textId="0982EA0A" w:rsidR="00650DD3" w:rsidRPr="00892043" w:rsidRDefault="00650DD3">
      <w:pPr>
        <w:spacing w:after="0" w:line="240" w:lineRule="auto"/>
        <w:ind w:left="426"/>
        <w:jc w:val="both"/>
        <w:rPr>
          <w:rFonts w:ascii="Times New Roman" w:hAnsi="Times New Roman"/>
          <w:sz w:val="26"/>
          <w:szCs w:val="26"/>
          <w:lang w:val="ro-RO"/>
        </w:rPr>
      </w:pPr>
    </w:p>
    <w:p w14:paraId="1016FD49" w14:textId="15722495" w:rsidR="00650DD3" w:rsidRPr="00892043" w:rsidRDefault="007003E0" w:rsidP="00650DD3">
      <w:pPr>
        <w:tabs>
          <w:tab w:val="left" w:pos="480"/>
        </w:tabs>
        <w:spacing w:after="0" w:line="240" w:lineRule="auto"/>
        <w:contextualSpacing/>
        <w:jc w:val="center"/>
        <w:rPr>
          <w:rFonts w:ascii="Times New Roman" w:hAnsi="Times New Roman"/>
          <w:b/>
          <w:bCs/>
          <w:color w:val="000000"/>
          <w:sz w:val="26"/>
          <w:szCs w:val="26"/>
          <w:lang w:val="ro-RO"/>
        </w:rPr>
      </w:pPr>
      <w:r w:rsidRPr="00892043">
        <w:rPr>
          <w:rFonts w:ascii="Times New Roman" w:hAnsi="Times New Roman"/>
          <w:b/>
          <w:bCs/>
          <w:color w:val="000000"/>
          <w:sz w:val="26"/>
          <w:szCs w:val="26"/>
          <w:lang w:val="ro-RO"/>
        </w:rPr>
        <w:t xml:space="preserve">  </w:t>
      </w:r>
      <w:r w:rsidR="00650DD3" w:rsidRPr="00892043">
        <w:rPr>
          <w:rFonts w:ascii="Times New Roman" w:hAnsi="Times New Roman"/>
          <w:b/>
          <w:bCs/>
          <w:color w:val="000000"/>
          <w:sz w:val="26"/>
          <w:szCs w:val="26"/>
          <w:lang w:val="ro-RO"/>
        </w:rPr>
        <w:t>Sec</w:t>
      </w:r>
      <w:r w:rsidR="00711AB9">
        <w:rPr>
          <w:rFonts w:ascii="Times New Roman" w:hAnsi="Times New Roman"/>
          <w:b/>
          <w:bCs/>
          <w:color w:val="000000"/>
          <w:sz w:val="26"/>
          <w:szCs w:val="26"/>
          <w:lang w:val="ro-RO"/>
        </w:rPr>
        <w:t>ț</w:t>
      </w:r>
      <w:r w:rsidR="00650DD3" w:rsidRPr="00892043">
        <w:rPr>
          <w:rFonts w:ascii="Times New Roman" w:hAnsi="Times New Roman"/>
          <w:b/>
          <w:bCs/>
          <w:color w:val="000000"/>
          <w:sz w:val="26"/>
          <w:szCs w:val="26"/>
          <w:lang w:val="ro-RO"/>
        </w:rPr>
        <w:t>iunea 3.</w:t>
      </w:r>
    </w:p>
    <w:p w14:paraId="5CFF8BCC" w14:textId="1236C4F9" w:rsidR="00650DD3" w:rsidRPr="001B2B1D" w:rsidRDefault="007003E0" w:rsidP="00650DD3">
      <w:pPr>
        <w:tabs>
          <w:tab w:val="left" w:pos="480"/>
        </w:tabs>
        <w:spacing w:after="0" w:line="240" w:lineRule="auto"/>
        <w:contextualSpacing/>
        <w:jc w:val="center"/>
        <w:rPr>
          <w:rFonts w:ascii="Times New Roman" w:hAnsi="Times New Roman"/>
          <w:b/>
          <w:bCs/>
          <w:color w:val="000000"/>
          <w:sz w:val="26"/>
          <w:szCs w:val="26"/>
          <w:lang w:val="ro-RO"/>
        </w:rPr>
      </w:pPr>
      <w:r w:rsidRPr="00892043">
        <w:rPr>
          <w:rFonts w:ascii="Times New Roman" w:hAnsi="Times New Roman"/>
          <w:b/>
          <w:bCs/>
          <w:color w:val="000000"/>
          <w:sz w:val="26"/>
          <w:szCs w:val="26"/>
          <w:lang w:val="ro-RO"/>
        </w:rPr>
        <w:t xml:space="preserve"> </w:t>
      </w:r>
      <w:r w:rsidR="00650DD3" w:rsidRPr="00892043">
        <w:rPr>
          <w:rFonts w:ascii="Times New Roman" w:hAnsi="Times New Roman"/>
          <w:b/>
          <w:bCs/>
          <w:color w:val="000000"/>
          <w:sz w:val="26"/>
          <w:szCs w:val="26"/>
          <w:lang w:val="ro-RO"/>
        </w:rPr>
        <w:t>Vizibilitate</w:t>
      </w:r>
    </w:p>
    <w:p w14:paraId="7E593362" w14:textId="77777777" w:rsidR="00650DD3" w:rsidRPr="001B2B1D" w:rsidRDefault="00650DD3">
      <w:pPr>
        <w:spacing w:after="0" w:line="240" w:lineRule="auto"/>
        <w:ind w:left="426"/>
        <w:jc w:val="both"/>
        <w:rPr>
          <w:rFonts w:ascii="Times New Roman" w:hAnsi="Times New Roman"/>
          <w:sz w:val="26"/>
          <w:szCs w:val="26"/>
          <w:lang w:val="ro-RO"/>
        </w:rPr>
      </w:pPr>
    </w:p>
    <w:p w14:paraId="1C088D43" w14:textId="32A81443" w:rsidR="00B91D99" w:rsidRDefault="00AB12CC">
      <w:pPr>
        <w:tabs>
          <w:tab w:val="left" w:pos="480"/>
        </w:tabs>
        <w:spacing w:after="0" w:line="240" w:lineRule="auto"/>
        <w:ind w:left="426" w:hanging="426"/>
        <w:contextualSpacing/>
        <w:jc w:val="both"/>
        <w:rPr>
          <w:rFonts w:ascii="Times New Roman" w:hAnsi="Times New Roman"/>
          <w:sz w:val="26"/>
          <w:szCs w:val="26"/>
          <w:lang w:val="ro-RO"/>
        </w:rPr>
      </w:pPr>
      <w:r w:rsidRPr="001B2B1D">
        <w:rPr>
          <w:rFonts w:ascii="Times New Roman" w:hAnsi="Times New Roman"/>
          <w:sz w:val="26"/>
          <w:szCs w:val="26"/>
          <w:lang w:val="ro-RO"/>
        </w:rPr>
        <w:t>4</w:t>
      </w:r>
      <w:r w:rsidR="00062B66">
        <w:rPr>
          <w:rFonts w:ascii="Times New Roman" w:hAnsi="Times New Roman"/>
          <w:sz w:val="26"/>
          <w:szCs w:val="26"/>
          <w:lang w:val="ro-RO"/>
        </w:rPr>
        <w:t>1</w:t>
      </w:r>
      <w:r w:rsidRPr="001B2B1D">
        <w:rPr>
          <w:rFonts w:ascii="Times New Roman" w:hAnsi="Times New Roman"/>
          <w:sz w:val="26"/>
          <w:szCs w:val="26"/>
          <w:lang w:val="ro-RO"/>
        </w:rPr>
        <w:t xml:space="preserve">. Beneficiarul </w:t>
      </w:r>
      <w:r w:rsidR="00711AB9">
        <w:rPr>
          <w:rFonts w:ascii="Times New Roman" w:hAnsi="Times New Roman"/>
          <w:sz w:val="26"/>
          <w:szCs w:val="26"/>
          <w:lang w:val="ro-RO"/>
        </w:rPr>
        <w:t xml:space="preserve">contractului de grant </w:t>
      </w:r>
      <w:r w:rsidRPr="001B2B1D">
        <w:rPr>
          <w:rFonts w:ascii="Times New Roman" w:hAnsi="Times New Roman"/>
          <w:sz w:val="26"/>
          <w:szCs w:val="26"/>
          <w:lang w:val="ro-RO"/>
        </w:rPr>
        <w:t>va promova activitățile</w:t>
      </w:r>
      <w:r w:rsidR="003056F6" w:rsidRPr="001B2B1D">
        <w:rPr>
          <w:rFonts w:ascii="Times New Roman" w:hAnsi="Times New Roman"/>
          <w:sz w:val="26"/>
          <w:szCs w:val="26"/>
          <w:lang w:val="ro-RO"/>
        </w:rPr>
        <w:t>/materialele</w:t>
      </w:r>
      <w:r w:rsidRPr="001B2B1D">
        <w:rPr>
          <w:rFonts w:ascii="Times New Roman" w:hAnsi="Times New Roman"/>
          <w:sz w:val="26"/>
          <w:szCs w:val="26"/>
          <w:lang w:val="ro-RO"/>
        </w:rPr>
        <w:t xml:space="preserve"> proiectului, stipulate în anexele A și B, prin intermediul surselor de informare în masă (televiziunii/radioului local/național), rețelelor de socializare (Facebook, </w:t>
      </w:r>
      <w:proofErr w:type="spellStart"/>
      <w:r w:rsidRPr="001B2B1D">
        <w:rPr>
          <w:rFonts w:ascii="Times New Roman" w:hAnsi="Times New Roman"/>
          <w:sz w:val="26"/>
          <w:szCs w:val="26"/>
          <w:lang w:val="ro-RO"/>
        </w:rPr>
        <w:t>YouTube</w:t>
      </w:r>
      <w:proofErr w:type="spellEnd"/>
      <w:r w:rsidRPr="001B2B1D">
        <w:rPr>
          <w:rFonts w:ascii="Times New Roman" w:hAnsi="Times New Roman"/>
          <w:sz w:val="26"/>
          <w:szCs w:val="26"/>
          <w:lang w:val="ro-RO"/>
        </w:rPr>
        <w:t xml:space="preserve"> etc.) și/sau prin dezvoltarea de comunicări legate de proiect și/sau de produse media (</w:t>
      </w:r>
      <w:proofErr w:type="spellStart"/>
      <w:r w:rsidRPr="001B2B1D">
        <w:rPr>
          <w:rFonts w:ascii="Times New Roman" w:hAnsi="Times New Roman"/>
          <w:sz w:val="26"/>
          <w:szCs w:val="26"/>
          <w:lang w:val="ro-RO"/>
        </w:rPr>
        <w:t>foto</w:t>
      </w:r>
      <w:proofErr w:type="spellEnd"/>
      <w:r w:rsidRPr="001B2B1D">
        <w:rPr>
          <w:rFonts w:ascii="Times New Roman" w:hAnsi="Times New Roman"/>
          <w:sz w:val="26"/>
          <w:szCs w:val="26"/>
          <w:lang w:val="ro-RO"/>
        </w:rPr>
        <w:t xml:space="preserve">/video/text/ multimedia) relevante activităților de proiect. </w:t>
      </w:r>
    </w:p>
    <w:p w14:paraId="6691609E" w14:textId="77777777" w:rsidR="00711AB9" w:rsidRPr="001B2B1D" w:rsidRDefault="00711AB9">
      <w:pPr>
        <w:tabs>
          <w:tab w:val="left" w:pos="480"/>
        </w:tabs>
        <w:spacing w:after="0" w:line="240" w:lineRule="auto"/>
        <w:ind w:left="426" w:hanging="426"/>
        <w:contextualSpacing/>
        <w:jc w:val="both"/>
        <w:rPr>
          <w:rFonts w:ascii="Times New Roman" w:hAnsi="Times New Roman"/>
          <w:sz w:val="26"/>
          <w:szCs w:val="26"/>
          <w:lang w:val="ro-RO"/>
        </w:rPr>
      </w:pPr>
    </w:p>
    <w:p w14:paraId="194F0808" w14:textId="2200B27D" w:rsidR="00DE22F7" w:rsidRPr="001B2B1D" w:rsidRDefault="00AB12CC">
      <w:pPr>
        <w:tabs>
          <w:tab w:val="left" w:pos="480"/>
        </w:tabs>
        <w:spacing w:after="0" w:line="240" w:lineRule="auto"/>
        <w:ind w:left="426" w:hanging="426"/>
        <w:contextualSpacing/>
        <w:jc w:val="both"/>
        <w:rPr>
          <w:rFonts w:ascii="Times New Roman" w:hAnsi="Times New Roman"/>
          <w:sz w:val="26"/>
          <w:szCs w:val="26"/>
          <w:lang w:val="ro-RO"/>
        </w:rPr>
      </w:pPr>
      <w:r w:rsidRPr="001B2B1D">
        <w:rPr>
          <w:rFonts w:ascii="Times New Roman" w:hAnsi="Times New Roman"/>
          <w:sz w:val="26"/>
          <w:szCs w:val="26"/>
          <w:lang w:val="ro-RO"/>
        </w:rPr>
        <w:t>4</w:t>
      </w:r>
      <w:r w:rsidR="00062B66">
        <w:rPr>
          <w:rFonts w:ascii="Times New Roman" w:hAnsi="Times New Roman"/>
          <w:sz w:val="26"/>
          <w:szCs w:val="26"/>
          <w:lang w:val="ro-RO"/>
        </w:rPr>
        <w:t>2</w:t>
      </w:r>
      <w:r w:rsidRPr="001B2B1D">
        <w:rPr>
          <w:rFonts w:ascii="Times New Roman" w:hAnsi="Times New Roman"/>
          <w:sz w:val="26"/>
          <w:szCs w:val="26"/>
          <w:lang w:val="ro-RO"/>
        </w:rPr>
        <w:t>. Comunicarea publică</w:t>
      </w:r>
      <w:r w:rsidR="00323BB3" w:rsidRPr="001B2B1D">
        <w:rPr>
          <w:rFonts w:ascii="Times New Roman" w:hAnsi="Times New Roman"/>
          <w:sz w:val="26"/>
          <w:szCs w:val="26"/>
          <w:lang w:val="ro-RO"/>
        </w:rPr>
        <w:t>/</w:t>
      </w:r>
      <w:r w:rsidR="006B77D1" w:rsidRPr="001B2B1D">
        <w:rPr>
          <w:rFonts w:ascii="Times New Roman" w:hAnsi="Times New Roman"/>
          <w:sz w:val="26"/>
          <w:szCs w:val="26"/>
          <w:lang w:val="ro-RO"/>
        </w:rPr>
        <w:t>livrabilele</w:t>
      </w:r>
      <w:r w:rsidRPr="001B2B1D">
        <w:rPr>
          <w:rFonts w:ascii="Times New Roman" w:hAnsi="Times New Roman"/>
          <w:sz w:val="26"/>
          <w:szCs w:val="26"/>
          <w:lang w:val="ro-RO"/>
        </w:rPr>
        <w:t xml:space="preserve"> de orice tip cu privire la activitățile descrise în anexele A și B la contractul de finanțare va conține următoarea mențiune: </w:t>
      </w:r>
    </w:p>
    <w:p w14:paraId="4C941802" w14:textId="77777777" w:rsidR="00D102E0" w:rsidRPr="001B2B1D" w:rsidRDefault="00D102E0" w:rsidP="00DE22F7">
      <w:pPr>
        <w:tabs>
          <w:tab w:val="left" w:pos="480"/>
        </w:tabs>
        <w:spacing w:after="0" w:line="240" w:lineRule="auto"/>
        <w:ind w:left="426" w:hanging="66"/>
        <w:contextualSpacing/>
        <w:jc w:val="both"/>
        <w:rPr>
          <w:rFonts w:ascii="Times New Roman" w:hAnsi="Times New Roman"/>
          <w:b/>
          <w:color w:val="000000"/>
          <w:sz w:val="26"/>
          <w:szCs w:val="26"/>
          <w:lang w:val="ro-RO"/>
        </w:rPr>
      </w:pPr>
    </w:p>
    <w:p w14:paraId="657ADB88" w14:textId="0F43E588" w:rsidR="00A006CA" w:rsidRPr="001B2B1D" w:rsidRDefault="00AB12CC" w:rsidP="00D102E0">
      <w:pPr>
        <w:tabs>
          <w:tab w:val="left" w:pos="480"/>
        </w:tabs>
        <w:spacing w:after="0" w:line="240" w:lineRule="auto"/>
        <w:ind w:left="426" w:hanging="66"/>
        <w:contextualSpacing/>
        <w:jc w:val="both"/>
        <w:rPr>
          <w:rFonts w:ascii="Times New Roman" w:hAnsi="Times New Roman"/>
          <w:b/>
          <w:sz w:val="26"/>
          <w:szCs w:val="26"/>
          <w:lang w:val="ro-RO"/>
        </w:rPr>
      </w:pPr>
      <w:r w:rsidRPr="001B2B1D">
        <w:rPr>
          <w:rFonts w:ascii="Times New Roman" w:hAnsi="Times New Roman"/>
          <w:sz w:val="26"/>
          <w:szCs w:val="26"/>
          <w:lang w:val="ro-RO"/>
        </w:rPr>
        <w:t>„</w:t>
      </w:r>
      <w:r w:rsidRPr="001B2B1D">
        <w:rPr>
          <w:rFonts w:ascii="Times New Roman" w:hAnsi="Times New Roman"/>
          <w:i/>
          <w:sz w:val="26"/>
          <w:szCs w:val="26"/>
          <w:lang w:val="ro-RO"/>
        </w:rPr>
        <w:t xml:space="preserve">Activitățile sunt realizate în cadrul </w:t>
      </w:r>
      <w:r w:rsidR="00D102E0" w:rsidRPr="001B2B1D">
        <w:rPr>
          <w:rFonts w:ascii="Times New Roman" w:hAnsi="Times New Roman"/>
          <w:i/>
          <w:sz w:val="26"/>
          <w:szCs w:val="26"/>
          <w:lang w:val="ro-RO"/>
        </w:rPr>
        <w:t>P</w:t>
      </w:r>
      <w:r w:rsidRPr="001B2B1D">
        <w:rPr>
          <w:rFonts w:ascii="Times New Roman" w:hAnsi="Times New Roman"/>
          <w:i/>
          <w:sz w:val="26"/>
          <w:szCs w:val="26"/>
          <w:lang w:val="ro-RO"/>
        </w:rPr>
        <w:t xml:space="preserve">rogramului </w:t>
      </w:r>
      <w:bookmarkStart w:id="10" w:name="_Hlk92368020"/>
      <w:r w:rsidR="00D102E0" w:rsidRPr="001B2B1D">
        <w:rPr>
          <w:rFonts w:ascii="Times New Roman" w:hAnsi="Times New Roman"/>
          <w:i/>
          <w:sz w:val="26"/>
          <w:szCs w:val="26"/>
          <w:lang w:val="ro-RO"/>
        </w:rPr>
        <w:t>de susținere a acțiunilor culturale și educaționale în diasporă</w:t>
      </w:r>
      <w:bookmarkEnd w:id="10"/>
      <w:r w:rsidR="00D102E0" w:rsidRPr="001B2B1D">
        <w:rPr>
          <w:rFonts w:ascii="Times New Roman" w:hAnsi="Times New Roman"/>
          <w:i/>
          <w:sz w:val="26"/>
          <w:szCs w:val="26"/>
          <w:lang w:val="ro-RO"/>
        </w:rPr>
        <w:t xml:space="preserve">, care este parte a Diaspora </w:t>
      </w:r>
      <w:proofErr w:type="spellStart"/>
      <w:r w:rsidR="00D102E0" w:rsidRPr="001B2B1D">
        <w:rPr>
          <w:rFonts w:ascii="Times New Roman" w:hAnsi="Times New Roman"/>
          <w:i/>
          <w:sz w:val="26"/>
          <w:szCs w:val="26"/>
          <w:lang w:val="ro-RO"/>
        </w:rPr>
        <w:t>Engagement</w:t>
      </w:r>
      <w:proofErr w:type="spellEnd"/>
      <w:r w:rsidR="00D102E0" w:rsidRPr="001B2B1D">
        <w:rPr>
          <w:rFonts w:ascii="Times New Roman" w:hAnsi="Times New Roman"/>
          <w:i/>
          <w:sz w:val="26"/>
          <w:szCs w:val="26"/>
          <w:lang w:val="ro-RO"/>
        </w:rPr>
        <w:t xml:space="preserve"> Hub (DEH) cu susținere financiară din bugetul de stat”.</w:t>
      </w:r>
    </w:p>
    <w:p w14:paraId="394994FA" w14:textId="77777777" w:rsidR="00DE22F7" w:rsidRPr="001B2B1D" w:rsidRDefault="00DE22F7" w:rsidP="00DE22F7">
      <w:pPr>
        <w:tabs>
          <w:tab w:val="left" w:pos="480"/>
        </w:tabs>
        <w:spacing w:after="0" w:line="240" w:lineRule="auto"/>
        <w:ind w:left="426" w:hanging="66"/>
        <w:contextualSpacing/>
        <w:jc w:val="both"/>
        <w:rPr>
          <w:rFonts w:ascii="Times New Roman" w:hAnsi="Times New Roman"/>
          <w:sz w:val="26"/>
          <w:szCs w:val="26"/>
          <w:lang w:val="ro-RO"/>
        </w:rPr>
      </w:pPr>
    </w:p>
    <w:p w14:paraId="59F02EB7" w14:textId="248486E5" w:rsidR="00B91D99" w:rsidRPr="001B2B1D" w:rsidRDefault="00AB12CC">
      <w:pPr>
        <w:tabs>
          <w:tab w:val="left" w:pos="480"/>
        </w:tabs>
        <w:spacing w:after="0" w:line="240" w:lineRule="auto"/>
        <w:ind w:left="426" w:hanging="426"/>
        <w:contextualSpacing/>
        <w:jc w:val="both"/>
        <w:rPr>
          <w:rFonts w:ascii="Times New Roman" w:hAnsi="Times New Roman"/>
          <w:sz w:val="26"/>
          <w:szCs w:val="26"/>
          <w:lang w:val="ro-RO"/>
        </w:rPr>
      </w:pPr>
      <w:r w:rsidRPr="001B2B1D">
        <w:rPr>
          <w:rFonts w:ascii="Times New Roman" w:hAnsi="Times New Roman"/>
          <w:sz w:val="26"/>
          <w:szCs w:val="26"/>
          <w:lang w:val="ro-RO"/>
        </w:rPr>
        <w:t>4</w:t>
      </w:r>
      <w:r w:rsidR="00062B66">
        <w:rPr>
          <w:rFonts w:ascii="Times New Roman" w:hAnsi="Times New Roman"/>
          <w:sz w:val="26"/>
          <w:szCs w:val="26"/>
          <w:lang w:val="ro-RO"/>
        </w:rPr>
        <w:t>3</w:t>
      </w:r>
      <w:r w:rsidRPr="001B2B1D">
        <w:rPr>
          <w:rFonts w:ascii="Times New Roman" w:hAnsi="Times New Roman"/>
          <w:sz w:val="26"/>
          <w:szCs w:val="26"/>
          <w:lang w:val="ro-RO"/>
        </w:rPr>
        <w:t xml:space="preserve">. </w:t>
      </w:r>
      <w:r w:rsidR="006B77D1" w:rsidRPr="001B2B1D">
        <w:rPr>
          <w:rFonts w:ascii="Times New Roman" w:hAnsi="Times New Roman"/>
          <w:sz w:val="26"/>
          <w:szCs w:val="26"/>
          <w:lang w:val="ro-RO"/>
        </w:rPr>
        <w:t>Materialele, echipamentul</w:t>
      </w:r>
      <w:r w:rsidRPr="001B2B1D">
        <w:rPr>
          <w:rFonts w:ascii="Times New Roman" w:hAnsi="Times New Roman"/>
          <w:sz w:val="26"/>
          <w:szCs w:val="26"/>
          <w:lang w:val="ro-RO"/>
        </w:rPr>
        <w:t>, și comunicările publice ale proiectului vor include logo-urile Guvernului Republicii Moldova, BRD</w:t>
      </w:r>
      <w:r w:rsidR="008E0673" w:rsidRPr="001B2B1D">
        <w:rPr>
          <w:rFonts w:ascii="Times New Roman" w:hAnsi="Times New Roman"/>
          <w:sz w:val="26"/>
          <w:szCs w:val="26"/>
          <w:lang w:val="ro-RO"/>
        </w:rPr>
        <w:t xml:space="preserve"> </w:t>
      </w:r>
      <w:r w:rsidRPr="001B2B1D">
        <w:rPr>
          <w:rFonts w:ascii="Times New Roman" w:hAnsi="Times New Roman"/>
          <w:sz w:val="26"/>
          <w:szCs w:val="26"/>
          <w:lang w:val="ro-RO"/>
        </w:rPr>
        <w:t>și DEH</w:t>
      </w:r>
      <w:r w:rsidR="00F168AD" w:rsidRPr="001B2B1D">
        <w:rPr>
          <w:rFonts w:ascii="Times New Roman" w:hAnsi="Times New Roman"/>
          <w:sz w:val="26"/>
          <w:szCs w:val="26"/>
          <w:lang w:val="ro-RO"/>
        </w:rPr>
        <w:t xml:space="preserve"> (și a</w:t>
      </w:r>
      <w:r w:rsidR="00202580" w:rsidRPr="001B2B1D">
        <w:rPr>
          <w:rFonts w:ascii="Times New Roman" w:hAnsi="Times New Roman"/>
          <w:sz w:val="26"/>
          <w:szCs w:val="26"/>
          <w:lang w:val="ro-RO"/>
        </w:rPr>
        <w:t>le</w:t>
      </w:r>
      <w:r w:rsidR="00F168AD" w:rsidRPr="001B2B1D">
        <w:rPr>
          <w:rFonts w:ascii="Times New Roman" w:hAnsi="Times New Roman"/>
          <w:sz w:val="26"/>
          <w:szCs w:val="26"/>
          <w:lang w:val="ro-RO"/>
        </w:rPr>
        <w:t xml:space="preserve"> altor parteneri, după caz)</w:t>
      </w:r>
      <w:r w:rsidR="005E41B8" w:rsidRPr="001B2B1D">
        <w:rPr>
          <w:rFonts w:ascii="Times New Roman" w:hAnsi="Times New Roman"/>
          <w:sz w:val="26"/>
          <w:szCs w:val="26"/>
          <w:lang w:val="ro-RO"/>
        </w:rPr>
        <w:t>.</w:t>
      </w:r>
    </w:p>
    <w:p w14:paraId="74790564" w14:textId="77777777" w:rsidR="003B2D36" w:rsidRPr="001B2B1D" w:rsidRDefault="003B2D36">
      <w:pPr>
        <w:tabs>
          <w:tab w:val="left" w:pos="480"/>
        </w:tabs>
        <w:spacing w:after="0" w:line="240" w:lineRule="auto"/>
        <w:ind w:left="426" w:hanging="426"/>
        <w:contextualSpacing/>
        <w:jc w:val="both"/>
        <w:rPr>
          <w:rFonts w:ascii="Times New Roman" w:hAnsi="Times New Roman"/>
          <w:sz w:val="26"/>
          <w:szCs w:val="26"/>
          <w:lang w:val="ro-RO"/>
        </w:rPr>
      </w:pPr>
    </w:p>
    <w:p w14:paraId="0AC438F0" w14:textId="78659B63" w:rsidR="003B2D36" w:rsidRPr="001B2B1D" w:rsidRDefault="003B2D36">
      <w:pPr>
        <w:tabs>
          <w:tab w:val="left" w:pos="480"/>
        </w:tabs>
        <w:spacing w:after="0" w:line="240" w:lineRule="auto"/>
        <w:ind w:left="426" w:hanging="426"/>
        <w:contextualSpacing/>
        <w:jc w:val="both"/>
        <w:rPr>
          <w:rFonts w:ascii="Times New Roman" w:hAnsi="Times New Roman"/>
          <w:sz w:val="26"/>
          <w:szCs w:val="26"/>
          <w:lang w:val="ro-RO"/>
        </w:rPr>
      </w:pPr>
      <w:r w:rsidRPr="001B2B1D">
        <w:rPr>
          <w:rFonts w:ascii="Times New Roman" w:hAnsi="Times New Roman"/>
          <w:sz w:val="26"/>
          <w:szCs w:val="26"/>
          <w:lang w:val="ro-RO"/>
        </w:rPr>
        <w:t>4</w:t>
      </w:r>
      <w:r w:rsidR="00062B66">
        <w:rPr>
          <w:rFonts w:ascii="Times New Roman" w:hAnsi="Times New Roman"/>
          <w:sz w:val="26"/>
          <w:szCs w:val="26"/>
          <w:lang w:val="ro-RO"/>
        </w:rPr>
        <w:t>4</w:t>
      </w:r>
      <w:r w:rsidRPr="001B2B1D">
        <w:rPr>
          <w:rFonts w:ascii="Times New Roman" w:hAnsi="Times New Roman"/>
          <w:sz w:val="26"/>
          <w:szCs w:val="26"/>
          <w:lang w:val="ro-RO"/>
        </w:rPr>
        <w:t>. Beneficiarul are obliga</w:t>
      </w:r>
      <w:r w:rsidR="00711AB9">
        <w:rPr>
          <w:rFonts w:ascii="Times New Roman" w:hAnsi="Times New Roman"/>
          <w:sz w:val="26"/>
          <w:szCs w:val="26"/>
          <w:lang w:val="ro-RO"/>
        </w:rPr>
        <w:t>ț</w:t>
      </w:r>
      <w:r w:rsidRPr="001B2B1D">
        <w:rPr>
          <w:rFonts w:ascii="Times New Roman" w:hAnsi="Times New Roman"/>
          <w:sz w:val="26"/>
          <w:szCs w:val="26"/>
          <w:lang w:val="ro-RO"/>
        </w:rPr>
        <w:t xml:space="preserve">ia de a transmite </w:t>
      </w:r>
      <w:r w:rsidR="00DE7B12" w:rsidRPr="001B2B1D">
        <w:rPr>
          <w:rFonts w:ascii="Times New Roman" w:hAnsi="Times New Roman"/>
          <w:sz w:val="26"/>
          <w:szCs w:val="26"/>
          <w:lang w:val="ro-RO"/>
        </w:rPr>
        <w:t xml:space="preserve">Biroului relații cu diaspora </w:t>
      </w:r>
      <w:r w:rsidRPr="001B2B1D">
        <w:rPr>
          <w:rFonts w:ascii="Times New Roman" w:hAnsi="Times New Roman"/>
          <w:sz w:val="26"/>
          <w:szCs w:val="26"/>
          <w:lang w:val="ro-RO"/>
        </w:rPr>
        <w:t>spre aprobare propunerile pentru toate materialele unde inten</w:t>
      </w:r>
      <w:r w:rsidR="00711AB9">
        <w:rPr>
          <w:rFonts w:ascii="Times New Roman" w:hAnsi="Times New Roman"/>
          <w:sz w:val="26"/>
          <w:szCs w:val="26"/>
          <w:lang w:val="ro-RO"/>
        </w:rPr>
        <w:t>ț</w:t>
      </w:r>
      <w:r w:rsidRPr="001B2B1D">
        <w:rPr>
          <w:rFonts w:ascii="Times New Roman" w:hAnsi="Times New Roman"/>
          <w:sz w:val="26"/>
          <w:szCs w:val="26"/>
          <w:lang w:val="ro-RO"/>
        </w:rPr>
        <w:t xml:space="preserve">ionează să utilizeze </w:t>
      </w:r>
      <w:r w:rsidR="00DE7B12" w:rsidRPr="001B2B1D">
        <w:rPr>
          <w:rFonts w:ascii="Times New Roman" w:hAnsi="Times New Roman"/>
          <w:sz w:val="26"/>
          <w:szCs w:val="26"/>
          <w:lang w:val="ro-RO"/>
        </w:rPr>
        <w:t>logo-urile conform pct. 4</w:t>
      </w:r>
      <w:r w:rsidR="002A2010">
        <w:rPr>
          <w:rFonts w:ascii="Times New Roman" w:hAnsi="Times New Roman"/>
          <w:sz w:val="26"/>
          <w:szCs w:val="26"/>
          <w:lang w:val="ro-RO"/>
        </w:rPr>
        <w:t>4</w:t>
      </w:r>
      <w:r w:rsidR="00D8321E">
        <w:rPr>
          <w:rFonts w:ascii="Times New Roman" w:hAnsi="Times New Roman"/>
          <w:sz w:val="26"/>
          <w:szCs w:val="26"/>
          <w:lang w:val="ro-RO"/>
        </w:rPr>
        <w:t xml:space="preserve"> până ca acestea să fie imprimate sau făcute publice în cadrul proiectului</w:t>
      </w:r>
    </w:p>
    <w:bookmarkEnd w:id="8"/>
    <w:p w14:paraId="6E3D0801" w14:textId="77777777" w:rsidR="00B91D99" w:rsidRPr="001B2B1D" w:rsidRDefault="00B91D99">
      <w:pPr>
        <w:tabs>
          <w:tab w:val="left" w:pos="480"/>
        </w:tabs>
        <w:spacing w:after="0" w:line="240" w:lineRule="auto"/>
        <w:contextualSpacing/>
        <w:jc w:val="center"/>
        <w:rPr>
          <w:rFonts w:ascii="Times New Roman" w:hAnsi="Times New Roman"/>
          <w:b/>
          <w:bCs/>
          <w:color w:val="000000"/>
          <w:sz w:val="26"/>
          <w:szCs w:val="26"/>
          <w:lang w:val="ro-RO"/>
        </w:rPr>
      </w:pPr>
    </w:p>
    <w:p w14:paraId="36691349" w14:textId="53CF3309" w:rsidR="00B91D99" w:rsidRPr="001B2B1D" w:rsidRDefault="00AB12CC">
      <w:pPr>
        <w:tabs>
          <w:tab w:val="left" w:pos="480"/>
        </w:tabs>
        <w:spacing w:after="0" w:line="240" w:lineRule="auto"/>
        <w:contextualSpacing/>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Sec</w:t>
      </w:r>
      <w:r w:rsidR="00711AB9">
        <w:rPr>
          <w:rFonts w:ascii="Times New Roman" w:hAnsi="Times New Roman"/>
          <w:b/>
          <w:bCs/>
          <w:color w:val="000000"/>
          <w:sz w:val="26"/>
          <w:szCs w:val="26"/>
          <w:lang w:val="ro-RO"/>
        </w:rPr>
        <w:t>ț</w:t>
      </w:r>
      <w:r w:rsidRPr="001B2B1D">
        <w:rPr>
          <w:rFonts w:ascii="Times New Roman" w:hAnsi="Times New Roman"/>
          <w:b/>
          <w:bCs/>
          <w:color w:val="000000"/>
          <w:sz w:val="26"/>
          <w:szCs w:val="26"/>
          <w:lang w:val="ro-RO"/>
        </w:rPr>
        <w:t xml:space="preserve">iunea </w:t>
      </w:r>
      <w:r w:rsidR="00650DD3" w:rsidRPr="001B2B1D">
        <w:rPr>
          <w:rFonts w:ascii="Times New Roman" w:hAnsi="Times New Roman"/>
          <w:b/>
          <w:bCs/>
          <w:color w:val="000000"/>
          <w:sz w:val="26"/>
          <w:szCs w:val="26"/>
          <w:lang w:val="ro-RO"/>
        </w:rPr>
        <w:t>4</w:t>
      </w:r>
      <w:r w:rsidRPr="001B2B1D">
        <w:rPr>
          <w:rFonts w:ascii="Times New Roman" w:hAnsi="Times New Roman"/>
          <w:b/>
          <w:bCs/>
          <w:color w:val="000000"/>
          <w:sz w:val="26"/>
          <w:szCs w:val="26"/>
          <w:lang w:val="ro-RO"/>
        </w:rPr>
        <w:t>.</w:t>
      </w:r>
    </w:p>
    <w:p w14:paraId="7815BA59" w14:textId="45C76BDF" w:rsidR="00B91D99" w:rsidRPr="001B2B1D" w:rsidRDefault="00101338">
      <w:pPr>
        <w:tabs>
          <w:tab w:val="left" w:pos="480"/>
        </w:tabs>
        <w:spacing w:after="0" w:line="240" w:lineRule="auto"/>
        <w:contextualSpacing/>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M</w:t>
      </w:r>
      <w:r w:rsidR="00AB12CC" w:rsidRPr="001B2B1D">
        <w:rPr>
          <w:rFonts w:ascii="Times New Roman" w:hAnsi="Times New Roman"/>
          <w:b/>
          <w:bCs/>
          <w:color w:val="000000"/>
          <w:sz w:val="26"/>
          <w:szCs w:val="26"/>
          <w:lang w:val="ro-RO"/>
        </w:rPr>
        <w:t>onitorizarea</w:t>
      </w:r>
      <w:r w:rsidR="00263518" w:rsidRPr="001B2B1D">
        <w:rPr>
          <w:rFonts w:ascii="Times New Roman" w:hAnsi="Times New Roman"/>
          <w:b/>
          <w:bCs/>
          <w:color w:val="000000"/>
          <w:sz w:val="26"/>
          <w:szCs w:val="26"/>
          <w:lang w:val="ro-RO"/>
        </w:rPr>
        <w:t>,</w:t>
      </w:r>
      <w:r w:rsidRPr="001B2B1D">
        <w:rPr>
          <w:rFonts w:ascii="Times New Roman" w:hAnsi="Times New Roman"/>
          <w:b/>
          <w:bCs/>
          <w:color w:val="000000"/>
          <w:sz w:val="26"/>
          <w:szCs w:val="26"/>
          <w:lang w:val="ro-RO"/>
        </w:rPr>
        <w:t xml:space="preserve"> </w:t>
      </w:r>
      <w:r w:rsidR="00AB12CC" w:rsidRPr="001B2B1D">
        <w:rPr>
          <w:rFonts w:ascii="Times New Roman" w:hAnsi="Times New Roman"/>
          <w:b/>
          <w:bCs/>
          <w:color w:val="000000"/>
          <w:sz w:val="26"/>
          <w:szCs w:val="26"/>
          <w:lang w:val="ro-RO"/>
        </w:rPr>
        <w:t>evaluarea</w:t>
      </w:r>
      <w:r w:rsidR="00F168AD" w:rsidRPr="001B2B1D">
        <w:rPr>
          <w:rFonts w:ascii="Times New Roman" w:hAnsi="Times New Roman"/>
          <w:b/>
          <w:bCs/>
          <w:color w:val="000000"/>
          <w:sz w:val="26"/>
          <w:szCs w:val="26"/>
          <w:lang w:val="ro-RO"/>
        </w:rPr>
        <w:t xml:space="preserve"> și </w:t>
      </w:r>
      <w:r w:rsidRPr="001B2B1D">
        <w:rPr>
          <w:rFonts w:ascii="Times New Roman" w:hAnsi="Times New Roman"/>
          <w:b/>
          <w:bCs/>
          <w:color w:val="000000"/>
          <w:sz w:val="26"/>
          <w:szCs w:val="26"/>
          <w:lang w:val="ro-RO"/>
        </w:rPr>
        <w:t>r</w:t>
      </w:r>
      <w:r w:rsidR="00F168AD" w:rsidRPr="001B2B1D">
        <w:rPr>
          <w:rFonts w:ascii="Times New Roman" w:hAnsi="Times New Roman"/>
          <w:b/>
          <w:bCs/>
          <w:color w:val="000000"/>
          <w:sz w:val="26"/>
          <w:szCs w:val="26"/>
          <w:lang w:val="ro-RO"/>
        </w:rPr>
        <w:t>aportarea</w:t>
      </w:r>
      <w:r w:rsidR="00AB12CC" w:rsidRPr="001B2B1D">
        <w:rPr>
          <w:rFonts w:ascii="Times New Roman" w:hAnsi="Times New Roman"/>
          <w:b/>
          <w:bCs/>
          <w:color w:val="000000"/>
          <w:sz w:val="26"/>
          <w:szCs w:val="26"/>
          <w:lang w:val="ro-RO"/>
        </w:rPr>
        <w:t xml:space="preserve">  </w:t>
      </w:r>
    </w:p>
    <w:p w14:paraId="749AD892" w14:textId="77777777" w:rsidR="00B91D99" w:rsidRPr="001B2B1D" w:rsidRDefault="00B91D99">
      <w:pPr>
        <w:tabs>
          <w:tab w:val="left" w:pos="480"/>
        </w:tabs>
        <w:spacing w:after="0" w:line="240" w:lineRule="auto"/>
        <w:contextualSpacing/>
        <w:jc w:val="center"/>
        <w:rPr>
          <w:rFonts w:ascii="Times New Roman" w:hAnsi="Times New Roman"/>
          <w:b/>
          <w:sz w:val="26"/>
          <w:szCs w:val="26"/>
          <w:lang w:val="ro-RO"/>
        </w:rPr>
      </w:pPr>
    </w:p>
    <w:p w14:paraId="01C08179" w14:textId="433E55FE" w:rsidR="000F538A" w:rsidRDefault="00AB12CC" w:rsidP="000F538A">
      <w:pPr>
        <w:tabs>
          <w:tab w:val="left" w:pos="567"/>
        </w:tabs>
        <w:spacing w:after="0" w:line="240" w:lineRule="auto"/>
        <w:ind w:left="426" w:hanging="426"/>
        <w:contextualSpacing/>
        <w:jc w:val="both"/>
        <w:rPr>
          <w:rFonts w:ascii="Times New Roman" w:hAnsi="Times New Roman"/>
          <w:color w:val="000000"/>
          <w:sz w:val="26"/>
          <w:szCs w:val="26"/>
          <w:lang w:val="ro-RO"/>
        </w:rPr>
      </w:pPr>
      <w:r w:rsidRPr="001B2B1D">
        <w:rPr>
          <w:rFonts w:ascii="Times New Roman" w:hAnsi="Times New Roman"/>
          <w:color w:val="000000"/>
          <w:sz w:val="26"/>
          <w:szCs w:val="26"/>
          <w:lang w:val="ro-RO" w:eastAsia="ru-RU"/>
        </w:rPr>
        <w:t>4</w:t>
      </w:r>
      <w:r w:rsidR="00062B66">
        <w:rPr>
          <w:rFonts w:ascii="Times New Roman" w:hAnsi="Times New Roman"/>
          <w:color w:val="000000"/>
          <w:sz w:val="26"/>
          <w:szCs w:val="26"/>
          <w:lang w:val="ro-RO" w:eastAsia="ru-RU"/>
        </w:rPr>
        <w:t>5</w:t>
      </w:r>
      <w:r w:rsidRPr="001B2B1D">
        <w:rPr>
          <w:rFonts w:ascii="Times New Roman" w:hAnsi="Times New Roman"/>
          <w:color w:val="000000"/>
          <w:sz w:val="26"/>
          <w:szCs w:val="26"/>
          <w:lang w:val="ro-RO" w:eastAsia="ru-RU"/>
        </w:rPr>
        <w:t xml:space="preserve">. </w:t>
      </w:r>
      <w:r w:rsidR="000F538A" w:rsidRPr="001B2B1D">
        <w:rPr>
          <w:rFonts w:ascii="Times New Roman" w:hAnsi="Times New Roman"/>
          <w:color w:val="000000"/>
          <w:sz w:val="26"/>
          <w:szCs w:val="26"/>
          <w:lang w:val="ro-RO"/>
        </w:rPr>
        <w:t>Cancelaria de Stat (BRD) î</w:t>
      </w:r>
      <w:r w:rsidR="00711AB9">
        <w:rPr>
          <w:rFonts w:ascii="Times New Roman" w:hAnsi="Times New Roman"/>
          <w:color w:val="000000"/>
          <w:sz w:val="26"/>
          <w:szCs w:val="26"/>
          <w:lang w:val="ro-RO"/>
        </w:rPr>
        <w:t>ț</w:t>
      </w:r>
      <w:r w:rsidR="000F538A" w:rsidRPr="001B2B1D">
        <w:rPr>
          <w:rFonts w:ascii="Times New Roman" w:hAnsi="Times New Roman"/>
          <w:color w:val="000000"/>
          <w:sz w:val="26"/>
          <w:szCs w:val="26"/>
          <w:lang w:val="ro-RO"/>
        </w:rPr>
        <w:t xml:space="preserve">i rezervă dreptul de a face verificări atât în perioada implementării contractului de grant, cât </w:t>
      </w:r>
      <w:r w:rsidR="00711AB9">
        <w:rPr>
          <w:rFonts w:ascii="Times New Roman" w:hAnsi="Times New Roman"/>
          <w:color w:val="000000"/>
          <w:sz w:val="26"/>
          <w:szCs w:val="26"/>
          <w:lang w:val="ro-RO"/>
        </w:rPr>
        <w:t>ș</w:t>
      </w:r>
      <w:r w:rsidR="000F538A" w:rsidRPr="001B2B1D">
        <w:rPr>
          <w:rFonts w:ascii="Times New Roman" w:hAnsi="Times New Roman"/>
          <w:color w:val="000000"/>
          <w:sz w:val="26"/>
          <w:szCs w:val="26"/>
          <w:lang w:val="ro-RO"/>
        </w:rPr>
        <w:t>i ulterior validării raportului final privind realizarea Planului de acțiuni.</w:t>
      </w:r>
    </w:p>
    <w:p w14:paraId="32D99F8F" w14:textId="77777777" w:rsidR="00711AB9" w:rsidRPr="001B2B1D" w:rsidRDefault="00711AB9" w:rsidP="000F538A">
      <w:pPr>
        <w:tabs>
          <w:tab w:val="left" w:pos="567"/>
        </w:tabs>
        <w:spacing w:after="0" w:line="240" w:lineRule="auto"/>
        <w:ind w:left="426" w:hanging="426"/>
        <w:contextualSpacing/>
        <w:jc w:val="both"/>
        <w:rPr>
          <w:rFonts w:ascii="Times New Roman" w:hAnsi="Times New Roman"/>
          <w:color w:val="000000"/>
          <w:sz w:val="26"/>
          <w:szCs w:val="26"/>
          <w:lang w:val="ro-RO"/>
        </w:rPr>
      </w:pPr>
    </w:p>
    <w:p w14:paraId="11A4FE67" w14:textId="4793627B" w:rsidR="000F538A" w:rsidRDefault="000F538A" w:rsidP="000F538A">
      <w:pPr>
        <w:tabs>
          <w:tab w:val="left" w:pos="480"/>
        </w:tabs>
        <w:spacing w:after="0" w:line="240" w:lineRule="auto"/>
        <w:ind w:left="426" w:hanging="426"/>
        <w:contextualSpacing/>
        <w:jc w:val="both"/>
        <w:rPr>
          <w:rFonts w:ascii="Times New Roman" w:hAnsi="Times New Roman"/>
          <w:color w:val="000000"/>
          <w:sz w:val="26"/>
          <w:szCs w:val="26"/>
          <w:lang w:val="ro-RO"/>
        </w:rPr>
      </w:pPr>
      <w:r w:rsidRPr="001B2B1D">
        <w:rPr>
          <w:rFonts w:ascii="Times New Roman" w:hAnsi="Times New Roman"/>
          <w:color w:val="000000"/>
          <w:sz w:val="26"/>
          <w:szCs w:val="26"/>
          <w:lang w:val="ro-RO"/>
        </w:rPr>
        <w:t>4</w:t>
      </w:r>
      <w:r w:rsidR="00062B66">
        <w:rPr>
          <w:rFonts w:ascii="Times New Roman" w:hAnsi="Times New Roman"/>
          <w:color w:val="000000"/>
          <w:sz w:val="26"/>
          <w:szCs w:val="26"/>
          <w:lang w:val="ro-RO"/>
        </w:rPr>
        <w:t>6</w:t>
      </w:r>
      <w:r w:rsidRPr="001B2B1D">
        <w:rPr>
          <w:rFonts w:ascii="Times New Roman" w:hAnsi="Times New Roman"/>
          <w:color w:val="000000"/>
          <w:sz w:val="26"/>
          <w:szCs w:val="26"/>
          <w:lang w:val="ro-RO"/>
        </w:rPr>
        <w:t xml:space="preserve">. Modul de utilizare a mijloacelor financiare  acordate în baza contractului de grant este supus controlului din partea Cancelariei de Stat (BRD), precum </w:t>
      </w:r>
      <w:r w:rsidR="00711AB9">
        <w:rPr>
          <w:rFonts w:ascii="Times New Roman" w:hAnsi="Times New Roman"/>
          <w:color w:val="000000"/>
          <w:sz w:val="26"/>
          <w:szCs w:val="26"/>
          <w:lang w:val="ro-RO"/>
        </w:rPr>
        <w:t>ș</w:t>
      </w:r>
      <w:r w:rsidRPr="001B2B1D">
        <w:rPr>
          <w:rFonts w:ascii="Times New Roman" w:hAnsi="Times New Roman"/>
          <w:color w:val="000000"/>
          <w:sz w:val="26"/>
          <w:szCs w:val="26"/>
          <w:lang w:val="ro-RO"/>
        </w:rPr>
        <w:t>i a altor instituții relevante, în conformitate cu prevederile legale.</w:t>
      </w:r>
    </w:p>
    <w:p w14:paraId="4244DD44" w14:textId="77777777" w:rsidR="00711AB9" w:rsidRPr="001B2B1D" w:rsidRDefault="00711AB9" w:rsidP="000F538A">
      <w:pPr>
        <w:tabs>
          <w:tab w:val="left" w:pos="480"/>
        </w:tabs>
        <w:spacing w:after="0" w:line="240" w:lineRule="auto"/>
        <w:ind w:left="426" w:hanging="426"/>
        <w:contextualSpacing/>
        <w:jc w:val="both"/>
        <w:rPr>
          <w:rFonts w:ascii="Times New Roman" w:hAnsi="Times New Roman"/>
          <w:color w:val="000000"/>
          <w:sz w:val="26"/>
          <w:szCs w:val="26"/>
          <w:lang w:val="ro-RO"/>
        </w:rPr>
      </w:pPr>
    </w:p>
    <w:p w14:paraId="5B227708" w14:textId="3C9025B6" w:rsidR="00355D14" w:rsidRDefault="00812702">
      <w:pPr>
        <w:spacing w:after="0" w:line="240" w:lineRule="auto"/>
        <w:ind w:left="426" w:hanging="426"/>
        <w:jc w:val="both"/>
        <w:rPr>
          <w:rFonts w:ascii="Times New Roman" w:hAnsi="Times New Roman"/>
          <w:sz w:val="26"/>
          <w:szCs w:val="26"/>
          <w:lang w:val="ro-RO"/>
        </w:rPr>
      </w:pPr>
      <w:r w:rsidRPr="001B2B1D">
        <w:rPr>
          <w:rFonts w:ascii="Times New Roman" w:hAnsi="Times New Roman"/>
          <w:color w:val="000000"/>
          <w:sz w:val="26"/>
          <w:szCs w:val="26"/>
          <w:lang w:val="ro-RO" w:eastAsia="ru-RU"/>
        </w:rPr>
        <w:t>4</w:t>
      </w:r>
      <w:r w:rsidR="00062B66">
        <w:rPr>
          <w:rFonts w:ascii="Times New Roman" w:hAnsi="Times New Roman"/>
          <w:color w:val="000000"/>
          <w:sz w:val="26"/>
          <w:szCs w:val="26"/>
          <w:lang w:val="ro-RO" w:eastAsia="ru-RU"/>
        </w:rPr>
        <w:t>7</w:t>
      </w:r>
      <w:r w:rsidRPr="001B2B1D">
        <w:rPr>
          <w:rFonts w:ascii="Times New Roman" w:hAnsi="Times New Roman"/>
          <w:color w:val="000000"/>
          <w:sz w:val="26"/>
          <w:szCs w:val="26"/>
          <w:lang w:val="ro-RO" w:eastAsia="ru-RU"/>
        </w:rPr>
        <w:t xml:space="preserve">. </w:t>
      </w:r>
      <w:r w:rsidR="00AB12CC" w:rsidRPr="001B2B1D">
        <w:rPr>
          <w:rFonts w:ascii="Times New Roman" w:hAnsi="Times New Roman"/>
          <w:color w:val="000000"/>
          <w:sz w:val="26"/>
          <w:szCs w:val="26"/>
          <w:lang w:val="ro-RO" w:eastAsia="ru-RU"/>
        </w:rPr>
        <w:t xml:space="preserve">Beneficiarul </w:t>
      </w:r>
      <w:r w:rsidR="00355D14" w:rsidRPr="001B2B1D">
        <w:rPr>
          <w:rFonts w:ascii="Times New Roman" w:hAnsi="Times New Roman"/>
          <w:color w:val="000000"/>
          <w:sz w:val="26"/>
          <w:szCs w:val="26"/>
          <w:lang w:val="ro-RO" w:eastAsia="ru-RU"/>
        </w:rPr>
        <w:t xml:space="preserve"> </w:t>
      </w:r>
      <w:r w:rsidR="00AB12CC" w:rsidRPr="001B2B1D">
        <w:rPr>
          <w:rFonts w:ascii="Times New Roman" w:hAnsi="Times New Roman"/>
          <w:color w:val="000000"/>
          <w:sz w:val="26"/>
          <w:szCs w:val="26"/>
          <w:lang w:val="ro-RO" w:eastAsia="ru-RU"/>
        </w:rPr>
        <w:t xml:space="preserve"> </w:t>
      </w:r>
      <w:r w:rsidR="00F168AD" w:rsidRPr="001B2B1D">
        <w:rPr>
          <w:rFonts w:ascii="Times New Roman" w:hAnsi="Times New Roman"/>
          <w:color w:val="000000"/>
          <w:sz w:val="26"/>
          <w:szCs w:val="26"/>
          <w:lang w:val="ro-RO" w:eastAsia="ru-RU"/>
        </w:rPr>
        <w:t>elaborează și prezintă</w:t>
      </w:r>
      <w:r w:rsidR="00263518" w:rsidRPr="001B2B1D">
        <w:rPr>
          <w:rFonts w:ascii="Times New Roman" w:hAnsi="Times New Roman"/>
          <w:color w:val="000000"/>
          <w:sz w:val="26"/>
          <w:szCs w:val="26"/>
          <w:lang w:val="ro-RO" w:eastAsia="ru-RU"/>
        </w:rPr>
        <w:t xml:space="preserve"> Cancelariei de Stat </w:t>
      </w:r>
      <w:r w:rsidR="00F168AD" w:rsidRPr="001B2B1D">
        <w:rPr>
          <w:rFonts w:ascii="Times New Roman" w:hAnsi="Times New Roman"/>
          <w:color w:val="000000"/>
          <w:sz w:val="26"/>
          <w:szCs w:val="26"/>
          <w:lang w:val="ro-RO" w:eastAsia="ru-RU"/>
        </w:rPr>
        <w:t xml:space="preserve"> </w:t>
      </w:r>
      <w:r w:rsidR="00AB12CC" w:rsidRPr="001B2B1D">
        <w:rPr>
          <w:rFonts w:ascii="Times New Roman" w:hAnsi="Times New Roman"/>
          <w:sz w:val="26"/>
          <w:szCs w:val="26"/>
          <w:lang w:val="ro-RO"/>
        </w:rPr>
        <w:t>Raportul final</w:t>
      </w:r>
      <w:r w:rsidR="00F168AD" w:rsidRPr="001B2B1D">
        <w:rPr>
          <w:rFonts w:ascii="Times New Roman" w:hAnsi="Times New Roman"/>
          <w:sz w:val="26"/>
          <w:szCs w:val="26"/>
          <w:lang w:val="ro-RO"/>
        </w:rPr>
        <w:t xml:space="preserve"> (</w:t>
      </w:r>
      <w:r w:rsidR="00202580" w:rsidRPr="001B2B1D">
        <w:rPr>
          <w:rFonts w:ascii="Times New Roman" w:hAnsi="Times New Roman"/>
          <w:sz w:val="26"/>
          <w:szCs w:val="26"/>
          <w:lang w:val="ro-RO"/>
        </w:rPr>
        <w:t>a</w:t>
      </w:r>
      <w:r w:rsidR="00F168AD" w:rsidRPr="001B2B1D">
        <w:rPr>
          <w:rFonts w:ascii="Times New Roman" w:hAnsi="Times New Roman"/>
          <w:sz w:val="26"/>
          <w:szCs w:val="26"/>
          <w:lang w:val="ro-RO"/>
        </w:rPr>
        <w:t>nexa C)</w:t>
      </w:r>
      <w:r w:rsidR="00AB12CC" w:rsidRPr="001B2B1D">
        <w:rPr>
          <w:rFonts w:ascii="Times New Roman" w:hAnsi="Times New Roman"/>
          <w:sz w:val="26"/>
          <w:szCs w:val="26"/>
          <w:lang w:val="ro-RO"/>
        </w:rPr>
        <w:t xml:space="preserve"> în baza Planului de </w:t>
      </w:r>
      <w:r w:rsidR="00F168AD" w:rsidRPr="001B2B1D">
        <w:rPr>
          <w:rFonts w:ascii="Times New Roman" w:hAnsi="Times New Roman"/>
          <w:sz w:val="26"/>
          <w:szCs w:val="26"/>
          <w:lang w:val="ro-RO"/>
        </w:rPr>
        <w:t>a</w:t>
      </w:r>
      <w:r w:rsidR="00AB12CC" w:rsidRPr="001B2B1D">
        <w:rPr>
          <w:rFonts w:ascii="Times New Roman" w:hAnsi="Times New Roman"/>
          <w:sz w:val="26"/>
          <w:szCs w:val="26"/>
          <w:lang w:val="ro-RO"/>
        </w:rPr>
        <w:t>cțiuni (</w:t>
      </w:r>
      <w:r w:rsidR="00202580" w:rsidRPr="001B2B1D">
        <w:rPr>
          <w:rFonts w:ascii="Times New Roman" w:hAnsi="Times New Roman"/>
          <w:sz w:val="26"/>
          <w:szCs w:val="26"/>
          <w:lang w:val="ro-RO"/>
        </w:rPr>
        <w:t>anexa B)</w:t>
      </w:r>
      <w:r w:rsidR="00AB12CC" w:rsidRPr="001B2B1D">
        <w:rPr>
          <w:rFonts w:ascii="Times New Roman" w:hAnsi="Times New Roman"/>
          <w:sz w:val="26"/>
          <w:szCs w:val="26"/>
          <w:lang w:val="ro-RO"/>
        </w:rPr>
        <w:t>.</w:t>
      </w:r>
    </w:p>
    <w:p w14:paraId="209888C6" w14:textId="77777777" w:rsidR="00711AB9" w:rsidRPr="001B2B1D" w:rsidRDefault="00711AB9">
      <w:pPr>
        <w:spacing w:after="0" w:line="240" w:lineRule="auto"/>
        <w:ind w:left="426" w:hanging="426"/>
        <w:jc w:val="both"/>
        <w:rPr>
          <w:rFonts w:ascii="Times New Roman" w:hAnsi="Times New Roman"/>
          <w:sz w:val="26"/>
          <w:szCs w:val="26"/>
          <w:lang w:val="ro-RO"/>
        </w:rPr>
      </w:pPr>
    </w:p>
    <w:p w14:paraId="0D044BD5" w14:textId="2CF6F549" w:rsidR="00181C40" w:rsidRPr="00711AB9" w:rsidRDefault="00355D14" w:rsidP="00DD5962">
      <w:pPr>
        <w:spacing w:after="0" w:line="240" w:lineRule="auto"/>
        <w:ind w:left="426" w:hanging="426"/>
        <w:jc w:val="both"/>
        <w:rPr>
          <w:rFonts w:ascii="Times New Roman" w:hAnsi="Times New Roman"/>
          <w:color w:val="000000"/>
          <w:sz w:val="26"/>
          <w:szCs w:val="26"/>
          <w:lang w:val="ro-RO"/>
        </w:rPr>
      </w:pPr>
      <w:r w:rsidRPr="001B2B1D">
        <w:rPr>
          <w:rFonts w:ascii="Times New Roman" w:hAnsi="Times New Roman"/>
          <w:sz w:val="26"/>
          <w:szCs w:val="26"/>
          <w:lang w:val="ro-RO"/>
        </w:rPr>
        <w:lastRenderedPageBreak/>
        <w:t>4</w:t>
      </w:r>
      <w:r w:rsidR="00062B66">
        <w:rPr>
          <w:rFonts w:ascii="Times New Roman" w:hAnsi="Times New Roman"/>
          <w:sz w:val="26"/>
          <w:szCs w:val="26"/>
          <w:lang w:val="ro-RO"/>
        </w:rPr>
        <w:t>8</w:t>
      </w:r>
      <w:r w:rsidR="003D2880" w:rsidRPr="001B2B1D">
        <w:rPr>
          <w:rFonts w:ascii="Times New Roman" w:hAnsi="Times New Roman"/>
          <w:sz w:val="26"/>
          <w:szCs w:val="26"/>
          <w:lang w:val="ro-RO"/>
        </w:rPr>
        <w:t>.</w:t>
      </w:r>
      <w:r w:rsidRPr="001B2B1D">
        <w:rPr>
          <w:rFonts w:ascii="Times New Roman" w:hAnsi="Times New Roman"/>
          <w:sz w:val="26"/>
          <w:szCs w:val="26"/>
          <w:lang w:val="ro-RO"/>
        </w:rPr>
        <w:t xml:space="preserve"> </w:t>
      </w:r>
      <w:r w:rsidRPr="00711AB9">
        <w:rPr>
          <w:rFonts w:ascii="Times New Roman" w:hAnsi="Times New Roman"/>
          <w:sz w:val="26"/>
          <w:szCs w:val="26"/>
          <w:lang w:val="ro-RO"/>
        </w:rPr>
        <w:t xml:space="preserve">Beneficiarul </w:t>
      </w:r>
      <w:r w:rsidR="00AB12CC" w:rsidRPr="00711AB9">
        <w:rPr>
          <w:rFonts w:ascii="Times New Roman" w:hAnsi="Times New Roman"/>
          <w:color w:val="000000"/>
          <w:sz w:val="26"/>
          <w:szCs w:val="26"/>
          <w:lang w:val="ro-RO"/>
        </w:rPr>
        <w:t xml:space="preserve"> </w:t>
      </w:r>
      <w:r w:rsidR="00263518" w:rsidRPr="00711AB9">
        <w:rPr>
          <w:rFonts w:ascii="Times New Roman" w:hAnsi="Times New Roman"/>
          <w:color w:val="000000"/>
          <w:sz w:val="26"/>
          <w:szCs w:val="26"/>
          <w:lang w:val="ro-RO"/>
        </w:rPr>
        <w:t xml:space="preserve">anexează la Raportul final documente ce </w:t>
      </w:r>
      <w:r w:rsidR="00AB12CC" w:rsidRPr="00711AB9">
        <w:rPr>
          <w:rFonts w:ascii="Times New Roman" w:hAnsi="Times New Roman"/>
          <w:color w:val="000000"/>
          <w:sz w:val="26"/>
          <w:szCs w:val="26"/>
          <w:lang w:val="ro-RO"/>
        </w:rPr>
        <w:t>justific</w:t>
      </w:r>
      <w:r w:rsidRPr="00711AB9">
        <w:rPr>
          <w:rFonts w:ascii="Times New Roman" w:hAnsi="Times New Roman"/>
          <w:color w:val="000000"/>
          <w:sz w:val="26"/>
          <w:szCs w:val="26"/>
          <w:lang w:val="ro-RO"/>
        </w:rPr>
        <w:t>ă</w:t>
      </w:r>
      <w:r w:rsidR="00AB12CC" w:rsidRPr="00711AB9">
        <w:rPr>
          <w:rFonts w:ascii="Times New Roman" w:hAnsi="Times New Roman"/>
          <w:color w:val="000000"/>
          <w:sz w:val="26"/>
          <w:szCs w:val="26"/>
          <w:lang w:val="ro-RO"/>
        </w:rPr>
        <w:t xml:space="preserve"> cheltuielil</w:t>
      </w:r>
      <w:r w:rsidRPr="00711AB9">
        <w:rPr>
          <w:rFonts w:ascii="Times New Roman" w:hAnsi="Times New Roman"/>
          <w:color w:val="000000"/>
          <w:sz w:val="26"/>
          <w:szCs w:val="26"/>
          <w:lang w:val="ro-RO"/>
        </w:rPr>
        <w:t xml:space="preserve">e suportate pentru implementarea </w:t>
      </w:r>
      <w:proofErr w:type="spellStart"/>
      <w:r w:rsidR="00AB1EDA" w:rsidRPr="00711AB9">
        <w:rPr>
          <w:rFonts w:ascii="Times New Roman" w:hAnsi="Times New Roman"/>
          <w:color w:val="000000"/>
          <w:sz w:val="26"/>
          <w:szCs w:val="26"/>
          <w:lang w:val="ro-RO"/>
        </w:rPr>
        <w:t>activitatilor</w:t>
      </w:r>
      <w:proofErr w:type="spellEnd"/>
      <w:r w:rsidR="00AB1EDA" w:rsidRPr="00711AB9">
        <w:rPr>
          <w:rFonts w:ascii="Times New Roman" w:hAnsi="Times New Roman"/>
          <w:color w:val="000000"/>
          <w:sz w:val="26"/>
          <w:szCs w:val="26"/>
          <w:lang w:val="ro-RO"/>
        </w:rPr>
        <w:t xml:space="preserve"> </w:t>
      </w:r>
      <w:r w:rsidR="00181C40" w:rsidRPr="00711AB9">
        <w:rPr>
          <w:rFonts w:ascii="Times New Roman" w:hAnsi="Times New Roman"/>
          <w:color w:val="000000"/>
          <w:sz w:val="26"/>
          <w:szCs w:val="26"/>
          <w:lang w:val="ro-RO"/>
        </w:rPr>
        <w:t>p</w:t>
      </w:r>
      <w:r w:rsidRPr="00711AB9">
        <w:rPr>
          <w:rFonts w:ascii="Times New Roman" w:hAnsi="Times New Roman"/>
          <w:color w:val="000000"/>
          <w:sz w:val="26"/>
          <w:szCs w:val="26"/>
          <w:lang w:val="ro-RO"/>
        </w:rPr>
        <w:t>roiectului</w:t>
      </w:r>
      <w:r w:rsidR="00AB12CC" w:rsidRPr="00711AB9">
        <w:rPr>
          <w:rFonts w:ascii="Times New Roman" w:hAnsi="Times New Roman"/>
          <w:color w:val="000000"/>
          <w:sz w:val="26"/>
          <w:szCs w:val="26"/>
          <w:lang w:val="ro-RO"/>
        </w:rPr>
        <w:t xml:space="preserve">, </w:t>
      </w:r>
      <w:r w:rsidR="00263518" w:rsidRPr="00711AB9">
        <w:rPr>
          <w:rFonts w:ascii="Times New Roman" w:hAnsi="Times New Roman"/>
          <w:color w:val="000000"/>
          <w:sz w:val="26"/>
          <w:szCs w:val="26"/>
          <w:lang w:val="ro-RO"/>
        </w:rPr>
        <w:t>după cum urmează:</w:t>
      </w:r>
    </w:p>
    <w:p w14:paraId="2BC8EA8C" w14:textId="77777777" w:rsidR="00B91D99" w:rsidRPr="00711AB9" w:rsidRDefault="00AB12CC" w:rsidP="00954671">
      <w:pPr>
        <w:pStyle w:val="ListParagraph"/>
        <w:numPr>
          <w:ilvl w:val="0"/>
          <w:numId w:val="10"/>
        </w:numPr>
        <w:rPr>
          <w:rFonts w:ascii="Times New Roman" w:hAnsi="Times New Roman"/>
          <w:sz w:val="26"/>
          <w:szCs w:val="26"/>
        </w:rPr>
      </w:pPr>
      <w:r w:rsidRPr="00711AB9">
        <w:rPr>
          <w:rFonts w:ascii="Times New Roman" w:hAnsi="Times New Roman"/>
          <w:sz w:val="26"/>
          <w:szCs w:val="26"/>
        </w:rPr>
        <w:t>Bonuri de casă;</w:t>
      </w:r>
    </w:p>
    <w:p w14:paraId="55DAC6D0"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Ordine de plată prin transfer;</w:t>
      </w:r>
    </w:p>
    <w:p w14:paraId="4509FE1E"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Facturi fiscale;</w:t>
      </w:r>
    </w:p>
    <w:p w14:paraId="2B669599"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Facturi de expediție;</w:t>
      </w:r>
    </w:p>
    <w:p w14:paraId="1985DA1D" w14:textId="704F7A70"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Bilete/tichete de transport</w:t>
      </w:r>
      <w:r w:rsidR="00181C40" w:rsidRPr="00711AB9">
        <w:rPr>
          <w:rFonts w:ascii="Times New Roman" w:hAnsi="Times New Roman"/>
          <w:sz w:val="26"/>
          <w:szCs w:val="26"/>
        </w:rPr>
        <w:t xml:space="preserve"> (excepție </w:t>
      </w:r>
      <w:r w:rsidR="005E41B8" w:rsidRPr="00711AB9">
        <w:rPr>
          <w:rFonts w:ascii="Times New Roman" w:hAnsi="Times New Roman"/>
          <w:sz w:val="26"/>
          <w:szCs w:val="26"/>
        </w:rPr>
        <w:t xml:space="preserve">servicii de </w:t>
      </w:r>
      <w:r w:rsidR="00181C40" w:rsidRPr="00711AB9">
        <w:rPr>
          <w:rFonts w:ascii="Times New Roman" w:hAnsi="Times New Roman"/>
          <w:sz w:val="26"/>
          <w:szCs w:val="26"/>
        </w:rPr>
        <w:t>taxi)</w:t>
      </w:r>
      <w:r w:rsidRPr="00711AB9">
        <w:rPr>
          <w:rFonts w:ascii="Times New Roman" w:hAnsi="Times New Roman"/>
          <w:sz w:val="26"/>
          <w:szCs w:val="26"/>
        </w:rPr>
        <w:t>;</w:t>
      </w:r>
    </w:p>
    <w:p w14:paraId="3F0D419C"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 xml:space="preserve">Borderou virare/extras în/din cont de card, eliberat de bancă; </w:t>
      </w:r>
    </w:p>
    <w:p w14:paraId="7A9AC48D"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 xml:space="preserve">Extras de cont sau altă dovadă a achitării facturii pentru plățile electronice; </w:t>
      </w:r>
    </w:p>
    <w:p w14:paraId="1E734EFC"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 xml:space="preserve">Contracte de prestări servicii; </w:t>
      </w:r>
    </w:p>
    <w:p w14:paraId="48A9D377" w14:textId="7777777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 xml:space="preserve">Contracte de arendă; </w:t>
      </w:r>
    </w:p>
    <w:p w14:paraId="60A5872E" w14:textId="059359F7" w:rsidR="00B91D99" w:rsidRPr="00711AB9" w:rsidRDefault="00AB12CC" w:rsidP="00954671">
      <w:pPr>
        <w:pStyle w:val="ListParagraph"/>
        <w:numPr>
          <w:ilvl w:val="0"/>
          <w:numId w:val="10"/>
        </w:numPr>
        <w:tabs>
          <w:tab w:val="left" w:pos="709"/>
        </w:tabs>
        <w:spacing w:after="0" w:line="240" w:lineRule="auto"/>
        <w:jc w:val="both"/>
        <w:rPr>
          <w:rFonts w:ascii="Times New Roman" w:hAnsi="Times New Roman"/>
          <w:sz w:val="26"/>
          <w:szCs w:val="26"/>
        </w:rPr>
      </w:pPr>
      <w:r w:rsidRPr="00711AB9">
        <w:rPr>
          <w:rFonts w:ascii="Times New Roman" w:hAnsi="Times New Roman"/>
          <w:sz w:val="26"/>
          <w:szCs w:val="26"/>
        </w:rPr>
        <w:t>Alte documente justificative</w:t>
      </w:r>
      <w:r w:rsidR="00355D14" w:rsidRPr="00711AB9">
        <w:rPr>
          <w:rFonts w:ascii="Times New Roman" w:hAnsi="Times New Roman"/>
          <w:sz w:val="26"/>
          <w:szCs w:val="26"/>
        </w:rPr>
        <w:t xml:space="preserve"> (</w:t>
      </w:r>
      <w:r w:rsidR="00B04F8C" w:rsidRPr="00711AB9">
        <w:rPr>
          <w:rFonts w:ascii="Times New Roman" w:hAnsi="Times New Roman"/>
          <w:sz w:val="26"/>
          <w:szCs w:val="26"/>
        </w:rPr>
        <w:t>lista persoanelor participante la activită</w:t>
      </w:r>
      <w:r w:rsidR="00263518" w:rsidRPr="00711AB9">
        <w:rPr>
          <w:rFonts w:ascii="Times New Roman" w:hAnsi="Times New Roman"/>
          <w:sz w:val="26"/>
          <w:szCs w:val="26"/>
        </w:rPr>
        <w:t>ț</w:t>
      </w:r>
      <w:r w:rsidR="00B04F8C" w:rsidRPr="00711AB9">
        <w:rPr>
          <w:rFonts w:ascii="Times New Roman" w:hAnsi="Times New Roman"/>
          <w:sz w:val="26"/>
          <w:szCs w:val="26"/>
        </w:rPr>
        <w:t xml:space="preserve">i, înregistrări </w:t>
      </w:r>
      <w:proofErr w:type="spellStart"/>
      <w:r w:rsidR="00B04F8C" w:rsidRPr="00711AB9">
        <w:rPr>
          <w:rFonts w:ascii="Times New Roman" w:hAnsi="Times New Roman"/>
          <w:sz w:val="26"/>
          <w:szCs w:val="26"/>
        </w:rPr>
        <w:t>foto</w:t>
      </w:r>
      <w:proofErr w:type="spellEnd"/>
      <w:r w:rsidR="00B04F8C" w:rsidRPr="00711AB9">
        <w:rPr>
          <w:rFonts w:ascii="Times New Roman" w:hAnsi="Times New Roman"/>
          <w:sz w:val="26"/>
          <w:szCs w:val="26"/>
        </w:rPr>
        <w:t>/video</w:t>
      </w:r>
      <w:r w:rsidR="00263518" w:rsidRPr="00711AB9">
        <w:rPr>
          <w:rFonts w:ascii="Times New Roman" w:hAnsi="Times New Roman"/>
          <w:sz w:val="26"/>
          <w:szCs w:val="26"/>
        </w:rPr>
        <w:t>, capturi de ecran</w:t>
      </w:r>
      <w:r w:rsidR="00181C40" w:rsidRPr="00711AB9">
        <w:rPr>
          <w:rFonts w:ascii="Times New Roman" w:hAnsi="Times New Roman"/>
          <w:sz w:val="26"/>
          <w:szCs w:val="26"/>
        </w:rPr>
        <w:t>, ș.a.).</w:t>
      </w:r>
    </w:p>
    <w:p w14:paraId="14EFFFF9" w14:textId="77777777" w:rsidR="007A50DA" w:rsidRDefault="007A50DA" w:rsidP="00DD5962">
      <w:pPr>
        <w:tabs>
          <w:tab w:val="left" w:pos="709"/>
        </w:tabs>
        <w:spacing w:after="0" w:line="240" w:lineRule="auto"/>
        <w:ind w:left="284"/>
        <w:jc w:val="both"/>
        <w:rPr>
          <w:rFonts w:ascii="Times New Roman" w:hAnsi="Times New Roman"/>
          <w:sz w:val="26"/>
          <w:szCs w:val="26"/>
          <w:lang w:val="ro-RO"/>
        </w:rPr>
      </w:pPr>
    </w:p>
    <w:p w14:paraId="4D45C50B" w14:textId="662FF11C" w:rsidR="007A50DA" w:rsidRPr="008C4CB8" w:rsidRDefault="007A50DA" w:rsidP="00DD5962">
      <w:pPr>
        <w:tabs>
          <w:tab w:val="left" w:pos="709"/>
        </w:tabs>
        <w:spacing w:after="0" w:line="240" w:lineRule="auto"/>
        <w:ind w:left="284"/>
        <w:jc w:val="both"/>
        <w:rPr>
          <w:rFonts w:ascii="Times New Roman" w:hAnsi="Times New Roman"/>
          <w:i/>
          <w:iCs/>
          <w:sz w:val="26"/>
          <w:szCs w:val="26"/>
          <w:lang w:val="ro-RO"/>
        </w:rPr>
      </w:pPr>
      <w:r w:rsidRPr="008C4CB8">
        <w:rPr>
          <w:rFonts w:ascii="Times New Roman" w:hAnsi="Times New Roman"/>
          <w:i/>
          <w:iCs/>
          <w:sz w:val="26"/>
          <w:szCs w:val="26"/>
          <w:lang w:val="ro-RO"/>
        </w:rPr>
        <w:t>NOTĂ: Bonurile de casă trebuie să corespundă cu factura fiscală.</w:t>
      </w:r>
    </w:p>
    <w:p w14:paraId="5841B016" w14:textId="64D0A218" w:rsidR="007A50DA" w:rsidRPr="008C4CB8" w:rsidRDefault="007A50DA" w:rsidP="00DD5962">
      <w:pPr>
        <w:tabs>
          <w:tab w:val="left" w:pos="709"/>
        </w:tabs>
        <w:spacing w:after="0" w:line="240" w:lineRule="auto"/>
        <w:ind w:left="284"/>
        <w:jc w:val="both"/>
        <w:rPr>
          <w:rFonts w:ascii="Times New Roman" w:hAnsi="Times New Roman"/>
          <w:i/>
          <w:iCs/>
          <w:sz w:val="26"/>
          <w:szCs w:val="26"/>
          <w:lang w:val="ro-RO"/>
        </w:rPr>
      </w:pPr>
      <w:r w:rsidRPr="008C4CB8">
        <w:rPr>
          <w:rFonts w:ascii="Times New Roman" w:hAnsi="Times New Roman"/>
          <w:i/>
          <w:iCs/>
          <w:sz w:val="26"/>
          <w:szCs w:val="26"/>
          <w:lang w:val="ro-RO"/>
        </w:rPr>
        <w:t>Confirmarea cheltuielilor se realizează prin: factură fiscală, factură de expediție, contract.</w:t>
      </w:r>
    </w:p>
    <w:p w14:paraId="32E7631D" w14:textId="098B1532" w:rsidR="007A50DA" w:rsidRDefault="008C4CB8" w:rsidP="00DD5962">
      <w:pPr>
        <w:tabs>
          <w:tab w:val="left" w:pos="709"/>
        </w:tabs>
        <w:spacing w:after="0" w:line="240" w:lineRule="auto"/>
        <w:ind w:left="284"/>
        <w:jc w:val="both"/>
        <w:rPr>
          <w:rFonts w:ascii="Times New Roman" w:hAnsi="Times New Roman"/>
          <w:i/>
          <w:iCs/>
          <w:sz w:val="26"/>
          <w:szCs w:val="26"/>
          <w:lang w:val="ro-RO"/>
        </w:rPr>
      </w:pPr>
      <w:r w:rsidRPr="008C4CB8">
        <w:rPr>
          <w:rFonts w:ascii="Times New Roman" w:hAnsi="Times New Roman"/>
          <w:i/>
          <w:iCs/>
          <w:sz w:val="26"/>
          <w:szCs w:val="26"/>
          <w:lang w:val="ro-RO"/>
        </w:rPr>
        <w:t>Confirmarea plăților se efectuează prin: ordinul de plată, bon de casă, extrasul din bancă.</w:t>
      </w:r>
    </w:p>
    <w:p w14:paraId="37B8C6BA" w14:textId="77777777" w:rsidR="008C4CB8" w:rsidRPr="008C4CB8" w:rsidRDefault="008C4CB8" w:rsidP="00DD5962">
      <w:pPr>
        <w:tabs>
          <w:tab w:val="left" w:pos="709"/>
        </w:tabs>
        <w:spacing w:after="0" w:line="240" w:lineRule="auto"/>
        <w:ind w:left="284"/>
        <w:jc w:val="both"/>
        <w:rPr>
          <w:rFonts w:ascii="Times New Roman" w:hAnsi="Times New Roman"/>
          <w:i/>
          <w:iCs/>
          <w:sz w:val="26"/>
          <w:szCs w:val="26"/>
          <w:lang w:val="ro-RO"/>
        </w:rPr>
      </w:pPr>
    </w:p>
    <w:p w14:paraId="5FEEC488" w14:textId="563BC01C" w:rsidR="00150C4E" w:rsidRPr="001B2B1D" w:rsidRDefault="007A50DA" w:rsidP="00DD5962">
      <w:pPr>
        <w:tabs>
          <w:tab w:val="left" w:pos="709"/>
        </w:tabs>
        <w:spacing w:after="0" w:line="240" w:lineRule="auto"/>
        <w:ind w:left="284"/>
        <w:jc w:val="both"/>
        <w:rPr>
          <w:rFonts w:ascii="Times New Roman" w:hAnsi="Times New Roman"/>
          <w:sz w:val="26"/>
          <w:szCs w:val="26"/>
          <w:lang w:val="ro-RO"/>
        </w:rPr>
      </w:pPr>
      <w:r>
        <w:rPr>
          <w:rFonts w:ascii="Times New Roman" w:hAnsi="Times New Roman"/>
          <w:sz w:val="26"/>
          <w:szCs w:val="26"/>
          <w:lang w:val="ro-RO"/>
        </w:rPr>
        <w:t xml:space="preserve"> </w:t>
      </w:r>
    </w:p>
    <w:p w14:paraId="304FBE86" w14:textId="08A014DA" w:rsidR="00150C4E" w:rsidRPr="001B2B1D" w:rsidRDefault="00062B66" w:rsidP="00DD5962">
      <w:pPr>
        <w:tabs>
          <w:tab w:val="left" w:pos="709"/>
        </w:tabs>
        <w:spacing w:after="0" w:line="240" w:lineRule="auto"/>
        <w:jc w:val="both"/>
        <w:rPr>
          <w:rFonts w:ascii="Times New Roman" w:hAnsi="Times New Roman"/>
          <w:sz w:val="26"/>
          <w:szCs w:val="26"/>
          <w:lang w:val="ro-RO"/>
        </w:rPr>
      </w:pPr>
      <w:r>
        <w:rPr>
          <w:rFonts w:ascii="Times New Roman" w:hAnsi="Times New Roman"/>
          <w:sz w:val="26"/>
          <w:szCs w:val="26"/>
          <w:lang w:val="ro-RO"/>
        </w:rPr>
        <w:t>49</w:t>
      </w:r>
      <w:r w:rsidR="00355D14" w:rsidRPr="001B2B1D">
        <w:rPr>
          <w:rFonts w:ascii="Times New Roman" w:hAnsi="Times New Roman"/>
          <w:sz w:val="26"/>
          <w:szCs w:val="26"/>
          <w:lang w:val="ro-RO"/>
        </w:rPr>
        <w:t xml:space="preserve">. </w:t>
      </w:r>
      <w:r w:rsidR="008B4D96" w:rsidRPr="001B2B1D">
        <w:rPr>
          <w:rFonts w:ascii="Times New Roman" w:hAnsi="Times New Roman"/>
          <w:sz w:val="26"/>
          <w:szCs w:val="26"/>
          <w:lang w:val="ro-RO"/>
        </w:rPr>
        <w:t>Toate documentele justificative vor fi prezentate în original Cancelariei de Stat (BRD) până la aprobarea Raportului final și transferul tranșei II.</w:t>
      </w:r>
      <w:r w:rsidR="0002557C" w:rsidRPr="001B2B1D">
        <w:rPr>
          <w:rFonts w:ascii="Times New Roman" w:hAnsi="Times New Roman"/>
          <w:sz w:val="26"/>
          <w:szCs w:val="26"/>
          <w:lang w:val="ro-RO"/>
        </w:rPr>
        <w:t xml:space="preserve"> </w:t>
      </w:r>
    </w:p>
    <w:p w14:paraId="60137B1D" w14:textId="4FBDF462" w:rsidR="00B91D99" w:rsidRPr="001B2B1D" w:rsidRDefault="00B91D99" w:rsidP="00DD5962">
      <w:pPr>
        <w:spacing w:after="0" w:line="240" w:lineRule="auto"/>
        <w:jc w:val="both"/>
        <w:rPr>
          <w:rFonts w:ascii="Times New Roman" w:hAnsi="Times New Roman"/>
          <w:sz w:val="26"/>
          <w:szCs w:val="26"/>
          <w:lang w:val="ro-RO"/>
        </w:rPr>
      </w:pPr>
    </w:p>
    <w:p w14:paraId="3AF39079" w14:textId="196AD6BE" w:rsidR="002705E0" w:rsidRPr="001B2B1D" w:rsidRDefault="00812702" w:rsidP="00DD5962">
      <w:pPr>
        <w:spacing w:after="0" w:line="240" w:lineRule="auto"/>
        <w:jc w:val="both"/>
        <w:rPr>
          <w:rFonts w:ascii="Times New Roman" w:hAnsi="Times New Roman"/>
          <w:sz w:val="26"/>
          <w:szCs w:val="26"/>
          <w:lang w:val="ro-RO"/>
        </w:rPr>
      </w:pPr>
      <w:r w:rsidRPr="001B2B1D">
        <w:rPr>
          <w:rFonts w:ascii="Times New Roman" w:hAnsi="Times New Roman"/>
          <w:sz w:val="26"/>
          <w:szCs w:val="26"/>
          <w:lang w:val="ro-RO"/>
        </w:rPr>
        <w:t>5</w:t>
      </w:r>
      <w:r w:rsidR="00062B66">
        <w:rPr>
          <w:rFonts w:ascii="Times New Roman" w:hAnsi="Times New Roman"/>
          <w:sz w:val="26"/>
          <w:szCs w:val="26"/>
          <w:lang w:val="ro-RO"/>
        </w:rPr>
        <w:t>0</w:t>
      </w:r>
      <w:r w:rsidR="002705E0" w:rsidRPr="001B2B1D">
        <w:rPr>
          <w:rFonts w:ascii="Times New Roman" w:hAnsi="Times New Roman"/>
          <w:sz w:val="26"/>
          <w:szCs w:val="26"/>
          <w:lang w:val="ro-RO"/>
        </w:rPr>
        <w:t>.   Cheltuieli</w:t>
      </w:r>
      <w:r w:rsidR="00B04F8C" w:rsidRPr="001B2B1D">
        <w:rPr>
          <w:rFonts w:ascii="Times New Roman" w:hAnsi="Times New Roman"/>
          <w:sz w:val="26"/>
          <w:szCs w:val="26"/>
          <w:lang w:val="ro-RO"/>
        </w:rPr>
        <w:t xml:space="preserve"> </w:t>
      </w:r>
      <w:r w:rsidR="002705E0" w:rsidRPr="001B2B1D">
        <w:rPr>
          <w:rFonts w:ascii="Times New Roman" w:hAnsi="Times New Roman"/>
          <w:sz w:val="26"/>
          <w:szCs w:val="26"/>
          <w:lang w:val="ro-RO"/>
        </w:rPr>
        <w:t>neeligibile:</w:t>
      </w:r>
    </w:p>
    <w:p w14:paraId="7A0058EC" w14:textId="77777777" w:rsidR="00AD0E55" w:rsidRPr="001B2B1D" w:rsidRDefault="002705E0" w:rsidP="00954671">
      <w:pPr>
        <w:pStyle w:val="ListParagraph"/>
        <w:numPr>
          <w:ilvl w:val="0"/>
          <w:numId w:val="9"/>
        </w:numPr>
        <w:spacing w:after="60" w:line="240" w:lineRule="auto"/>
        <w:jc w:val="both"/>
        <w:rPr>
          <w:rFonts w:ascii="Times New Roman" w:hAnsi="Times New Roman"/>
          <w:sz w:val="26"/>
          <w:szCs w:val="26"/>
        </w:rPr>
      </w:pPr>
      <w:r w:rsidRPr="001B2B1D">
        <w:rPr>
          <w:rFonts w:ascii="Times New Roman" w:hAnsi="Times New Roman"/>
          <w:sz w:val="26"/>
          <w:szCs w:val="26"/>
        </w:rPr>
        <w:t>procurarea băuturilor alcoolice și a articolelor de tutun</w:t>
      </w:r>
      <w:r w:rsidR="00AD0E55" w:rsidRPr="001B2B1D">
        <w:rPr>
          <w:rFonts w:ascii="Times New Roman" w:hAnsi="Times New Roman"/>
          <w:sz w:val="26"/>
          <w:szCs w:val="26"/>
        </w:rPr>
        <w:t>;</w:t>
      </w:r>
    </w:p>
    <w:p w14:paraId="463DCB20" w14:textId="7233AADB" w:rsidR="002705E0" w:rsidRPr="00711AB9" w:rsidRDefault="00AD0E55" w:rsidP="00954671">
      <w:pPr>
        <w:pStyle w:val="ListParagraph"/>
        <w:numPr>
          <w:ilvl w:val="0"/>
          <w:numId w:val="9"/>
        </w:numPr>
        <w:spacing w:after="60" w:line="240" w:lineRule="auto"/>
        <w:jc w:val="both"/>
        <w:rPr>
          <w:rFonts w:ascii="Times New Roman" w:hAnsi="Times New Roman"/>
          <w:sz w:val="26"/>
          <w:szCs w:val="26"/>
        </w:rPr>
      </w:pPr>
      <w:r w:rsidRPr="00711AB9">
        <w:rPr>
          <w:rFonts w:ascii="Times New Roman" w:hAnsi="Times New Roman"/>
          <w:sz w:val="26"/>
          <w:szCs w:val="26"/>
        </w:rPr>
        <w:t>procurarea produselor alimentare;</w:t>
      </w:r>
      <w:r w:rsidR="002705E0" w:rsidRPr="00711AB9">
        <w:rPr>
          <w:rFonts w:ascii="Times New Roman" w:hAnsi="Times New Roman"/>
          <w:sz w:val="26"/>
          <w:szCs w:val="26"/>
        </w:rPr>
        <w:t xml:space="preserve"> </w:t>
      </w:r>
    </w:p>
    <w:p w14:paraId="4BA67373" w14:textId="34A936DE" w:rsidR="002705E0" w:rsidRPr="001B2B1D" w:rsidRDefault="002705E0" w:rsidP="00954671">
      <w:pPr>
        <w:pStyle w:val="ListParagraph"/>
        <w:numPr>
          <w:ilvl w:val="0"/>
          <w:numId w:val="9"/>
        </w:numPr>
        <w:spacing w:after="0" w:line="240" w:lineRule="auto"/>
        <w:jc w:val="both"/>
        <w:rPr>
          <w:rFonts w:ascii="Times New Roman" w:hAnsi="Times New Roman"/>
          <w:sz w:val="26"/>
          <w:szCs w:val="26"/>
        </w:rPr>
      </w:pPr>
      <w:r w:rsidRPr="001B2B1D">
        <w:rPr>
          <w:rFonts w:ascii="Times New Roman" w:hAnsi="Times New Roman"/>
          <w:sz w:val="26"/>
          <w:szCs w:val="26"/>
        </w:rPr>
        <w:t>servicii de taxi, în cazul în care există alternativa călătoriei cu transport public</w:t>
      </w:r>
      <w:r w:rsidR="00300DD0" w:rsidRPr="001B2B1D">
        <w:rPr>
          <w:rFonts w:ascii="Times New Roman" w:hAnsi="Times New Roman"/>
          <w:sz w:val="26"/>
          <w:szCs w:val="26"/>
        </w:rPr>
        <w:t>;</w:t>
      </w:r>
      <w:r w:rsidRPr="001B2B1D">
        <w:rPr>
          <w:rFonts w:ascii="Times New Roman" w:hAnsi="Times New Roman"/>
          <w:sz w:val="26"/>
          <w:szCs w:val="26"/>
        </w:rPr>
        <w:t xml:space="preserve"> </w:t>
      </w:r>
    </w:p>
    <w:p w14:paraId="07DA3354" w14:textId="1F8BE577" w:rsidR="00A10BB3" w:rsidRPr="001B2B1D" w:rsidRDefault="00A10BB3" w:rsidP="00954671">
      <w:pPr>
        <w:pStyle w:val="ListParagraph"/>
        <w:numPr>
          <w:ilvl w:val="0"/>
          <w:numId w:val="9"/>
        </w:numPr>
        <w:spacing w:after="0" w:line="240" w:lineRule="auto"/>
        <w:jc w:val="both"/>
        <w:rPr>
          <w:rFonts w:ascii="Times New Roman" w:hAnsi="Times New Roman"/>
          <w:sz w:val="26"/>
          <w:szCs w:val="26"/>
        </w:rPr>
      </w:pPr>
      <w:r w:rsidRPr="001B2B1D">
        <w:rPr>
          <w:rFonts w:ascii="Times New Roman" w:hAnsi="Times New Roman"/>
          <w:sz w:val="26"/>
          <w:szCs w:val="26"/>
        </w:rPr>
        <w:t>subcontractarea de către beneficiar a unui singur subiect care să asigure implementarea tuturor activităților</w:t>
      </w:r>
      <w:r w:rsidR="00150C4E" w:rsidRPr="001B2B1D">
        <w:rPr>
          <w:rFonts w:ascii="Times New Roman" w:hAnsi="Times New Roman"/>
          <w:sz w:val="26"/>
          <w:szCs w:val="26"/>
        </w:rPr>
        <w:t>;</w:t>
      </w:r>
    </w:p>
    <w:p w14:paraId="1CCE3B7E" w14:textId="4C047388" w:rsidR="00263518" w:rsidRPr="001B2B1D" w:rsidRDefault="00150C4E" w:rsidP="00954671">
      <w:pPr>
        <w:pStyle w:val="ListParagraph"/>
        <w:numPr>
          <w:ilvl w:val="0"/>
          <w:numId w:val="9"/>
        </w:numPr>
        <w:spacing w:after="0" w:line="240" w:lineRule="auto"/>
        <w:jc w:val="both"/>
        <w:rPr>
          <w:rFonts w:ascii="Times New Roman" w:hAnsi="Times New Roman"/>
          <w:sz w:val="26"/>
          <w:szCs w:val="26"/>
        </w:rPr>
      </w:pPr>
      <w:r w:rsidRPr="001B2B1D">
        <w:rPr>
          <w:rFonts w:ascii="Times New Roman" w:hAnsi="Times New Roman"/>
          <w:sz w:val="26"/>
          <w:szCs w:val="26"/>
        </w:rPr>
        <w:t>cheltuieli diurnă</w:t>
      </w:r>
      <w:r w:rsidR="00647549" w:rsidRPr="001B2B1D">
        <w:rPr>
          <w:rFonts w:ascii="Times New Roman" w:hAnsi="Times New Roman"/>
          <w:sz w:val="26"/>
          <w:szCs w:val="26"/>
        </w:rPr>
        <w:t>;</w:t>
      </w:r>
    </w:p>
    <w:p w14:paraId="17F5EF08" w14:textId="4586F1A7" w:rsidR="00150C4E" w:rsidRPr="001B2B1D" w:rsidRDefault="00263518" w:rsidP="00954671">
      <w:pPr>
        <w:pStyle w:val="ListParagraph"/>
        <w:numPr>
          <w:ilvl w:val="0"/>
          <w:numId w:val="9"/>
        </w:numPr>
        <w:spacing w:after="0" w:line="240" w:lineRule="auto"/>
        <w:jc w:val="both"/>
        <w:rPr>
          <w:rFonts w:ascii="Times New Roman" w:hAnsi="Times New Roman"/>
          <w:sz w:val="26"/>
          <w:szCs w:val="26"/>
        </w:rPr>
      </w:pPr>
      <w:r w:rsidRPr="001B2B1D">
        <w:rPr>
          <w:rFonts w:ascii="Times New Roman" w:hAnsi="Times New Roman"/>
          <w:sz w:val="26"/>
          <w:szCs w:val="26"/>
        </w:rPr>
        <w:t>cheltuieli cazare</w:t>
      </w:r>
      <w:r w:rsidR="00181C40" w:rsidRPr="001B2B1D">
        <w:rPr>
          <w:rFonts w:ascii="Times New Roman" w:hAnsi="Times New Roman"/>
          <w:sz w:val="26"/>
          <w:szCs w:val="26"/>
        </w:rPr>
        <w:t>;</w:t>
      </w:r>
    </w:p>
    <w:p w14:paraId="0BAE9737" w14:textId="28A77137" w:rsidR="002705E0" w:rsidRPr="00773AB6" w:rsidRDefault="00181C40" w:rsidP="00DD5962">
      <w:pPr>
        <w:pStyle w:val="ListParagraph"/>
        <w:numPr>
          <w:ilvl w:val="0"/>
          <w:numId w:val="9"/>
        </w:numPr>
        <w:spacing w:after="0" w:line="240" w:lineRule="auto"/>
        <w:jc w:val="both"/>
        <w:rPr>
          <w:rFonts w:ascii="Times New Roman" w:hAnsi="Times New Roman"/>
          <w:sz w:val="26"/>
          <w:szCs w:val="26"/>
        </w:rPr>
      </w:pPr>
      <w:r w:rsidRPr="001B2B1D">
        <w:rPr>
          <w:rFonts w:ascii="Times New Roman" w:hAnsi="Times New Roman"/>
          <w:sz w:val="26"/>
          <w:szCs w:val="26"/>
        </w:rPr>
        <w:t>salariu pentru reprezentantul legal</w:t>
      </w:r>
      <w:r w:rsidR="00647549" w:rsidRPr="001B2B1D">
        <w:rPr>
          <w:rFonts w:ascii="Times New Roman" w:hAnsi="Times New Roman"/>
          <w:sz w:val="26"/>
          <w:szCs w:val="26"/>
        </w:rPr>
        <w:t>, împuternicitul acestuia sau coordonatorul de proiect</w:t>
      </w:r>
      <w:r w:rsidRPr="001B2B1D">
        <w:rPr>
          <w:rFonts w:ascii="Times New Roman" w:hAnsi="Times New Roman"/>
          <w:sz w:val="26"/>
          <w:szCs w:val="26"/>
        </w:rPr>
        <w:t xml:space="preserve"> </w:t>
      </w:r>
      <w:r w:rsidR="005E41B8" w:rsidRPr="001B2B1D">
        <w:rPr>
          <w:rFonts w:ascii="Times New Roman" w:hAnsi="Times New Roman"/>
          <w:sz w:val="26"/>
          <w:szCs w:val="26"/>
        </w:rPr>
        <w:t xml:space="preserve">pentru </w:t>
      </w:r>
      <w:r w:rsidRPr="001B2B1D">
        <w:rPr>
          <w:rFonts w:ascii="Times New Roman" w:hAnsi="Times New Roman"/>
          <w:sz w:val="26"/>
          <w:szCs w:val="26"/>
        </w:rPr>
        <w:t>implementarea proiectului.</w:t>
      </w:r>
    </w:p>
    <w:p w14:paraId="6666F048" w14:textId="77777777" w:rsidR="00B91D99" w:rsidRPr="001B2B1D" w:rsidRDefault="00B91D99">
      <w:pPr>
        <w:spacing w:after="0" w:line="240" w:lineRule="auto"/>
        <w:ind w:left="720"/>
        <w:jc w:val="both"/>
        <w:rPr>
          <w:rFonts w:ascii="Times New Roman" w:hAnsi="Times New Roman"/>
          <w:sz w:val="26"/>
          <w:szCs w:val="26"/>
          <w:lang w:val="ro-RO"/>
        </w:rPr>
      </w:pPr>
    </w:p>
    <w:p w14:paraId="161CF7D0" w14:textId="77777777" w:rsidR="00B91D99" w:rsidRPr="001B2B1D" w:rsidRDefault="00AB12CC">
      <w:pPr>
        <w:spacing w:after="0" w:line="240" w:lineRule="auto"/>
        <w:jc w:val="center"/>
        <w:rPr>
          <w:rFonts w:ascii="Times New Roman" w:hAnsi="Times New Roman"/>
          <w:b/>
          <w:bCs/>
          <w:color w:val="000000"/>
          <w:sz w:val="26"/>
          <w:szCs w:val="26"/>
          <w:lang w:val="ro-RO"/>
        </w:rPr>
      </w:pPr>
      <w:r w:rsidRPr="001B2B1D">
        <w:rPr>
          <w:rFonts w:ascii="Times New Roman" w:hAnsi="Times New Roman"/>
          <w:b/>
          <w:bCs/>
          <w:color w:val="000000"/>
          <w:sz w:val="26"/>
          <w:szCs w:val="26"/>
          <w:lang w:val="ro-RO"/>
        </w:rPr>
        <w:t>Capitolul IV. Sancțiuni</w:t>
      </w:r>
    </w:p>
    <w:p w14:paraId="705BB17D" w14:textId="77777777" w:rsidR="00B91D99" w:rsidRPr="001B2B1D" w:rsidRDefault="00B91D99">
      <w:pPr>
        <w:spacing w:after="0" w:line="240" w:lineRule="auto"/>
        <w:jc w:val="center"/>
        <w:rPr>
          <w:rFonts w:ascii="Times New Roman" w:hAnsi="Times New Roman"/>
          <w:color w:val="000000"/>
          <w:sz w:val="26"/>
          <w:szCs w:val="26"/>
          <w:lang w:val="ro-RO"/>
        </w:rPr>
      </w:pPr>
    </w:p>
    <w:p w14:paraId="08B4FAD4" w14:textId="15B94251" w:rsidR="00B91D99" w:rsidRDefault="003D2880">
      <w:pPr>
        <w:spacing w:after="0" w:line="240" w:lineRule="auto"/>
        <w:ind w:left="426" w:hanging="426"/>
        <w:jc w:val="both"/>
        <w:rPr>
          <w:rFonts w:ascii="Times New Roman" w:hAnsi="Times New Roman"/>
          <w:color w:val="000000"/>
          <w:sz w:val="26"/>
          <w:szCs w:val="26"/>
          <w:lang w:val="ro-RO"/>
        </w:rPr>
      </w:pPr>
      <w:r w:rsidRPr="001B2B1D">
        <w:rPr>
          <w:rFonts w:ascii="Times New Roman" w:hAnsi="Times New Roman"/>
          <w:color w:val="000000"/>
          <w:sz w:val="26"/>
          <w:szCs w:val="26"/>
          <w:lang w:val="ro-RO"/>
        </w:rPr>
        <w:t>5</w:t>
      </w:r>
      <w:r w:rsidR="00062B66">
        <w:rPr>
          <w:rFonts w:ascii="Times New Roman" w:hAnsi="Times New Roman"/>
          <w:color w:val="000000"/>
          <w:sz w:val="26"/>
          <w:szCs w:val="26"/>
          <w:lang w:val="ro-RO"/>
        </w:rPr>
        <w:t>1</w:t>
      </w:r>
      <w:r w:rsidR="00AB12CC" w:rsidRPr="001B2B1D">
        <w:rPr>
          <w:rFonts w:ascii="Times New Roman" w:hAnsi="Times New Roman"/>
          <w:color w:val="000000"/>
          <w:sz w:val="26"/>
          <w:szCs w:val="26"/>
          <w:lang w:val="ro-RO"/>
        </w:rPr>
        <w:t xml:space="preserve">. Contractele de granturi pot fi reziliate în termen de 10 zile calendaristice de la data primirii notificării prin care părții în culpă i s-a adus la cunoștință că nu </w:t>
      </w:r>
      <w:proofErr w:type="spellStart"/>
      <w:r w:rsidR="00AB12CC" w:rsidRPr="001B2B1D">
        <w:rPr>
          <w:rFonts w:ascii="Times New Roman" w:hAnsi="Times New Roman"/>
          <w:color w:val="000000"/>
          <w:sz w:val="26"/>
          <w:szCs w:val="26"/>
          <w:lang w:val="ro-RO"/>
        </w:rPr>
        <w:t>şi</w:t>
      </w:r>
      <w:proofErr w:type="spellEnd"/>
      <w:r w:rsidR="00AB12CC" w:rsidRPr="001B2B1D">
        <w:rPr>
          <w:rFonts w:ascii="Times New Roman" w:hAnsi="Times New Roman"/>
          <w:color w:val="000000"/>
          <w:sz w:val="26"/>
          <w:szCs w:val="26"/>
          <w:lang w:val="ro-RO"/>
        </w:rPr>
        <w:t>-a îndeplinit obligațiile contractuale. Notificarea va putea fi comunicată în termen de 10 zile calendaristice de la data constatării neîndeplinirii sau îndeplinirii necorespunzătoare a uneia sau a mai mult</w:t>
      </w:r>
      <w:r w:rsidR="005E41B8" w:rsidRPr="001B2B1D">
        <w:rPr>
          <w:rFonts w:ascii="Times New Roman" w:hAnsi="Times New Roman"/>
          <w:color w:val="000000"/>
          <w:sz w:val="26"/>
          <w:szCs w:val="26"/>
          <w:lang w:val="ro-RO"/>
        </w:rPr>
        <w:t>or</w:t>
      </w:r>
      <w:r w:rsidR="00AB12CC" w:rsidRPr="001B2B1D">
        <w:rPr>
          <w:rFonts w:ascii="Times New Roman" w:hAnsi="Times New Roman"/>
          <w:color w:val="000000"/>
          <w:sz w:val="26"/>
          <w:szCs w:val="26"/>
          <w:lang w:val="ro-RO"/>
        </w:rPr>
        <w:t xml:space="preserve"> obligații contractuale.</w:t>
      </w:r>
    </w:p>
    <w:p w14:paraId="6AD12D38" w14:textId="77777777" w:rsidR="00773AB6" w:rsidRPr="001B2B1D" w:rsidRDefault="00773AB6">
      <w:pPr>
        <w:spacing w:after="0" w:line="240" w:lineRule="auto"/>
        <w:ind w:left="426" w:hanging="426"/>
        <w:jc w:val="both"/>
        <w:rPr>
          <w:rFonts w:ascii="Times New Roman" w:hAnsi="Times New Roman"/>
          <w:color w:val="000000"/>
          <w:sz w:val="26"/>
          <w:szCs w:val="26"/>
          <w:lang w:val="ro-RO"/>
        </w:rPr>
      </w:pPr>
    </w:p>
    <w:p w14:paraId="22075894" w14:textId="369ACEE8" w:rsidR="00B91D99" w:rsidRPr="00773AB6" w:rsidRDefault="003D2880">
      <w:pPr>
        <w:spacing w:after="0" w:line="240" w:lineRule="auto"/>
        <w:ind w:left="426" w:hanging="426"/>
        <w:jc w:val="both"/>
        <w:rPr>
          <w:rFonts w:ascii="Times New Roman" w:hAnsi="Times New Roman"/>
          <w:sz w:val="26"/>
          <w:szCs w:val="26"/>
          <w:lang w:val="ro-RO"/>
        </w:rPr>
      </w:pPr>
      <w:r w:rsidRPr="001B2B1D">
        <w:rPr>
          <w:rFonts w:ascii="Times New Roman" w:hAnsi="Times New Roman"/>
          <w:color w:val="000000"/>
          <w:sz w:val="26"/>
          <w:szCs w:val="26"/>
          <w:lang w:val="ro-RO"/>
        </w:rPr>
        <w:t>5</w:t>
      </w:r>
      <w:r w:rsidR="00062B66">
        <w:rPr>
          <w:rFonts w:ascii="Times New Roman" w:hAnsi="Times New Roman"/>
          <w:color w:val="000000"/>
          <w:sz w:val="26"/>
          <w:szCs w:val="26"/>
          <w:lang w:val="ro-RO"/>
        </w:rPr>
        <w:t>2</w:t>
      </w:r>
      <w:r w:rsidR="00AB12CC" w:rsidRPr="001B2B1D">
        <w:rPr>
          <w:rFonts w:ascii="Times New Roman" w:hAnsi="Times New Roman"/>
          <w:color w:val="000000"/>
          <w:sz w:val="26"/>
          <w:szCs w:val="26"/>
          <w:lang w:val="ro-RO"/>
        </w:rPr>
        <w:t xml:space="preserve">.  În cazul rezilierii contractului </w:t>
      </w:r>
      <w:r w:rsidR="003B00EF" w:rsidRPr="001B2B1D">
        <w:rPr>
          <w:rFonts w:ascii="Times New Roman" w:hAnsi="Times New Roman"/>
          <w:color w:val="000000"/>
          <w:sz w:val="26"/>
          <w:szCs w:val="26"/>
          <w:lang w:val="ro-RO"/>
        </w:rPr>
        <w:t xml:space="preserve">de grant </w:t>
      </w:r>
      <w:r w:rsidR="00AB12CC" w:rsidRPr="001B2B1D">
        <w:rPr>
          <w:rFonts w:ascii="Times New Roman" w:hAnsi="Times New Roman"/>
          <w:color w:val="000000"/>
          <w:sz w:val="26"/>
          <w:szCs w:val="26"/>
          <w:lang w:val="ro-RO"/>
        </w:rPr>
        <w:t xml:space="preserve">ca urmare a neîndeplinirii clauzelor contractuale, beneficiarul finanțării este obligat în termen de 15 zile să returneze </w:t>
      </w:r>
      <w:r w:rsidR="003B00EF" w:rsidRPr="001B2B1D">
        <w:rPr>
          <w:rFonts w:ascii="Times New Roman" w:hAnsi="Times New Roman"/>
          <w:color w:val="000000"/>
          <w:sz w:val="26"/>
          <w:szCs w:val="26"/>
          <w:lang w:val="ro-RO"/>
        </w:rPr>
        <w:t>Cancelariei de Stat</w:t>
      </w:r>
      <w:r w:rsidR="00AB12CC" w:rsidRPr="001B2B1D">
        <w:rPr>
          <w:rFonts w:ascii="Times New Roman" w:hAnsi="Times New Roman"/>
          <w:color w:val="000000"/>
          <w:sz w:val="26"/>
          <w:szCs w:val="26"/>
          <w:lang w:val="ro-RO"/>
        </w:rPr>
        <w:t xml:space="preserve"> </w:t>
      </w:r>
      <w:r w:rsidR="003B00EF" w:rsidRPr="001B2B1D">
        <w:rPr>
          <w:rFonts w:ascii="Times New Roman" w:hAnsi="Times New Roman"/>
          <w:color w:val="000000"/>
          <w:sz w:val="26"/>
          <w:szCs w:val="26"/>
          <w:lang w:val="ro-RO"/>
        </w:rPr>
        <w:t>mijloacele financiare</w:t>
      </w:r>
      <w:r w:rsidR="00AB12CC" w:rsidRPr="001B2B1D">
        <w:rPr>
          <w:rFonts w:ascii="Times New Roman" w:hAnsi="Times New Roman"/>
          <w:color w:val="000000"/>
          <w:sz w:val="26"/>
          <w:szCs w:val="26"/>
          <w:lang w:val="ro-RO"/>
        </w:rPr>
        <w:t>.</w:t>
      </w:r>
      <w:r w:rsidR="00AB12CC" w:rsidRPr="001B2B1D">
        <w:rPr>
          <w:rFonts w:ascii="Times New Roman" w:hAnsi="Times New Roman"/>
          <w:color w:val="000000"/>
          <w:sz w:val="26"/>
          <w:szCs w:val="26"/>
          <w:lang w:val="ro-RO"/>
        </w:rPr>
        <w:br/>
      </w:r>
    </w:p>
    <w:p w14:paraId="0EDDFD23" w14:textId="77777777" w:rsidR="00B91D99" w:rsidRPr="00773AB6" w:rsidRDefault="00AB12CC">
      <w:pPr>
        <w:spacing w:after="0" w:line="240" w:lineRule="auto"/>
        <w:jc w:val="center"/>
        <w:rPr>
          <w:rFonts w:ascii="Times New Roman" w:hAnsi="Times New Roman"/>
          <w:b/>
          <w:bCs/>
          <w:color w:val="000000"/>
          <w:sz w:val="26"/>
          <w:szCs w:val="26"/>
          <w:lang w:val="ro-RO"/>
        </w:rPr>
      </w:pPr>
      <w:r w:rsidRPr="00773AB6">
        <w:rPr>
          <w:rFonts w:ascii="Times New Roman" w:hAnsi="Times New Roman"/>
          <w:b/>
          <w:bCs/>
          <w:color w:val="000000"/>
          <w:sz w:val="26"/>
          <w:szCs w:val="26"/>
          <w:lang w:val="ro-RO"/>
        </w:rPr>
        <w:lastRenderedPageBreak/>
        <w:t>Capitolul V. Dispoziții finale</w:t>
      </w:r>
    </w:p>
    <w:p w14:paraId="7544D33F" w14:textId="77777777" w:rsidR="00B91D99" w:rsidRPr="00773AB6" w:rsidRDefault="00B91D99">
      <w:pPr>
        <w:spacing w:after="0" w:line="240" w:lineRule="auto"/>
        <w:jc w:val="center"/>
        <w:rPr>
          <w:rFonts w:ascii="Times New Roman" w:hAnsi="Times New Roman"/>
          <w:color w:val="000000"/>
          <w:sz w:val="26"/>
          <w:szCs w:val="26"/>
          <w:lang w:val="ro-RO"/>
        </w:rPr>
      </w:pPr>
    </w:p>
    <w:p w14:paraId="27EBA9D3" w14:textId="69371223" w:rsidR="00360471" w:rsidRDefault="00AB12CC" w:rsidP="00DD5962">
      <w:pPr>
        <w:spacing w:after="0" w:line="240" w:lineRule="auto"/>
        <w:jc w:val="both"/>
        <w:rPr>
          <w:rFonts w:ascii="Times New Roman" w:hAnsi="Times New Roman"/>
          <w:color w:val="000000"/>
          <w:sz w:val="26"/>
          <w:szCs w:val="26"/>
          <w:lang w:val="ro-RO"/>
        </w:rPr>
      </w:pPr>
      <w:r w:rsidRPr="00773AB6">
        <w:rPr>
          <w:rFonts w:ascii="Times New Roman" w:hAnsi="Times New Roman"/>
          <w:color w:val="000000"/>
          <w:sz w:val="26"/>
          <w:szCs w:val="26"/>
          <w:lang w:val="ro-RO"/>
        </w:rPr>
        <w:t> </w:t>
      </w:r>
      <w:r w:rsidR="003D2880" w:rsidRPr="00773AB6">
        <w:rPr>
          <w:rFonts w:ascii="Times New Roman" w:hAnsi="Times New Roman"/>
          <w:color w:val="000000"/>
          <w:sz w:val="26"/>
          <w:szCs w:val="26"/>
          <w:lang w:val="ro-RO"/>
        </w:rPr>
        <w:t>5</w:t>
      </w:r>
      <w:r w:rsidR="00062B66">
        <w:rPr>
          <w:rFonts w:ascii="Times New Roman" w:hAnsi="Times New Roman"/>
          <w:color w:val="000000"/>
          <w:sz w:val="26"/>
          <w:szCs w:val="26"/>
          <w:lang w:val="ro-RO"/>
        </w:rPr>
        <w:t>3</w:t>
      </w:r>
      <w:r w:rsidRPr="00773AB6">
        <w:rPr>
          <w:rFonts w:ascii="Times New Roman" w:hAnsi="Times New Roman"/>
          <w:color w:val="000000"/>
          <w:sz w:val="26"/>
          <w:szCs w:val="26"/>
          <w:lang w:val="ro-RO"/>
        </w:rPr>
        <w:t>. Prezentul regulament se completează cu prevederile legale în vigoare.</w:t>
      </w:r>
    </w:p>
    <w:p w14:paraId="7C460BD9" w14:textId="77777777" w:rsidR="00773AB6" w:rsidRPr="00773AB6" w:rsidRDefault="00773AB6" w:rsidP="00DD5962">
      <w:pPr>
        <w:spacing w:after="0" w:line="240" w:lineRule="auto"/>
        <w:jc w:val="both"/>
        <w:rPr>
          <w:rFonts w:ascii="Times New Roman" w:hAnsi="Times New Roman"/>
          <w:color w:val="000000"/>
          <w:sz w:val="26"/>
          <w:szCs w:val="26"/>
          <w:lang w:val="ro-RO"/>
        </w:rPr>
      </w:pPr>
    </w:p>
    <w:p w14:paraId="6C69062E" w14:textId="56BFC5BC" w:rsidR="00B91D99" w:rsidRPr="00773AB6" w:rsidRDefault="00360471" w:rsidP="00360471">
      <w:pPr>
        <w:spacing w:after="0" w:line="240" w:lineRule="auto"/>
        <w:ind w:left="450" w:hanging="450"/>
        <w:jc w:val="both"/>
        <w:rPr>
          <w:rFonts w:ascii="Times New Roman" w:hAnsi="Times New Roman"/>
          <w:color w:val="000000"/>
          <w:sz w:val="26"/>
          <w:szCs w:val="26"/>
          <w:lang w:val="ro-RO"/>
        </w:rPr>
      </w:pPr>
      <w:r w:rsidRPr="00773AB6">
        <w:rPr>
          <w:rFonts w:ascii="Times New Roman" w:hAnsi="Times New Roman"/>
          <w:color w:val="000000"/>
          <w:sz w:val="26"/>
          <w:szCs w:val="26"/>
          <w:lang w:val="ro-RO"/>
        </w:rPr>
        <w:t xml:space="preserve"> </w:t>
      </w:r>
      <w:r w:rsidR="00AB12CC" w:rsidRPr="00773AB6">
        <w:rPr>
          <w:rFonts w:ascii="Times New Roman" w:hAnsi="Times New Roman"/>
          <w:color w:val="000000"/>
          <w:sz w:val="26"/>
          <w:szCs w:val="26"/>
          <w:lang w:val="ro-RO"/>
        </w:rPr>
        <w:t>5</w:t>
      </w:r>
      <w:r w:rsidR="00062B66">
        <w:rPr>
          <w:rFonts w:ascii="Times New Roman" w:hAnsi="Times New Roman"/>
          <w:color w:val="000000"/>
          <w:sz w:val="26"/>
          <w:szCs w:val="26"/>
          <w:lang w:val="ro-RO"/>
        </w:rPr>
        <w:t>4</w:t>
      </w:r>
      <w:r w:rsidR="00AB12CC" w:rsidRPr="00773AB6">
        <w:rPr>
          <w:rFonts w:ascii="Times New Roman" w:hAnsi="Times New Roman"/>
          <w:color w:val="000000"/>
          <w:sz w:val="26"/>
          <w:szCs w:val="26"/>
          <w:lang w:val="ro-RO"/>
        </w:rPr>
        <w:t>. Anexele următoare fac parte integrantă din prezentul regulament.</w:t>
      </w:r>
    </w:p>
    <w:p w14:paraId="141EFAF0" w14:textId="77777777" w:rsidR="00B91D99" w:rsidRPr="00773AB6" w:rsidRDefault="00B91D99">
      <w:pPr>
        <w:spacing w:after="0" w:line="240" w:lineRule="auto"/>
        <w:jc w:val="both"/>
        <w:rPr>
          <w:rFonts w:ascii="Times New Roman" w:hAnsi="Times New Roman"/>
          <w:sz w:val="26"/>
          <w:szCs w:val="26"/>
          <w:lang w:val="ro-RO"/>
        </w:rPr>
      </w:pPr>
    </w:p>
    <w:p w14:paraId="33334D21" w14:textId="77777777" w:rsidR="00B91D99" w:rsidRPr="00A71203" w:rsidRDefault="00B91D99">
      <w:pPr>
        <w:tabs>
          <w:tab w:val="left" w:pos="8970"/>
        </w:tabs>
        <w:spacing w:after="200" w:line="276" w:lineRule="auto"/>
        <w:jc w:val="right"/>
        <w:rPr>
          <w:rFonts w:ascii="Times New Roman" w:hAnsi="Times New Roman"/>
          <w:b/>
          <w:lang w:val="ro-RO" w:eastAsia="fr-CH"/>
        </w:rPr>
        <w:sectPr w:rsidR="00B91D99" w:rsidRPr="00A71203">
          <w:footerReference w:type="default" r:id="rId71"/>
          <w:pgSz w:w="12240" w:h="15840"/>
          <w:pgMar w:top="540" w:right="810" w:bottom="90" w:left="990" w:header="720" w:footer="720" w:gutter="0"/>
          <w:cols w:space="720"/>
          <w:noEndnote/>
        </w:sectPr>
      </w:pPr>
    </w:p>
    <w:p w14:paraId="628F7CE0" w14:textId="63E45391" w:rsidR="00C300C7" w:rsidRPr="00A71203" w:rsidRDefault="00C300C7" w:rsidP="00C300C7">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lastRenderedPageBreak/>
        <w:t xml:space="preserve">Anexa A </w:t>
      </w:r>
      <w:r w:rsidRPr="00A71203">
        <w:rPr>
          <w:rFonts w:ascii="Times New Roman" w:hAnsi="Times New Roman"/>
          <w:b/>
          <w:lang w:val="ro-RO"/>
        </w:rPr>
        <w:t>la contractul nr.___ din __</w:t>
      </w:r>
    </w:p>
    <w:p w14:paraId="35B6988F" w14:textId="346F9992" w:rsidR="00C300C7" w:rsidRPr="00A65D34" w:rsidRDefault="00C300C7" w:rsidP="00B47404">
      <w:pPr>
        <w:spacing w:after="200" w:line="276" w:lineRule="auto"/>
        <w:jc w:val="center"/>
        <w:rPr>
          <w:rFonts w:ascii="Times New Roman" w:hAnsi="Times New Roman"/>
          <w:lang w:val="ro-RO"/>
        </w:rPr>
      </w:pPr>
      <w:r w:rsidRPr="00A65D34">
        <w:rPr>
          <w:rFonts w:ascii="Times New Roman" w:hAnsi="Times New Roman"/>
          <w:lang w:val="ro-RO" w:eastAsia="fr-CH"/>
        </w:rPr>
        <w:t xml:space="preserve">   </w:t>
      </w:r>
      <w:r w:rsidR="00E92104">
        <w:rPr>
          <w:rFonts w:ascii="Times New Roman" w:hAnsi="Times New Roman"/>
          <w:lang w:val="ro-RO" w:eastAsia="fr-CH"/>
        </w:rPr>
        <w:t xml:space="preserve"> </w:t>
      </w:r>
      <w:r w:rsidRPr="00A65D34">
        <w:rPr>
          <w:rFonts w:ascii="Times New Roman" w:hAnsi="Times New Roman"/>
          <w:lang w:val="ro-RO" w:eastAsia="fr-CH"/>
        </w:rPr>
        <w:t xml:space="preserve">                                                                                                                                                                                                   </w:t>
      </w:r>
    </w:p>
    <w:p w14:paraId="5C3585F0" w14:textId="77777777" w:rsidR="00E92104" w:rsidRDefault="00E92104" w:rsidP="00F435E7">
      <w:pPr>
        <w:spacing w:after="0" w:line="240" w:lineRule="auto"/>
        <w:rPr>
          <w:rFonts w:ascii="Times New Roman" w:hAnsi="Times New Roman"/>
          <w:b/>
          <w:color w:val="000000"/>
          <w:sz w:val="16"/>
          <w:szCs w:val="16"/>
          <w:lang w:val="ro-RO"/>
        </w:rPr>
      </w:pPr>
    </w:p>
    <w:p w14:paraId="3907711A" w14:textId="38FCFAFD" w:rsidR="00C300C7" w:rsidRPr="00A71203" w:rsidRDefault="00C300C7" w:rsidP="00C300C7">
      <w:pPr>
        <w:spacing w:after="0" w:line="240" w:lineRule="auto"/>
        <w:jc w:val="center"/>
        <w:rPr>
          <w:rFonts w:ascii="Times New Roman" w:hAnsi="Times New Roman"/>
          <w:b/>
          <w:color w:val="000000"/>
          <w:sz w:val="16"/>
          <w:szCs w:val="16"/>
          <w:lang w:val="ro-RO"/>
        </w:rPr>
      </w:pPr>
      <w:r w:rsidRPr="00A71203">
        <w:rPr>
          <w:rFonts w:ascii="Times New Roman" w:hAnsi="Times New Roman"/>
          <w:b/>
          <w:color w:val="000000"/>
          <w:sz w:val="16"/>
          <w:szCs w:val="16"/>
          <w:lang w:val="ro-RO"/>
        </w:rPr>
        <w:t>CERERE DE FINANȚARE</w:t>
      </w:r>
    </w:p>
    <w:p w14:paraId="685FF441" w14:textId="78C2BE25" w:rsidR="00B54338" w:rsidRDefault="00D81B81" w:rsidP="00B54338">
      <w:pPr>
        <w:spacing w:after="0" w:line="240" w:lineRule="auto"/>
        <w:jc w:val="center"/>
        <w:rPr>
          <w:rFonts w:ascii="Times New Roman" w:hAnsi="Times New Roman"/>
          <w:b/>
          <w:color w:val="000000"/>
          <w:sz w:val="16"/>
          <w:szCs w:val="16"/>
          <w:lang w:val="ro-RO"/>
        </w:rPr>
      </w:pPr>
      <w:r>
        <w:rPr>
          <w:rFonts w:ascii="Times New Roman" w:hAnsi="Times New Roman"/>
          <w:b/>
          <w:color w:val="000000"/>
          <w:sz w:val="16"/>
          <w:szCs w:val="16"/>
          <w:lang w:val="ro-RO"/>
        </w:rPr>
        <w:t>Î</w:t>
      </w:r>
      <w:r w:rsidR="005E41B8">
        <w:rPr>
          <w:rFonts w:ascii="Times New Roman" w:hAnsi="Times New Roman"/>
          <w:b/>
          <w:color w:val="000000"/>
          <w:sz w:val="16"/>
          <w:szCs w:val="16"/>
          <w:lang w:val="ro-RO"/>
        </w:rPr>
        <w:t>N CADRUL</w:t>
      </w:r>
      <w:r w:rsidR="00C300C7" w:rsidRPr="00A71203">
        <w:rPr>
          <w:rFonts w:ascii="Times New Roman" w:hAnsi="Times New Roman"/>
          <w:b/>
          <w:color w:val="000000"/>
          <w:sz w:val="16"/>
          <w:szCs w:val="16"/>
          <w:lang w:val="ro-RO"/>
        </w:rPr>
        <w:t xml:space="preserve"> PROGRAMUL</w:t>
      </w:r>
      <w:r w:rsidR="005E41B8">
        <w:rPr>
          <w:rFonts w:ascii="Times New Roman" w:hAnsi="Times New Roman"/>
          <w:b/>
          <w:color w:val="000000"/>
          <w:sz w:val="16"/>
          <w:szCs w:val="16"/>
          <w:lang w:val="ro-RO"/>
        </w:rPr>
        <w:t>UI</w:t>
      </w:r>
      <w:r w:rsidR="00B54338">
        <w:rPr>
          <w:rFonts w:ascii="Times New Roman" w:hAnsi="Times New Roman"/>
          <w:b/>
          <w:color w:val="000000"/>
          <w:sz w:val="16"/>
          <w:szCs w:val="16"/>
          <w:lang w:val="ro-RO"/>
        </w:rPr>
        <w:t xml:space="preserve"> </w:t>
      </w:r>
      <w:r w:rsidR="00B54338" w:rsidRPr="00B54338">
        <w:rPr>
          <w:rFonts w:ascii="Times New Roman" w:hAnsi="Times New Roman"/>
          <w:b/>
          <w:color w:val="000000"/>
          <w:sz w:val="16"/>
          <w:szCs w:val="16"/>
          <w:lang w:val="ro-RO"/>
        </w:rPr>
        <w:t xml:space="preserve">DE SUSȚINERE A </w:t>
      </w:r>
    </w:p>
    <w:p w14:paraId="2FC10543" w14:textId="28BCA703" w:rsidR="00B54338" w:rsidRDefault="00B54338" w:rsidP="00B54338">
      <w:pPr>
        <w:spacing w:after="0" w:line="240" w:lineRule="auto"/>
        <w:jc w:val="center"/>
        <w:rPr>
          <w:rFonts w:ascii="Times New Roman" w:hAnsi="Times New Roman"/>
          <w:b/>
          <w:color w:val="000000"/>
          <w:sz w:val="16"/>
          <w:szCs w:val="16"/>
          <w:lang w:val="ro-RO"/>
        </w:rPr>
      </w:pPr>
      <w:r w:rsidRPr="00B54338">
        <w:rPr>
          <w:rFonts w:ascii="Times New Roman" w:hAnsi="Times New Roman"/>
          <w:b/>
          <w:color w:val="000000"/>
          <w:sz w:val="16"/>
          <w:szCs w:val="16"/>
          <w:lang w:val="ro-RO"/>
        </w:rPr>
        <w:t>ACȚIUNILOR CULTURALE ȘI EDUCAȚIONALE ÎN DIASPORĂ</w:t>
      </w:r>
    </w:p>
    <w:p w14:paraId="143922E2" w14:textId="26EEBC78" w:rsidR="00C300C7" w:rsidRPr="00A71203" w:rsidRDefault="00C300C7" w:rsidP="00954671">
      <w:pPr>
        <w:numPr>
          <w:ilvl w:val="0"/>
          <w:numId w:val="1"/>
        </w:numPr>
        <w:tabs>
          <w:tab w:val="left" w:pos="540"/>
        </w:tabs>
        <w:spacing w:afterLines="20" w:after="48" w:line="276" w:lineRule="auto"/>
        <w:ind w:left="900"/>
        <w:rPr>
          <w:rFonts w:ascii="Times New Roman" w:hAnsi="Times New Roman"/>
          <w:b/>
          <w:color w:val="000000"/>
          <w:sz w:val="16"/>
          <w:szCs w:val="16"/>
          <w:lang w:val="ro-RO"/>
        </w:rPr>
      </w:pPr>
      <w:r w:rsidRPr="00A71203">
        <w:rPr>
          <w:rFonts w:ascii="Times New Roman" w:hAnsi="Times New Roman"/>
          <w:b/>
          <w:color w:val="000000"/>
          <w:sz w:val="16"/>
          <w:szCs w:val="16"/>
          <w:lang w:val="ro-RO"/>
        </w:rPr>
        <w:t>INFORMAȚII GENERALE</w:t>
      </w: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00"/>
        <w:gridCol w:w="7156"/>
      </w:tblGrid>
      <w:tr w:rsidR="00C300C7" w:rsidRPr="00A65D34" w14:paraId="7C304D58" w14:textId="77777777" w:rsidTr="00B47404">
        <w:tc>
          <w:tcPr>
            <w:tcW w:w="3800" w:type="dxa"/>
          </w:tcPr>
          <w:p w14:paraId="6EFBE429" w14:textId="77777777"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TITLUL PROIECTULUI</w:t>
            </w:r>
          </w:p>
        </w:tc>
        <w:tc>
          <w:tcPr>
            <w:tcW w:w="7156" w:type="dxa"/>
          </w:tcPr>
          <w:p w14:paraId="506CE23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A2283B6" w14:textId="77777777" w:rsidTr="00B47404">
        <w:tc>
          <w:tcPr>
            <w:tcW w:w="3800" w:type="dxa"/>
          </w:tcPr>
          <w:p w14:paraId="64142D97" w14:textId="7B0BC001" w:rsidR="00C300C7" w:rsidRPr="00A71203" w:rsidRDefault="00D81B81" w:rsidP="00D377FE">
            <w:pPr>
              <w:tabs>
                <w:tab w:val="left" w:pos="1050"/>
              </w:tabs>
              <w:spacing w:afterLines="20" w:after="48" w:line="276" w:lineRule="auto"/>
              <w:rPr>
                <w:rFonts w:ascii="Times New Roman" w:hAnsi="Times New Roman"/>
                <w:b/>
                <w:color w:val="000000"/>
                <w:sz w:val="16"/>
                <w:szCs w:val="16"/>
                <w:lang w:val="ro-RO"/>
              </w:rPr>
            </w:pPr>
            <w:r>
              <w:rPr>
                <w:rFonts w:ascii="Times New Roman" w:hAnsi="Times New Roman"/>
                <w:b/>
                <w:color w:val="000000"/>
                <w:sz w:val="16"/>
                <w:szCs w:val="16"/>
                <w:lang w:val="ro-RO"/>
              </w:rPr>
              <w:t xml:space="preserve">DENUMIREA </w:t>
            </w:r>
            <w:r w:rsidR="00864A76">
              <w:rPr>
                <w:rFonts w:ascii="Times New Roman" w:hAnsi="Times New Roman"/>
                <w:b/>
                <w:color w:val="000000"/>
                <w:sz w:val="16"/>
                <w:szCs w:val="16"/>
                <w:lang w:val="ro-RO"/>
              </w:rPr>
              <w:t>APLICANTULUI</w:t>
            </w:r>
          </w:p>
        </w:tc>
        <w:tc>
          <w:tcPr>
            <w:tcW w:w="7156" w:type="dxa"/>
          </w:tcPr>
          <w:p w14:paraId="7525E72C"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864A76" w:rsidRPr="00D04325" w14:paraId="442574B6" w14:textId="77777777" w:rsidTr="00B47404">
        <w:tc>
          <w:tcPr>
            <w:tcW w:w="3800" w:type="dxa"/>
          </w:tcPr>
          <w:p w14:paraId="2DA3FB38" w14:textId="0A8D9787" w:rsidR="00864A76" w:rsidRDefault="00864A76" w:rsidP="00D377FE">
            <w:pPr>
              <w:tabs>
                <w:tab w:val="left" w:pos="1050"/>
              </w:tabs>
              <w:spacing w:afterLines="20" w:after="48" w:line="276" w:lineRule="auto"/>
              <w:rPr>
                <w:rFonts w:ascii="Times New Roman" w:hAnsi="Times New Roman"/>
                <w:b/>
                <w:color w:val="000000"/>
                <w:sz w:val="16"/>
                <w:szCs w:val="16"/>
                <w:lang w:val="ro-RO"/>
              </w:rPr>
            </w:pPr>
            <w:r>
              <w:rPr>
                <w:rFonts w:ascii="Times New Roman" w:hAnsi="Times New Roman"/>
                <w:b/>
                <w:color w:val="000000"/>
                <w:sz w:val="16"/>
                <w:szCs w:val="16"/>
                <w:lang w:val="ro-RO"/>
              </w:rPr>
              <w:t>TIPUL APLICANTULUI (ASOCIAȚIE/ORGANIZAȚIE NEGUVERNAMENTALĂ/CENTRU EDUCAȚIONAL/ALTELE)</w:t>
            </w:r>
          </w:p>
        </w:tc>
        <w:tc>
          <w:tcPr>
            <w:tcW w:w="7156" w:type="dxa"/>
          </w:tcPr>
          <w:p w14:paraId="06E96DC9" w14:textId="77777777" w:rsidR="00864A76" w:rsidRPr="00A71203" w:rsidRDefault="00864A76" w:rsidP="00D377FE">
            <w:pPr>
              <w:tabs>
                <w:tab w:val="left" w:pos="540"/>
              </w:tabs>
              <w:spacing w:afterLines="20" w:after="48" w:line="276" w:lineRule="auto"/>
              <w:rPr>
                <w:rFonts w:ascii="Times New Roman" w:hAnsi="Times New Roman"/>
                <w:color w:val="000000"/>
                <w:sz w:val="16"/>
                <w:szCs w:val="16"/>
                <w:lang w:val="ro-RO"/>
              </w:rPr>
            </w:pPr>
          </w:p>
        </w:tc>
      </w:tr>
      <w:tr w:rsidR="00C300C7" w:rsidRPr="00D04325" w14:paraId="4A169ED4" w14:textId="77777777" w:rsidTr="00B47404">
        <w:tc>
          <w:tcPr>
            <w:tcW w:w="3800" w:type="dxa"/>
          </w:tcPr>
          <w:p w14:paraId="3C483CE0" w14:textId="7B1DB781"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DOMENIUL D</w:t>
            </w:r>
            <w:r w:rsidR="009B1E48">
              <w:rPr>
                <w:rFonts w:ascii="Times New Roman" w:hAnsi="Times New Roman"/>
                <w:b/>
                <w:color w:val="000000"/>
                <w:sz w:val="16"/>
                <w:szCs w:val="16"/>
                <w:lang w:val="ro-RO"/>
              </w:rPr>
              <w:t>E ACTIVITATE</w:t>
            </w:r>
            <w:r w:rsidR="00343287">
              <w:rPr>
                <w:rFonts w:ascii="Times New Roman" w:hAnsi="Times New Roman"/>
                <w:b/>
                <w:color w:val="000000"/>
                <w:sz w:val="16"/>
                <w:szCs w:val="16"/>
                <w:lang w:val="ro-RO"/>
              </w:rPr>
              <w:t xml:space="preserve"> AL APLICANTULUI</w:t>
            </w:r>
          </w:p>
        </w:tc>
        <w:tc>
          <w:tcPr>
            <w:tcW w:w="7156" w:type="dxa"/>
          </w:tcPr>
          <w:p w14:paraId="3A542B87"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1A94609" w14:textId="77777777" w:rsidTr="00B47404">
        <w:tc>
          <w:tcPr>
            <w:tcW w:w="3800" w:type="dxa"/>
          </w:tcPr>
          <w:p w14:paraId="60D7FB1D" w14:textId="71B952B2"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r w:rsidR="006D251B">
              <w:rPr>
                <w:rFonts w:ascii="Times New Roman" w:hAnsi="Times New Roman"/>
                <w:b/>
                <w:color w:val="000000"/>
                <w:sz w:val="16"/>
                <w:szCs w:val="16"/>
                <w:lang w:val="ro-RO"/>
              </w:rPr>
              <w:t xml:space="preserve"> (</w:t>
            </w:r>
            <w:r w:rsidR="00864A76">
              <w:rPr>
                <w:rFonts w:ascii="Times New Roman" w:hAnsi="Times New Roman"/>
                <w:b/>
                <w:color w:val="000000"/>
                <w:sz w:val="16"/>
                <w:szCs w:val="16"/>
                <w:lang w:val="ro-RO"/>
              </w:rPr>
              <w:t>APLICANT</w:t>
            </w:r>
            <w:r w:rsidR="006D251B">
              <w:rPr>
                <w:rFonts w:ascii="Times New Roman" w:hAnsi="Times New Roman"/>
                <w:b/>
                <w:color w:val="000000"/>
                <w:sz w:val="16"/>
                <w:szCs w:val="16"/>
                <w:lang w:val="ro-RO"/>
              </w:rPr>
              <w:t>)</w:t>
            </w:r>
          </w:p>
        </w:tc>
        <w:tc>
          <w:tcPr>
            <w:tcW w:w="7156" w:type="dxa"/>
          </w:tcPr>
          <w:p w14:paraId="58C9680B"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4CD54DEA" w14:textId="77777777" w:rsidTr="00B47404">
        <w:tc>
          <w:tcPr>
            <w:tcW w:w="3800" w:type="dxa"/>
          </w:tcPr>
          <w:p w14:paraId="15F0B185" w14:textId="566C57DD"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r w:rsidR="006D251B">
              <w:rPr>
                <w:rFonts w:ascii="Times New Roman" w:hAnsi="Times New Roman"/>
                <w:b/>
                <w:color w:val="000000"/>
                <w:sz w:val="16"/>
                <w:szCs w:val="16"/>
                <w:lang w:val="ro-RO"/>
              </w:rPr>
              <w:t xml:space="preserve"> (</w:t>
            </w:r>
            <w:r w:rsidR="00864A76">
              <w:rPr>
                <w:rFonts w:ascii="Times New Roman" w:hAnsi="Times New Roman"/>
                <w:b/>
                <w:color w:val="000000"/>
                <w:sz w:val="16"/>
                <w:szCs w:val="16"/>
                <w:lang w:val="ro-RO"/>
              </w:rPr>
              <w:t>APLICANT</w:t>
            </w:r>
            <w:r w:rsidR="006D251B">
              <w:rPr>
                <w:rFonts w:ascii="Times New Roman" w:hAnsi="Times New Roman"/>
                <w:b/>
                <w:color w:val="000000"/>
                <w:sz w:val="16"/>
                <w:szCs w:val="16"/>
                <w:lang w:val="ro-RO"/>
              </w:rPr>
              <w:t>)</w:t>
            </w:r>
          </w:p>
        </w:tc>
        <w:tc>
          <w:tcPr>
            <w:tcW w:w="7156" w:type="dxa"/>
          </w:tcPr>
          <w:p w14:paraId="4DD70485"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6FF4E86F" w14:textId="77777777" w:rsidTr="00B47404">
        <w:tc>
          <w:tcPr>
            <w:tcW w:w="3800" w:type="dxa"/>
          </w:tcPr>
          <w:p w14:paraId="2E1ADD8E" w14:textId="570FBC7E"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ADRESA POȘTALĂ</w:t>
            </w:r>
            <w:r w:rsidR="006D251B">
              <w:rPr>
                <w:rFonts w:ascii="Times New Roman" w:hAnsi="Times New Roman"/>
                <w:b/>
                <w:color w:val="000000"/>
                <w:sz w:val="16"/>
                <w:szCs w:val="16"/>
                <w:lang w:val="ro-RO"/>
              </w:rPr>
              <w:t xml:space="preserve"> (</w:t>
            </w:r>
            <w:r w:rsidR="00864A76">
              <w:rPr>
                <w:rFonts w:ascii="Times New Roman" w:hAnsi="Times New Roman"/>
                <w:b/>
                <w:color w:val="000000"/>
                <w:sz w:val="16"/>
                <w:szCs w:val="16"/>
                <w:lang w:val="ro-RO"/>
              </w:rPr>
              <w:t>APLICANT</w:t>
            </w:r>
            <w:r w:rsidR="006D251B">
              <w:rPr>
                <w:rFonts w:ascii="Times New Roman" w:hAnsi="Times New Roman"/>
                <w:b/>
                <w:color w:val="000000"/>
                <w:sz w:val="16"/>
                <w:szCs w:val="16"/>
                <w:lang w:val="ro-RO"/>
              </w:rPr>
              <w:t>)</w:t>
            </w:r>
          </w:p>
        </w:tc>
        <w:tc>
          <w:tcPr>
            <w:tcW w:w="7156" w:type="dxa"/>
          </w:tcPr>
          <w:p w14:paraId="57B2585E"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r w:rsidR="0051137C" w:rsidRPr="00D04325" w14:paraId="11F72C84" w14:textId="77777777" w:rsidTr="00B47404">
        <w:tc>
          <w:tcPr>
            <w:tcW w:w="3800" w:type="dxa"/>
          </w:tcPr>
          <w:p w14:paraId="69D6F46A" w14:textId="46E51271" w:rsidR="0051137C" w:rsidRPr="00A71203" w:rsidRDefault="0051137C" w:rsidP="00D377FE">
            <w:pPr>
              <w:tabs>
                <w:tab w:val="left" w:pos="1050"/>
              </w:tabs>
              <w:spacing w:afterLines="20" w:after="48" w:line="276" w:lineRule="auto"/>
              <w:rPr>
                <w:rFonts w:ascii="Times New Roman" w:hAnsi="Times New Roman"/>
                <w:b/>
                <w:color w:val="000000"/>
                <w:sz w:val="16"/>
                <w:szCs w:val="16"/>
                <w:lang w:val="ro-RO"/>
              </w:rPr>
            </w:pPr>
            <w:r>
              <w:rPr>
                <w:rFonts w:ascii="Times New Roman" w:hAnsi="Times New Roman"/>
                <w:b/>
                <w:color w:val="000000"/>
                <w:sz w:val="16"/>
                <w:szCs w:val="16"/>
                <w:lang w:val="ro-RO"/>
              </w:rPr>
              <w:t>PAGINĂ WEB SAU PAGINĂ SOCIALIZARE (APLICANT)</w:t>
            </w:r>
          </w:p>
        </w:tc>
        <w:tc>
          <w:tcPr>
            <w:tcW w:w="7156" w:type="dxa"/>
          </w:tcPr>
          <w:p w14:paraId="766B6B10" w14:textId="77777777" w:rsidR="0051137C" w:rsidRPr="00A71203" w:rsidRDefault="0051137C" w:rsidP="00D377FE">
            <w:pPr>
              <w:tabs>
                <w:tab w:val="left" w:pos="540"/>
              </w:tabs>
              <w:spacing w:afterLines="20" w:after="48" w:line="276" w:lineRule="auto"/>
              <w:rPr>
                <w:rFonts w:ascii="Times New Roman" w:hAnsi="Times New Roman"/>
                <w:color w:val="000000"/>
                <w:sz w:val="16"/>
                <w:szCs w:val="16"/>
                <w:lang w:val="ro-RO"/>
              </w:rPr>
            </w:pPr>
          </w:p>
        </w:tc>
      </w:tr>
      <w:tr w:rsidR="0051137C" w:rsidRPr="00A65D34" w14:paraId="689E8845" w14:textId="77777777" w:rsidTr="00B47404">
        <w:tc>
          <w:tcPr>
            <w:tcW w:w="3800" w:type="dxa"/>
          </w:tcPr>
          <w:p w14:paraId="6F2608D3" w14:textId="24DEA6EB" w:rsidR="0051137C" w:rsidRPr="00A71203" w:rsidRDefault="0051137C" w:rsidP="00D377FE">
            <w:pPr>
              <w:tabs>
                <w:tab w:val="left" w:pos="1050"/>
              </w:tabs>
              <w:spacing w:afterLines="20" w:after="48" w:line="276" w:lineRule="auto"/>
              <w:rPr>
                <w:rFonts w:ascii="Times New Roman" w:hAnsi="Times New Roman"/>
                <w:b/>
                <w:color w:val="000000"/>
                <w:sz w:val="16"/>
                <w:szCs w:val="16"/>
                <w:lang w:val="ro-RO"/>
              </w:rPr>
            </w:pPr>
            <w:r>
              <w:rPr>
                <w:rFonts w:ascii="Times New Roman" w:hAnsi="Times New Roman"/>
                <w:b/>
                <w:color w:val="000000"/>
                <w:sz w:val="16"/>
                <w:szCs w:val="16"/>
                <w:lang w:val="ro-RO"/>
              </w:rPr>
              <w:t>NUMELE, PRENUMELE REPREZENTANTULUI LEGAL</w:t>
            </w:r>
          </w:p>
        </w:tc>
        <w:tc>
          <w:tcPr>
            <w:tcW w:w="7156" w:type="dxa"/>
          </w:tcPr>
          <w:p w14:paraId="212D7998" w14:textId="77777777" w:rsidR="0051137C" w:rsidRPr="00A71203" w:rsidRDefault="0051137C" w:rsidP="00D377FE">
            <w:pPr>
              <w:tabs>
                <w:tab w:val="left" w:pos="540"/>
              </w:tabs>
              <w:spacing w:afterLines="20" w:after="48" w:line="276" w:lineRule="auto"/>
              <w:rPr>
                <w:rFonts w:ascii="Times New Roman" w:hAnsi="Times New Roman"/>
                <w:color w:val="000000"/>
                <w:sz w:val="16"/>
                <w:szCs w:val="16"/>
                <w:lang w:val="ro-RO"/>
              </w:rPr>
            </w:pPr>
          </w:p>
        </w:tc>
      </w:tr>
      <w:tr w:rsidR="0051137C" w:rsidRPr="00D04325" w14:paraId="301CC34B" w14:textId="77777777" w:rsidTr="00B47404">
        <w:tc>
          <w:tcPr>
            <w:tcW w:w="3800" w:type="dxa"/>
          </w:tcPr>
          <w:p w14:paraId="45F20E0C" w14:textId="13F7232F" w:rsidR="0051137C" w:rsidRDefault="0051137C" w:rsidP="0051137C">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TELEFON DE CONTACT</w:t>
            </w:r>
            <w:r>
              <w:rPr>
                <w:rFonts w:ascii="Times New Roman" w:hAnsi="Times New Roman"/>
                <w:b/>
                <w:color w:val="000000"/>
                <w:sz w:val="16"/>
                <w:szCs w:val="16"/>
                <w:lang w:val="ro-RO"/>
              </w:rPr>
              <w:t xml:space="preserve"> (REPREZENTANT LEGAL)</w:t>
            </w:r>
          </w:p>
        </w:tc>
        <w:tc>
          <w:tcPr>
            <w:tcW w:w="7156" w:type="dxa"/>
          </w:tcPr>
          <w:p w14:paraId="7211CE1B" w14:textId="77777777" w:rsidR="0051137C" w:rsidRPr="00A71203" w:rsidRDefault="0051137C" w:rsidP="0051137C">
            <w:pPr>
              <w:tabs>
                <w:tab w:val="left" w:pos="540"/>
              </w:tabs>
              <w:spacing w:afterLines="20" w:after="48" w:line="276" w:lineRule="auto"/>
              <w:rPr>
                <w:rFonts w:ascii="Times New Roman" w:hAnsi="Times New Roman"/>
                <w:color w:val="000000"/>
                <w:sz w:val="16"/>
                <w:szCs w:val="16"/>
                <w:lang w:val="ro-RO"/>
              </w:rPr>
            </w:pPr>
          </w:p>
        </w:tc>
      </w:tr>
      <w:tr w:rsidR="0051137C" w:rsidRPr="00A65D34" w14:paraId="08ABC950" w14:textId="77777777" w:rsidTr="00B47404">
        <w:tc>
          <w:tcPr>
            <w:tcW w:w="3800" w:type="dxa"/>
          </w:tcPr>
          <w:p w14:paraId="2F45FEF1" w14:textId="14CD0F47" w:rsidR="0051137C" w:rsidRDefault="0051137C" w:rsidP="0051137C">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EMAIL</w:t>
            </w:r>
            <w:r>
              <w:rPr>
                <w:rFonts w:ascii="Times New Roman" w:hAnsi="Times New Roman"/>
                <w:b/>
                <w:color w:val="000000"/>
                <w:sz w:val="16"/>
                <w:szCs w:val="16"/>
                <w:lang w:val="ro-RO"/>
              </w:rPr>
              <w:t xml:space="preserve"> (REPREZENTANT LEGAL)</w:t>
            </w:r>
          </w:p>
        </w:tc>
        <w:tc>
          <w:tcPr>
            <w:tcW w:w="7156" w:type="dxa"/>
          </w:tcPr>
          <w:p w14:paraId="2B52203F" w14:textId="77777777" w:rsidR="0051137C" w:rsidRPr="00A71203" w:rsidRDefault="0051137C" w:rsidP="0051137C">
            <w:pPr>
              <w:tabs>
                <w:tab w:val="left" w:pos="540"/>
              </w:tabs>
              <w:spacing w:afterLines="20" w:after="48" w:line="276" w:lineRule="auto"/>
              <w:rPr>
                <w:rFonts w:ascii="Times New Roman" w:hAnsi="Times New Roman"/>
                <w:color w:val="000000"/>
                <w:sz w:val="16"/>
                <w:szCs w:val="16"/>
                <w:lang w:val="ro-RO"/>
              </w:rPr>
            </w:pPr>
          </w:p>
        </w:tc>
      </w:tr>
      <w:tr w:rsidR="00C300C7" w:rsidRPr="00D04325" w14:paraId="00844CC3" w14:textId="77777777" w:rsidTr="00B47404">
        <w:tc>
          <w:tcPr>
            <w:tcW w:w="3800" w:type="dxa"/>
          </w:tcPr>
          <w:p w14:paraId="2185E5CF" w14:textId="7DE483FE" w:rsidR="00C300C7" w:rsidRPr="00A71203" w:rsidRDefault="00C300C7" w:rsidP="00D377FE">
            <w:pPr>
              <w:tabs>
                <w:tab w:val="left" w:pos="1050"/>
              </w:tabs>
              <w:spacing w:afterLines="20" w:after="48" w:line="276" w:lineRule="auto"/>
              <w:rPr>
                <w:rFonts w:ascii="Times New Roman" w:hAnsi="Times New Roman"/>
                <w:i/>
                <w:color w:val="000000"/>
                <w:sz w:val="16"/>
                <w:szCs w:val="16"/>
                <w:lang w:val="ro-RO"/>
              </w:rPr>
            </w:pPr>
            <w:r w:rsidRPr="00A71203">
              <w:rPr>
                <w:rFonts w:ascii="Times New Roman" w:hAnsi="Times New Roman"/>
                <w:b/>
                <w:color w:val="000000"/>
                <w:sz w:val="16"/>
                <w:szCs w:val="16"/>
                <w:lang w:val="ro-RO"/>
              </w:rPr>
              <w:t>PERIOADA DE IMPLEMENTARE</w:t>
            </w:r>
            <w:r w:rsidR="00864A76">
              <w:rPr>
                <w:rFonts w:ascii="Times New Roman" w:hAnsi="Times New Roman"/>
                <w:b/>
                <w:color w:val="000000"/>
                <w:sz w:val="16"/>
                <w:szCs w:val="16"/>
                <w:lang w:val="ro-RO"/>
              </w:rPr>
              <w:t xml:space="preserve"> A PROIECTULUI</w:t>
            </w:r>
            <w:r w:rsidRPr="00A71203">
              <w:rPr>
                <w:rFonts w:ascii="Times New Roman" w:hAnsi="Times New Roman"/>
                <w:b/>
                <w:color w:val="000000"/>
                <w:sz w:val="16"/>
                <w:szCs w:val="16"/>
                <w:lang w:val="ro-RO"/>
              </w:rPr>
              <w:t xml:space="preserve"> (ESTIMATIV)</w:t>
            </w:r>
          </w:p>
        </w:tc>
        <w:tc>
          <w:tcPr>
            <w:tcW w:w="7156" w:type="dxa"/>
          </w:tcPr>
          <w:p w14:paraId="28CDF6DD"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r w:rsidRPr="00A71203">
              <w:rPr>
                <w:rFonts w:ascii="Times New Roman" w:hAnsi="Times New Roman"/>
                <w:color w:val="000000"/>
                <w:sz w:val="16"/>
                <w:szCs w:val="16"/>
                <w:lang w:val="ro-RO"/>
              </w:rPr>
              <w:t xml:space="preserve">  </w:t>
            </w:r>
          </w:p>
        </w:tc>
      </w:tr>
      <w:tr w:rsidR="00864A76" w:rsidRPr="00D04325" w14:paraId="7CF031EF" w14:textId="77777777" w:rsidTr="00B47404">
        <w:tc>
          <w:tcPr>
            <w:tcW w:w="3800" w:type="dxa"/>
          </w:tcPr>
          <w:p w14:paraId="53057697" w14:textId="4E3B96DC" w:rsidR="00864A76" w:rsidRPr="00A71203" w:rsidRDefault="00864A76" w:rsidP="00D377FE">
            <w:pPr>
              <w:tabs>
                <w:tab w:val="left" w:pos="1050"/>
              </w:tabs>
              <w:spacing w:afterLines="20" w:after="48" w:line="276" w:lineRule="auto"/>
              <w:rPr>
                <w:rFonts w:ascii="Times New Roman" w:hAnsi="Times New Roman"/>
                <w:b/>
                <w:color w:val="000000"/>
                <w:sz w:val="16"/>
                <w:szCs w:val="16"/>
                <w:lang w:val="ro-RO"/>
              </w:rPr>
            </w:pPr>
            <w:r>
              <w:rPr>
                <w:rFonts w:ascii="Times New Roman" w:hAnsi="Times New Roman"/>
                <w:b/>
                <w:color w:val="000000"/>
                <w:sz w:val="16"/>
                <w:szCs w:val="16"/>
                <w:lang w:val="ro-RO"/>
              </w:rPr>
              <w:t>LOCUL DE DERULARE A PROIECTULUI</w:t>
            </w:r>
          </w:p>
        </w:tc>
        <w:tc>
          <w:tcPr>
            <w:tcW w:w="7156" w:type="dxa"/>
          </w:tcPr>
          <w:p w14:paraId="13A35B3F" w14:textId="77777777" w:rsidR="00864A76" w:rsidRPr="00A71203" w:rsidRDefault="00864A76" w:rsidP="00D377FE">
            <w:pPr>
              <w:tabs>
                <w:tab w:val="left" w:pos="540"/>
              </w:tabs>
              <w:spacing w:afterLines="20" w:after="48" w:line="276" w:lineRule="auto"/>
              <w:rPr>
                <w:rFonts w:ascii="Times New Roman" w:hAnsi="Times New Roman"/>
                <w:color w:val="000000"/>
                <w:sz w:val="16"/>
                <w:szCs w:val="16"/>
                <w:lang w:val="ro-RO"/>
              </w:rPr>
            </w:pPr>
          </w:p>
        </w:tc>
      </w:tr>
      <w:tr w:rsidR="00C300C7" w:rsidRPr="00A65D34" w14:paraId="1C28CC6C" w14:textId="77777777" w:rsidTr="00B47404">
        <w:tc>
          <w:tcPr>
            <w:tcW w:w="3800" w:type="dxa"/>
          </w:tcPr>
          <w:p w14:paraId="6E818B76" w14:textId="032BC399" w:rsidR="00C300C7" w:rsidRPr="00A71203" w:rsidRDefault="00C300C7" w:rsidP="00D377FE">
            <w:pPr>
              <w:tabs>
                <w:tab w:val="left" w:pos="1050"/>
              </w:tabs>
              <w:spacing w:afterLines="20" w:after="48" w:line="276" w:lineRule="auto"/>
              <w:rPr>
                <w:rFonts w:ascii="Times New Roman" w:hAnsi="Times New Roman"/>
                <w:b/>
                <w:color w:val="000000"/>
                <w:sz w:val="16"/>
                <w:szCs w:val="16"/>
                <w:lang w:val="ro-RO"/>
              </w:rPr>
            </w:pPr>
            <w:r w:rsidRPr="00A71203">
              <w:rPr>
                <w:rFonts w:ascii="Times New Roman" w:hAnsi="Times New Roman"/>
                <w:b/>
                <w:color w:val="000000"/>
                <w:sz w:val="16"/>
                <w:szCs w:val="16"/>
                <w:lang w:val="ro-RO"/>
              </w:rPr>
              <w:t>BUGETUL TOTAL AL PROIECTULUI</w:t>
            </w:r>
            <w:r w:rsidR="00F67B75">
              <w:rPr>
                <w:rFonts w:ascii="Times New Roman" w:hAnsi="Times New Roman"/>
                <w:b/>
                <w:color w:val="000000"/>
                <w:sz w:val="16"/>
                <w:szCs w:val="16"/>
                <w:lang w:val="ro-RO"/>
              </w:rPr>
              <w:t xml:space="preserve"> </w:t>
            </w:r>
          </w:p>
        </w:tc>
        <w:tc>
          <w:tcPr>
            <w:tcW w:w="7156" w:type="dxa"/>
          </w:tcPr>
          <w:p w14:paraId="7AD017AA" w14:textId="77777777" w:rsidR="00C300C7" w:rsidRPr="00A71203" w:rsidRDefault="00C300C7" w:rsidP="00D377FE">
            <w:pPr>
              <w:tabs>
                <w:tab w:val="left" w:pos="540"/>
              </w:tabs>
              <w:spacing w:afterLines="20" w:after="48" w:line="276" w:lineRule="auto"/>
              <w:rPr>
                <w:rFonts w:ascii="Times New Roman" w:hAnsi="Times New Roman"/>
                <w:color w:val="000000"/>
                <w:sz w:val="16"/>
                <w:szCs w:val="16"/>
                <w:lang w:val="ro-RO"/>
              </w:rPr>
            </w:pPr>
          </w:p>
        </w:tc>
      </w:tr>
    </w:tbl>
    <w:p w14:paraId="643701DB" w14:textId="77777777" w:rsidR="00C300C7" w:rsidRPr="00A71203" w:rsidRDefault="00C300C7" w:rsidP="00C300C7">
      <w:pPr>
        <w:tabs>
          <w:tab w:val="left" w:pos="540"/>
        </w:tabs>
        <w:spacing w:afterLines="20" w:after="48" w:line="240" w:lineRule="auto"/>
        <w:rPr>
          <w:rFonts w:ascii="Times New Roman" w:hAnsi="Times New Roman"/>
          <w:b/>
          <w:color w:val="000000"/>
          <w:sz w:val="16"/>
          <w:szCs w:val="16"/>
          <w:lang w:val="ro-RO"/>
        </w:rPr>
      </w:pPr>
    </w:p>
    <w:p w14:paraId="2D4F185C" w14:textId="4CCD3E44" w:rsidR="00C300C7" w:rsidRPr="00A71203" w:rsidRDefault="006B6C51" w:rsidP="00954671">
      <w:pPr>
        <w:pStyle w:val="ListParagraph"/>
        <w:numPr>
          <w:ilvl w:val="0"/>
          <w:numId w:val="1"/>
        </w:numPr>
        <w:tabs>
          <w:tab w:val="left" w:pos="540"/>
        </w:tabs>
        <w:spacing w:afterLines="20" w:after="48" w:line="240" w:lineRule="auto"/>
        <w:jc w:val="both"/>
        <w:rPr>
          <w:rFonts w:ascii="Times New Roman" w:hAnsi="Times New Roman"/>
          <w:b/>
          <w:color w:val="000000"/>
          <w:sz w:val="16"/>
          <w:szCs w:val="16"/>
        </w:rPr>
      </w:pPr>
      <w:r>
        <w:rPr>
          <w:rFonts w:ascii="Times New Roman" w:hAnsi="Times New Roman"/>
          <w:b/>
          <w:color w:val="000000"/>
          <w:sz w:val="16"/>
          <w:szCs w:val="16"/>
        </w:rPr>
        <w:t>DESCRIEREA APLICANTULUI</w:t>
      </w:r>
      <w:r w:rsidR="0038469B">
        <w:rPr>
          <w:rFonts w:ascii="Times New Roman" w:hAnsi="Times New Roman"/>
          <w:b/>
          <w:color w:val="000000"/>
          <w:sz w:val="16"/>
          <w:szCs w:val="16"/>
        </w:rPr>
        <w:t>/ ASOCIAȚIEI</w:t>
      </w:r>
      <w:r w:rsidR="00C300C7" w:rsidRPr="00A71203">
        <w:rPr>
          <w:rFonts w:ascii="Times New Roman" w:hAnsi="Times New Roman"/>
          <w:b/>
          <w:color w:val="000000"/>
          <w:sz w:val="16"/>
          <w:szCs w:val="16"/>
        </w:rPr>
        <w:t xml:space="preserve"> (500 </w:t>
      </w:r>
      <w:r w:rsidR="00F83B54">
        <w:rPr>
          <w:rFonts w:ascii="Times New Roman" w:hAnsi="Times New Roman"/>
          <w:b/>
          <w:color w:val="000000"/>
          <w:sz w:val="16"/>
          <w:szCs w:val="16"/>
        </w:rPr>
        <w:t xml:space="preserve">-700 </w:t>
      </w:r>
      <w:r w:rsidR="00C300C7" w:rsidRPr="00A71203">
        <w:rPr>
          <w:rFonts w:ascii="Times New Roman" w:hAnsi="Times New Roman"/>
          <w:b/>
          <w:color w:val="000000"/>
          <w:sz w:val="16"/>
          <w:szCs w:val="16"/>
        </w:rPr>
        <w:t>CUVINTE)</w:t>
      </w:r>
    </w:p>
    <w:p w14:paraId="4E66472E" w14:textId="77777777" w:rsidR="00C300C7" w:rsidRPr="00A71203" w:rsidRDefault="00C300C7" w:rsidP="00C300C7">
      <w:pPr>
        <w:pStyle w:val="ListParagraph"/>
        <w:tabs>
          <w:tab w:val="left" w:pos="540"/>
        </w:tabs>
        <w:spacing w:afterLines="20" w:after="48" w:line="240" w:lineRule="auto"/>
        <w:ind w:left="1080"/>
        <w:jc w:val="both"/>
        <w:rPr>
          <w:rFonts w:ascii="Times New Roman" w:hAnsi="Times New Roman"/>
          <w:b/>
          <w:color w:val="000000"/>
          <w:sz w:val="16"/>
          <w:szCs w:val="16"/>
        </w:rPr>
      </w:pPr>
    </w:p>
    <w:tbl>
      <w:tblPr>
        <w:tblStyle w:val="TableGrid"/>
        <w:tblW w:w="0" w:type="auto"/>
        <w:tblInd w:w="-431" w:type="dxa"/>
        <w:tblLook w:val="04A0" w:firstRow="1" w:lastRow="0" w:firstColumn="1" w:lastColumn="0" w:noHBand="0" w:noVBand="1"/>
      </w:tblPr>
      <w:tblGrid>
        <w:gridCol w:w="10956"/>
      </w:tblGrid>
      <w:tr w:rsidR="00C300C7" w:rsidRPr="00D04325" w14:paraId="69D8D0C8" w14:textId="77777777" w:rsidTr="00B47404">
        <w:tc>
          <w:tcPr>
            <w:tcW w:w="10956" w:type="dxa"/>
          </w:tcPr>
          <w:p w14:paraId="57E53F09" w14:textId="2FBC8CC9" w:rsidR="00C300C7" w:rsidRDefault="00DD5ACB" w:rsidP="00D377FE">
            <w:pPr>
              <w:pStyle w:val="ListParagraph"/>
              <w:tabs>
                <w:tab w:val="left" w:pos="540"/>
              </w:tabs>
              <w:spacing w:afterLines="20" w:after="48" w:line="240" w:lineRule="auto"/>
              <w:ind w:left="0"/>
              <w:jc w:val="both"/>
              <w:rPr>
                <w:rFonts w:ascii="Times New Roman" w:hAnsi="Times New Roman"/>
                <w:bCs/>
                <w:i/>
                <w:iCs/>
                <w:color w:val="000000"/>
                <w:sz w:val="16"/>
                <w:szCs w:val="16"/>
              </w:rPr>
            </w:pPr>
            <w:r>
              <w:rPr>
                <w:rFonts w:ascii="Times New Roman" w:hAnsi="Times New Roman"/>
                <w:bCs/>
                <w:i/>
                <w:iCs/>
                <w:color w:val="000000"/>
                <w:sz w:val="16"/>
                <w:szCs w:val="16"/>
              </w:rPr>
              <w:t>(</w:t>
            </w:r>
            <w:proofErr w:type="spellStart"/>
            <w:r w:rsidR="006B6C51" w:rsidRPr="006B6C51">
              <w:rPr>
                <w:rFonts w:ascii="Times New Roman" w:hAnsi="Times New Roman"/>
                <w:bCs/>
                <w:i/>
                <w:iCs/>
                <w:color w:val="000000"/>
                <w:sz w:val="16"/>
                <w:szCs w:val="16"/>
              </w:rPr>
              <w:t>Prezentaţi</w:t>
            </w:r>
            <w:proofErr w:type="spellEnd"/>
            <w:r w:rsidR="006B6C51" w:rsidRPr="006B6C51">
              <w:rPr>
                <w:rFonts w:ascii="Times New Roman" w:hAnsi="Times New Roman"/>
                <w:bCs/>
                <w:i/>
                <w:iCs/>
                <w:color w:val="000000"/>
                <w:sz w:val="16"/>
                <w:szCs w:val="16"/>
              </w:rPr>
              <w:t xml:space="preserve"> succint </w:t>
            </w:r>
            <w:proofErr w:type="spellStart"/>
            <w:r w:rsidR="006B6C51">
              <w:rPr>
                <w:rFonts w:ascii="Times New Roman" w:hAnsi="Times New Roman"/>
                <w:bCs/>
                <w:i/>
                <w:iCs/>
                <w:color w:val="000000"/>
                <w:sz w:val="16"/>
                <w:szCs w:val="16"/>
              </w:rPr>
              <w:t>aplicantul</w:t>
            </w:r>
            <w:proofErr w:type="spellEnd"/>
            <w:r w:rsidR="006B6C51" w:rsidRPr="006B6C51">
              <w:rPr>
                <w:rFonts w:ascii="Times New Roman" w:hAnsi="Times New Roman"/>
                <w:bCs/>
                <w:i/>
                <w:iCs/>
                <w:color w:val="000000"/>
                <w:sz w:val="16"/>
                <w:szCs w:val="16"/>
              </w:rPr>
              <w:t xml:space="preserve"> (obiect de activitate, membri etc.), </w:t>
            </w:r>
            <w:proofErr w:type="spellStart"/>
            <w:r w:rsidR="006B6C51" w:rsidRPr="006B6C51">
              <w:rPr>
                <w:rFonts w:ascii="Times New Roman" w:hAnsi="Times New Roman"/>
                <w:bCs/>
                <w:i/>
                <w:iCs/>
                <w:color w:val="000000"/>
                <w:sz w:val="16"/>
                <w:szCs w:val="16"/>
              </w:rPr>
              <w:t>experienţa</w:t>
            </w:r>
            <w:proofErr w:type="spellEnd"/>
            <w:r w:rsidR="006B6C51" w:rsidRPr="006B6C51">
              <w:rPr>
                <w:rFonts w:ascii="Times New Roman" w:hAnsi="Times New Roman"/>
                <w:bCs/>
                <w:i/>
                <w:iCs/>
                <w:color w:val="000000"/>
                <w:sz w:val="16"/>
                <w:szCs w:val="16"/>
              </w:rPr>
              <w:t xml:space="preserve"> specifică</w:t>
            </w:r>
            <w:r w:rsidR="00630C78">
              <w:rPr>
                <w:rFonts w:ascii="Times New Roman" w:hAnsi="Times New Roman"/>
                <w:bCs/>
                <w:i/>
                <w:iCs/>
                <w:color w:val="000000"/>
                <w:sz w:val="16"/>
                <w:szCs w:val="16"/>
              </w:rPr>
              <w:t xml:space="preserve"> de implementare a proiectelor similare</w:t>
            </w:r>
            <w:r w:rsidR="006B6C51" w:rsidRPr="006B6C51">
              <w:rPr>
                <w:rFonts w:ascii="Times New Roman" w:hAnsi="Times New Roman"/>
                <w:bCs/>
                <w:i/>
                <w:iCs/>
                <w:color w:val="000000"/>
                <w:sz w:val="16"/>
                <w:szCs w:val="16"/>
              </w:rPr>
              <w:t xml:space="preserve"> </w:t>
            </w:r>
            <w:proofErr w:type="spellStart"/>
            <w:r w:rsidR="006B6C51" w:rsidRPr="006B6C51">
              <w:rPr>
                <w:rFonts w:ascii="Times New Roman" w:hAnsi="Times New Roman"/>
                <w:bCs/>
                <w:i/>
                <w:iCs/>
                <w:color w:val="000000"/>
                <w:sz w:val="16"/>
                <w:szCs w:val="16"/>
              </w:rPr>
              <w:t>şi</w:t>
            </w:r>
            <w:proofErr w:type="spellEnd"/>
            <w:r w:rsidR="006B6C51" w:rsidRPr="006B6C51">
              <w:rPr>
                <w:rFonts w:ascii="Times New Roman" w:hAnsi="Times New Roman"/>
                <w:bCs/>
                <w:i/>
                <w:iCs/>
                <w:color w:val="000000"/>
                <w:sz w:val="16"/>
                <w:szCs w:val="16"/>
              </w:rPr>
              <w:t xml:space="preserve"> </w:t>
            </w:r>
            <w:proofErr w:type="spellStart"/>
            <w:r w:rsidR="006B6C51" w:rsidRPr="006B6C51">
              <w:rPr>
                <w:rFonts w:ascii="Times New Roman" w:hAnsi="Times New Roman"/>
                <w:bCs/>
                <w:i/>
                <w:iCs/>
                <w:color w:val="000000"/>
                <w:sz w:val="16"/>
                <w:szCs w:val="16"/>
              </w:rPr>
              <w:t>experienţa</w:t>
            </w:r>
            <w:proofErr w:type="spellEnd"/>
            <w:r w:rsidR="006B6C51" w:rsidRPr="006B6C51">
              <w:rPr>
                <w:rFonts w:ascii="Times New Roman" w:hAnsi="Times New Roman"/>
                <w:bCs/>
                <w:i/>
                <w:iCs/>
                <w:color w:val="000000"/>
                <w:sz w:val="16"/>
                <w:szCs w:val="16"/>
              </w:rPr>
              <w:t xml:space="preserve"> privind implementarea unor proiecte relevante pentru Programul pentru care </w:t>
            </w:r>
            <w:proofErr w:type="spellStart"/>
            <w:r w:rsidR="006B6C51" w:rsidRPr="006B6C51">
              <w:rPr>
                <w:rFonts w:ascii="Times New Roman" w:hAnsi="Times New Roman"/>
                <w:bCs/>
                <w:i/>
                <w:iCs/>
                <w:color w:val="000000"/>
                <w:sz w:val="16"/>
                <w:szCs w:val="16"/>
              </w:rPr>
              <w:t>aplicaţi</w:t>
            </w:r>
            <w:proofErr w:type="spellEnd"/>
            <w:r w:rsidR="00630C78">
              <w:rPr>
                <w:rFonts w:ascii="Times New Roman" w:hAnsi="Times New Roman"/>
                <w:bCs/>
                <w:i/>
                <w:iCs/>
                <w:color w:val="000000"/>
                <w:sz w:val="16"/>
                <w:szCs w:val="16"/>
              </w:rPr>
              <w:t>.</w:t>
            </w:r>
            <w:r>
              <w:rPr>
                <w:rFonts w:ascii="Times New Roman" w:hAnsi="Times New Roman"/>
                <w:bCs/>
                <w:i/>
                <w:iCs/>
                <w:color w:val="000000"/>
                <w:sz w:val="16"/>
                <w:szCs w:val="16"/>
              </w:rPr>
              <w:t>)</w:t>
            </w:r>
          </w:p>
          <w:p w14:paraId="50E7E3D7" w14:textId="77777777" w:rsidR="006B6C51" w:rsidRDefault="006B6C51" w:rsidP="00D377FE">
            <w:pPr>
              <w:pStyle w:val="ListParagraph"/>
              <w:tabs>
                <w:tab w:val="left" w:pos="540"/>
              </w:tabs>
              <w:spacing w:afterLines="20" w:after="48" w:line="240" w:lineRule="auto"/>
              <w:ind w:left="0"/>
              <w:jc w:val="both"/>
              <w:rPr>
                <w:rFonts w:ascii="Times New Roman" w:hAnsi="Times New Roman"/>
                <w:bCs/>
                <w:i/>
                <w:iCs/>
                <w:color w:val="000000"/>
                <w:sz w:val="16"/>
                <w:szCs w:val="16"/>
              </w:rPr>
            </w:pPr>
          </w:p>
          <w:p w14:paraId="44C58DAC" w14:textId="10B0277F" w:rsidR="006B6C51" w:rsidRPr="006B6C51" w:rsidRDefault="006B6C51" w:rsidP="00D377FE">
            <w:pPr>
              <w:pStyle w:val="ListParagraph"/>
              <w:tabs>
                <w:tab w:val="left" w:pos="540"/>
              </w:tabs>
              <w:spacing w:afterLines="20" w:after="48" w:line="240" w:lineRule="auto"/>
              <w:ind w:left="0"/>
              <w:jc w:val="both"/>
              <w:rPr>
                <w:rFonts w:ascii="Times New Roman" w:hAnsi="Times New Roman"/>
                <w:bCs/>
                <w:color w:val="000000"/>
                <w:sz w:val="16"/>
                <w:szCs w:val="16"/>
              </w:rPr>
            </w:pPr>
          </w:p>
        </w:tc>
      </w:tr>
    </w:tbl>
    <w:p w14:paraId="3DCE6591" w14:textId="77777777" w:rsidR="00C300C7" w:rsidRPr="00A71203" w:rsidRDefault="00C300C7" w:rsidP="00C300C7">
      <w:pPr>
        <w:pStyle w:val="ListParagraph"/>
        <w:tabs>
          <w:tab w:val="left" w:pos="540"/>
        </w:tabs>
        <w:spacing w:afterLines="20" w:after="48" w:line="240" w:lineRule="auto"/>
        <w:ind w:left="-567"/>
        <w:jc w:val="both"/>
        <w:rPr>
          <w:rFonts w:ascii="Times New Roman" w:hAnsi="Times New Roman"/>
          <w:b/>
          <w:color w:val="000000"/>
          <w:sz w:val="16"/>
          <w:szCs w:val="16"/>
        </w:rPr>
      </w:pPr>
    </w:p>
    <w:p w14:paraId="321B4E82" w14:textId="77777777" w:rsidR="00C300C7" w:rsidRPr="00A71203" w:rsidRDefault="00C300C7" w:rsidP="00954671">
      <w:pPr>
        <w:pStyle w:val="ListParagraph"/>
        <w:numPr>
          <w:ilvl w:val="0"/>
          <w:numId w:val="1"/>
        </w:numPr>
        <w:tabs>
          <w:tab w:val="left" w:pos="540"/>
        </w:tabs>
        <w:spacing w:afterLines="20" w:after="48" w:line="240" w:lineRule="auto"/>
        <w:jc w:val="both"/>
        <w:rPr>
          <w:rFonts w:ascii="Times New Roman" w:hAnsi="Times New Roman"/>
          <w:b/>
          <w:color w:val="000000"/>
          <w:sz w:val="16"/>
          <w:szCs w:val="16"/>
        </w:rPr>
      </w:pPr>
      <w:r w:rsidRPr="00A71203">
        <w:rPr>
          <w:rFonts w:ascii="Times New Roman" w:hAnsi="Times New Roman"/>
          <w:b/>
          <w:color w:val="000000"/>
          <w:sz w:val="16"/>
          <w:szCs w:val="16"/>
        </w:rPr>
        <w:t>DESCRIEREA PROIECTULUI</w:t>
      </w:r>
    </w:p>
    <w:p w14:paraId="5C9F9B1B" w14:textId="77777777" w:rsidR="00C300C7" w:rsidRPr="00A71203" w:rsidRDefault="00C300C7" w:rsidP="00C300C7">
      <w:pPr>
        <w:pStyle w:val="ListParagraph"/>
        <w:tabs>
          <w:tab w:val="left" w:pos="540"/>
        </w:tabs>
        <w:spacing w:afterLines="20" w:after="48" w:line="240" w:lineRule="auto"/>
        <w:jc w:val="both"/>
        <w:rPr>
          <w:rFonts w:ascii="Times New Roman" w:hAnsi="Times New Roman"/>
          <w:b/>
          <w:color w:val="000000"/>
          <w:sz w:val="16"/>
          <w:szCs w:val="16"/>
        </w:rPr>
      </w:pPr>
    </w:p>
    <w:tbl>
      <w:tblPr>
        <w:tblW w:w="0" w:type="auto"/>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956"/>
      </w:tblGrid>
      <w:tr w:rsidR="00C300C7" w:rsidRPr="00B47404" w14:paraId="7B4F9CFA" w14:textId="77777777" w:rsidTr="00B47404">
        <w:tc>
          <w:tcPr>
            <w:tcW w:w="10956" w:type="dxa"/>
          </w:tcPr>
          <w:p w14:paraId="720E3864" w14:textId="4F70FA82" w:rsidR="00C300C7" w:rsidRDefault="006B6C51" w:rsidP="00954671">
            <w:pPr>
              <w:numPr>
                <w:ilvl w:val="0"/>
                <w:numId w:val="2"/>
              </w:numPr>
              <w:spacing w:afterLines="20" w:after="48" w:line="240" w:lineRule="auto"/>
              <w:ind w:left="435"/>
              <w:jc w:val="both"/>
              <w:rPr>
                <w:rFonts w:ascii="Times New Roman" w:hAnsi="Times New Roman"/>
                <w:b/>
                <w:color w:val="000000"/>
                <w:sz w:val="16"/>
                <w:szCs w:val="16"/>
                <w:lang w:val="ro-RO"/>
              </w:rPr>
            </w:pPr>
            <w:r>
              <w:rPr>
                <w:rFonts w:ascii="Times New Roman" w:hAnsi="Times New Roman"/>
                <w:b/>
                <w:color w:val="000000"/>
                <w:sz w:val="16"/>
                <w:szCs w:val="16"/>
                <w:lang w:val="ro-RO"/>
              </w:rPr>
              <w:t>NECESITATEA PROIECTULUI</w:t>
            </w:r>
            <w:r w:rsidR="008B13D6">
              <w:rPr>
                <w:rFonts w:ascii="Times New Roman" w:hAnsi="Times New Roman"/>
                <w:b/>
                <w:color w:val="000000"/>
                <w:sz w:val="16"/>
                <w:szCs w:val="16"/>
                <w:lang w:val="ro-RO"/>
              </w:rPr>
              <w:t xml:space="preserve"> ÎN RAPORT CU NEVOILE COMUNITĂȚII DIN DIASPORĂ.</w:t>
            </w:r>
          </w:p>
          <w:p w14:paraId="132263CA" w14:textId="77777777" w:rsidR="00032E14" w:rsidRDefault="00032E14" w:rsidP="00032E14">
            <w:pPr>
              <w:spacing w:afterLines="20" w:after="48" w:line="276" w:lineRule="auto"/>
              <w:contextualSpacing/>
              <w:jc w:val="both"/>
              <w:rPr>
                <w:rFonts w:ascii="Times New Roman" w:hAnsi="Times New Roman"/>
                <w:i/>
                <w:iCs/>
                <w:color w:val="000000"/>
                <w:sz w:val="16"/>
                <w:szCs w:val="16"/>
                <w:lang w:val="ro-RO"/>
              </w:rPr>
            </w:pPr>
            <w:r w:rsidRPr="00825FBD">
              <w:rPr>
                <w:rFonts w:ascii="Times New Roman" w:hAnsi="Times New Roman"/>
                <w:i/>
                <w:iCs/>
                <w:color w:val="000000"/>
                <w:sz w:val="16"/>
                <w:szCs w:val="16"/>
                <w:lang w:val="ro-RO"/>
              </w:rPr>
              <w:t>Maxim 2.000 caractere</w:t>
            </w:r>
          </w:p>
          <w:p w14:paraId="6F751FBE" w14:textId="77777777" w:rsidR="00C300C7" w:rsidRPr="00A71203" w:rsidRDefault="00C300C7" w:rsidP="00391E6C">
            <w:pPr>
              <w:spacing w:afterLines="20" w:after="48" w:line="240" w:lineRule="auto"/>
              <w:ind w:left="435"/>
              <w:jc w:val="both"/>
              <w:rPr>
                <w:rFonts w:ascii="Times New Roman" w:hAnsi="Times New Roman"/>
                <w:b/>
                <w:color w:val="000000"/>
                <w:sz w:val="16"/>
                <w:szCs w:val="16"/>
                <w:lang w:val="ro-RO"/>
              </w:rPr>
            </w:pPr>
          </w:p>
        </w:tc>
      </w:tr>
      <w:tr w:rsidR="002448AD" w:rsidRPr="00B47404" w14:paraId="657236A2" w14:textId="77777777" w:rsidTr="00B47404">
        <w:tc>
          <w:tcPr>
            <w:tcW w:w="10956" w:type="dxa"/>
          </w:tcPr>
          <w:p w14:paraId="4B11FC5E" w14:textId="77777777" w:rsidR="002448AD" w:rsidRDefault="002448AD" w:rsidP="00954671">
            <w:pPr>
              <w:numPr>
                <w:ilvl w:val="0"/>
                <w:numId w:val="2"/>
              </w:numPr>
              <w:spacing w:afterLines="20" w:after="48" w:line="240" w:lineRule="auto"/>
              <w:ind w:left="435"/>
              <w:jc w:val="both"/>
              <w:rPr>
                <w:rFonts w:ascii="Times New Roman" w:hAnsi="Times New Roman"/>
                <w:b/>
                <w:color w:val="000000"/>
                <w:sz w:val="16"/>
                <w:szCs w:val="16"/>
                <w:lang w:val="ro-RO"/>
              </w:rPr>
            </w:pPr>
            <w:r w:rsidRPr="002448AD">
              <w:rPr>
                <w:rFonts w:ascii="Times New Roman" w:hAnsi="Times New Roman"/>
                <w:b/>
                <w:color w:val="000000"/>
                <w:sz w:val="16"/>
                <w:szCs w:val="16"/>
                <w:lang w:val="ro-RO"/>
              </w:rPr>
              <w:t>ROLUL PROIECTULUI PENTRU CONSOLIDAREA LEGĂTURII DINTRE REPUBLICA MOLDOVA ȘI COMUNITATEA DIN DIASPORĂ</w:t>
            </w:r>
          </w:p>
          <w:p w14:paraId="0C0B85F5" w14:textId="77777777" w:rsidR="00032E14" w:rsidRDefault="00032E14" w:rsidP="00032E14">
            <w:pPr>
              <w:spacing w:afterLines="20" w:after="48" w:line="276" w:lineRule="auto"/>
              <w:contextualSpacing/>
              <w:jc w:val="both"/>
              <w:rPr>
                <w:rFonts w:ascii="Times New Roman" w:hAnsi="Times New Roman"/>
                <w:i/>
                <w:iCs/>
                <w:color w:val="000000"/>
                <w:sz w:val="16"/>
                <w:szCs w:val="16"/>
                <w:lang w:val="ro-RO"/>
              </w:rPr>
            </w:pPr>
            <w:r w:rsidRPr="00825FBD">
              <w:rPr>
                <w:rFonts w:ascii="Times New Roman" w:hAnsi="Times New Roman"/>
                <w:i/>
                <w:iCs/>
                <w:color w:val="000000"/>
                <w:sz w:val="16"/>
                <w:szCs w:val="16"/>
                <w:lang w:val="ro-RO"/>
              </w:rPr>
              <w:t>Maxim 2.000 caractere</w:t>
            </w:r>
          </w:p>
          <w:p w14:paraId="67C7576F" w14:textId="3F05581C" w:rsidR="00032E14" w:rsidRPr="00A71203" w:rsidRDefault="00032E14" w:rsidP="00032E14">
            <w:pPr>
              <w:spacing w:afterLines="20" w:after="48" w:line="240" w:lineRule="auto"/>
              <w:ind w:left="435"/>
              <w:jc w:val="both"/>
              <w:rPr>
                <w:rFonts w:ascii="Times New Roman" w:hAnsi="Times New Roman"/>
                <w:b/>
                <w:color w:val="000000"/>
                <w:sz w:val="16"/>
                <w:szCs w:val="16"/>
                <w:lang w:val="ro-RO"/>
              </w:rPr>
            </w:pPr>
          </w:p>
        </w:tc>
      </w:tr>
      <w:tr w:rsidR="00C300C7" w:rsidRPr="00A65D34" w14:paraId="62D847D4" w14:textId="77777777" w:rsidTr="00B47404">
        <w:tc>
          <w:tcPr>
            <w:tcW w:w="10956" w:type="dxa"/>
          </w:tcPr>
          <w:p w14:paraId="384624D2" w14:textId="77777777" w:rsidR="00C300C7" w:rsidRPr="00A71203" w:rsidRDefault="00C300C7" w:rsidP="00954671">
            <w:pPr>
              <w:numPr>
                <w:ilvl w:val="0"/>
                <w:numId w:val="2"/>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SCOPUL ȘI OBIECTIVELE PROIECTULUI</w:t>
            </w:r>
          </w:p>
          <w:p w14:paraId="75FF6BD2"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B47404" w14:paraId="5FD49165" w14:textId="77777777" w:rsidTr="00B47404">
        <w:tc>
          <w:tcPr>
            <w:tcW w:w="10956" w:type="dxa"/>
          </w:tcPr>
          <w:p w14:paraId="1E4889A0" w14:textId="0D9C2DF5" w:rsidR="00C300C7" w:rsidRPr="00A71203" w:rsidRDefault="00C300C7" w:rsidP="00954671">
            <w:pPr>
              <w:numPr>
                <w:ilvl w:val="0"/>
                <w:numId w:val="2"/>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ACTIVITĂȚILE PROIECTULUI</w:t>
            </w:r>
          </w:p>
        </w:tc>
      </w:tr>
      <w:tr w:rsidR="00C300C7" w:rsidRPr="00B47404" w14:paraId="0B5B9929" w14:textId="77777777" w:rsidTr="00B47404">
        <w:trPr>
          <w:trHeight w:val="503"/>
        </w:trPr>
        <w:tc>
          <w:tcPr>
            <w:tcW w:w="10956" w:type="dxa"/>
          </w:tcPr>
          <w:p w14:paraId="16C20FC3" w14:textId="77777777" w:rsidR="00C76654" w:rsidRPr="00032E14" w:rsidRDefault="000A0DA8" w:rsidP="00D377FE">
            <w:pPr>
              <w:spacing w:afterLines="20" w:after="48" w:line="276" w:lineRule="auto"/>
              <w:contextualSpacing/>
              <w:jc w:val="both"/>
              <w:rPr>
                <w:rFonts w:ascii="Times New Roman" w:hAnsi="Times New Roman"/>
                <w:i/>
                <w:iCs/>
                <w:color w:val="000000"/>
                <w:sz w:val="16"/>
                <w:szCs w:val="16"/>
                <w:lang w:val="ro-RO"/>
              </w:rPr>
            </w:pPr>
            <w:r w:rsidRPr="00032E14">
              <w:rPr>
                <w:rFonts w:ascii="Times New Roman" w:hAnsi="Times New Roman"/>
                <w:i/>
                <w:iCs/>
                <w:color w:val="000000"/>
                <w:sz w:val="16"/>
                <w:szCs w:val="16"/>
                <w:lang w:val="ro-RO"/>
              </w:rPr>
              <w:t>Descrieți detaliat toate activitățile proiectului</w:t>
            </w:r>
          </w:p>
          <w:p w14:paraId="2DE36829" w14:textId="77777777" w:rsidR="00032E14" w:rsidRDefault="00032E14" w:rsidP="00032E14">
            <w:pPr>
              <w:spacing w:afterLines="20" w:after="48" w:line="276" w:lineRule="auto"/>
              <w:contextualSpacing/>
              <w:jc w:val="both"/>
              <w:rPr>
                <w:rFonts w:ascii="Times New Roman" w:hAnsi="Times New Roman"/>
                <w:i/>
                <w:iCs/>
                <w:color w:val="000000"/>
                <w:sz w:val="16"/>
                <w:szCs w:val="16"/>
                <w:lang w:val="ro-RO"/>
              </w:rPr>
            </w:pPr>
            <w:r w:rsidRPr="00825FBD">
              <w:rPr>
                <w:rFonts w:ascii="Times New Roman" w:hAnsi="Times New Roman"/>
                <w:i/>
                <w:iCs/>
                <w:color w:val="000000"/>
                <w:sz w:val="16"/>
                <w:szCs w:val="16"/>
                <w:lang w:val="ro-RO"/>
              </w:rPr>
              <w:t>Maxim 2.000 caractere</w:t>
            </w:r>
          </w:p>
          <w:p w14:paraId="274E8BF2" w14:textId="16B41CD0" w:rsidR="00032E14" w:rsidRPr="00A71203" w:rsidRDefault="00032E14" w:rsidP="00D377FE">
            <w:pPr>
              <w:spacing w:afterLines="20" w:after="48" w:line="276" w:lineRule="auto"/>
              <w:contextualSpacing/>
              <w:jc w:val="both"/>
              <w:rPr>
                <w:rFonts w:ascii="Times New Roman" w:hAnsi="Times New Roman"/>
                <w:color w:val="000000"/>
                <w:sz w:val="16"/>
                <w:szCs w:val="16"/>
                <w:lang w:val="ro-RO"/>
              </w:rPr>
            </w:pPr>
          </w:p>
        </w:tc>
      </w:tr>
      <w:tr w:rsidR="00C300C7" w:rsidRPr="00A65D34" w14:paraId="423209A3" w14:textId="77777777" w:rsidTr="00B47404">
        <w:tc>
          <w:tcPr>
            <w:tcW w:w="10956" w:type="dxa"/>
          </w:tcPr>
          <w:p w14:paraId="540F6FFE" w14:textId="5E8AC365" w:rsidR="00C300C7" w:rsidRPr="00A71203" w:rsidRDefault="00C8405D" w:rsidP="00954671">
            <w:pPr>
              <w:numPr>
                <w:ilvl w:val="0"/>
                <w:numId w:val="2"/>
              </w:num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 xml:space="preserve">NUMĂRUL DE </w:t>
            </w:r>
            <w:r w:rsidR="00C300C7" w:rsidRPr="00A71203">
              <w:rPr>
                <w:rFonts w:ascii="Times New Roman" w:hAnsi="Times New Roman"/>
                <w:b/>
                <w:color w:val="000000"/>
                <w:sz w:val="16"/>
                <w:szCs w:val="16"/>
                <w:lang w:val="ro-RO"/>
              </w:rPr>
              <w:t xml:space="preserve">BENEFICIARI / </w:t>
            </w:r>
            <w:r w:rsidR="00C300C7">
              <w:rPr>
                <w:rFonts w:ascii="Times New Roman" w:hAnsi="Times New Roman"/>
                <w:b/>
                <w:color w:val="000000"/>
                <w:sz w:val="16"/>
                <w:szCs w:val="16"/>
                <w:lang w:val="ro-RO"/>
              </w:rPr>
              <w:t xml:space="preserve">PARTICIPANȚII / </w:t>
            </w:r>
            <w:r w:rsidR="00C300C7" w:rsidRPr="00A71203">
              <w:rPr>
                <w:rFonts w:ascii="Times New Roman" w:hAnsi="Times New Roman"/>
                <w:b/>
                <w:color w:val="000000"/>
                <w:sz w:val="16"/>
                <w:szCs w:val="16"/>
                <w:lang w:val="ro-RO"/>
              </w:rPr>
              <w:t>GRUPUL ȚINTĂ</w:t>
            </w:r>
          </w:p>
          <w:p w14:paraId="6F4842A8" w14:textId="77777777" w:rsidR="00C300C7" w:rsidRPr="00A71203" w:rsidRDefault="00C300C7" w:rsidP="00D377FE">
            <w:pPr>
              <w:spacing w:afterLines="20" w:after="48" w:line="240" w:lineRule="auto"/>
              <w:ind w:left="435"/>
              <w:rPr>
                <w:rFonts w:ascii="Times New Roman" w:hAnsi="Times New Roman"/>
                <w:b/>
                <w:color w:val="000000"/>
                <w:sz w:val="16"/>
                <w:szCs w:val="16"/>
                <w:lang w:val="ro-RO"/>
              </w:rPr>
            </w:pPr>
          </w:p>
        </w:tc>
      </w:tr>
      <w:tr w:rsidR="00C300C7" w:rsidRPr="00B81E46" w14:paraId="5F831FAD" w14:textId="77777777" w:rsidTr="00B47404">
        <w:tc>
          <w:tcPr>
            <w:tcW w:w="10956" w:type="dxa"/>
          </w:tcPr>
          <w:p w14:paraId="14A88D8E" w14:textId="77777777" w:rsidR="00C300C7" w:rsidRPr="00DD5962" w:rsidRDefault="00C300C7" w:rsidP="00954671">
            <w:pPr>
              <w:numPr>
                <w:ilvl w:val="0"/>
                <w:numId w:val="2"/>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t xml:space="preserve">PARTENERII PROIECTULUI </w:t>
            </w:r>
            <w:r w:rsidRPr="00A71203">
              <w:rPr>
                <w:rFonts w:ascii="Times New Roman" w:hAnsi="Times New Roman"/>
                <w:color w:val="000000"/>
                <w:sz w:val="16"/>
                <w:szCs w:val="16"/>
                <w:lang w:val="ro-RO"/>
              </w:rPr>
              <w:t>(DACĂ EXISTĂ)</w:t>
            </w:r>
          </w:p>
          <w:p w14:paraId="214B442C" w14:textId="77777777" w:rsidR="00C300C7" w:rsidRPr="00A71203" w:rsidRDefault="00C300C7" w:rsidP="00D377FE">
            <w:pPr>
              <w:spacing w:afterLines="20" w:after="48" w:line="240" w:lineRule="auto"/>
              <w:ind w:left="75"/>
              <w:rPr>
                <w:rFonts w:ascii="Times New Roman" w:hAnsi="Times New Roman"/>
                <w:b/>
                <w:color w:val="000000"/>
                <w:sz w:val="16"/>
                <w:szCs w:val="16"/>
                <w:lang w:val="ro-RO"/>
              </w:rPr>
            </w:pPr>
          </w:p>
        </w:tc>
      </w:tr>
      <w:tr w:rsidR="00802F10" w:rsidRPr="00B81E46" w14:paraId="6B686E09" w14:textId="77777777" w:rsidTr="00B47404">
        <w:tc>
          <w:tcPr>
            <w:tcW w:w="10956" w:type="dxa"/>
          </w:tcPr>
          <w:p w14:paraId="14B8208B" w14:textId="77777777" w:rsidR="00802F10" w:rsidRDefault="00802F10" w:rsidP="00954671">
            <w:pPr>
              <w:numPr>
                <w:ilvl w:val="0"/>
                <w:numId w:val="2"/>
              </w:numPr>
              <w:spacing w:afterLines="20" w:after="48" w:line="240" w:lineRule="auto"/>
              <w:ind w:left="435"/>
              <w:rPr>
                <w:rFonts w:ascii="Times New Roman" w:hAnsi="Times New Roman"/>
                <w:b/>
                <w:color w:val="000000"/>
                <w:sz w:val="16"/>
                <w:szCs w:val="16"/>
                <w:lang w:val="ro-RO"/>
              </w:rPr>
            </w:pPr>
            <w:r>
              <w:rPr>
                <w:rFonts w:ascii="Times New Roman" w:hAnsi="Times New Roman"/>
                <w:b/>
                <w:color w:val="000000"/>
                <w:sz w:val="16"/>
                <w:szCs w:val="16"/>
                <w:lang w:val="ro-RO"/>
              </w:rPr>
              <w:t>REZULTATE</w:t>
            </w:r>
          </w:p>
          <w:p w14:paraId="76C5207A" w14:textId="77777777" w:rsidR="00802F10" w:rsidRPr="00D04325" w:rsidRDefault="00802F10" w:rsidP="00802F10">
            <w:pPr>
              <w:spacing w:afterLines="20" w:after="48" w:line="240" w:lineRule="auto"/>
              <w:ind w:left="435"/>
              <w:rPr>
                <w:rFonts w:ascii="Times New Roman" w:hAnsi="Times New Roman"/>
                <w:bCs/>
                <w:i/>
                <w:iCs/>
                <w:color w:val="000000"/>
                <w:sz w:val="16"/>
                <w:szCs w:val="16"/>
                <w:lang w:val="es-419"/>
              </w:rPr>
            </w:pPr>
            <w:proofErr w:type="spellStart"/>
            <w:r w:rsidRPr="00D04325">
              <w:rPr>
                <w:rFonts w:ascii="Times New Roman" w:hAnsi="Times New Roman"/>
                <w:bCs/>
                <w:i/>
                <w:iCs/>
                <w:color w:val="000000"/>
                <w:sz w:val="16"/>
                <w:szCs w:val="16"/>
                <w:lang w:val="es-419"/>
              </w:rPr>
              <w:lastRenderedPageBreak/>
              <w:t>Faceți</w:t>
            </w:r>
            <w:proofErr w:type="spellEnd"/>
            <w:r w:rsidRPr="00D04325">
              <w:rPr>
                <w:rFonts w:ascii="Times New Roman" w:hAnsi="Times New Roman"/>
                <w:bCs/>
                <w:i/>
                <w:iCs/>
                <w:color w:val="000000"/>
                <w:sz w:val="16"/>
                <w:szCs w:val="16"/>
                <w:lang w:val="es-419"/>
              </w:rPr>
              <w:t xml:space="preserve"> </w:t>
            </w:r>
            <w:proofErr w:type="spellStart"/>
            <w:r w:rsidRPr="00D04325">
              <w:rPr>
                <w:rFonts w:ascii="Times New Roman" w:hAnsi="Times New Roman"/>
                <w:bCs/>
                <w:i/>
                <w:iCs/>
                <w:color w:val="000000"/>
                <w:sz w:val="16"/>
                <w:szCs w:val="16"/>
                <w:lang w:val="es-419"/>
              </w:rPr>
              <w:t>referire</w:t>
            </w:r>
            <w:proofErr w:type="spellEnd"/>
            <w:r w:rsidRPr="00D04325">
              <w:rPr>
                <w:rFonts w:ascii="Times New Roman" w:hAnsi="Times New Roman"/>
                <w:bCs/>
                <w:i/>
                <w:iCs/>
                <w:color w:val="000000"/>
                <w:sz w:val="16"/>
                <w:szCs w:val="16"/>
                <w:lang w:val="es-419"/>
              </w:rPr>
              <w:t xml:space="preserve"> la </w:t>
            </w:r>
            <w:proofErr w:type="spellStart"/>
            <w:r w:rsidRPr="00D04325">
              <w:rPr>
                <w:rFonts w:ascii="Times New Roman" w:hAnsi="Times New Roman"/>
                <w:bCs/>
                <w:i/>
                <w:iCs/>
                <w:color w:val="000000"/>
                <w:sz w:val="16"/>
                <w:szCs w:val="16"/>
                <w:lang w:val="es-419"/>
              </w:rPr>
              <w:t>următoarele</w:t>
            </w:r>
            <w:proofErr w:type="spellEnd"/>
            <w:r w:rsidRPr="00D04325">
              <w:rPr>
                <w:rFonts w:ascii="Times New Roman" w:hAnsi="Times New Roman"/>
                <w:bCs/>
                <w:i/>
                <w:iCs/>
                <w:color w:val="000000"/>
                <w:sz w:val="16"/>
                <w:szCs w:val="16"/>
                <w:lang w:val="es-419"/>
              </w:rPr>
              <w:t xml:space="preserve"> </w:t>
            </w:r>
            <w:proofErr w:type="spellStart"/>
            <w:r w:rsidRPr="00D04325">
              <w:rPr>
                <w:rFonts w:ascii="Times New Roman" w:hAnsi="Times New Roman"/>
                <w:bCs/>
                <w:i/>
                <w:iCs/>
                <w:color w:val="000000"/>
                <w:sz w:val="16"/>
                <w:szCs w:val="16"/>
                <w:lang w:val="es-419"/>
              </w:rPr>
              <w:t>aspecte</w:t>
            </w:r>
            <w:proofErr w:type="spellEnd"/>
            <w:r w:rsidRPr="00D04325">
              <w:rPr>
                <w:rFonts w:ascii="Times New Roman" w:hAnsi="Times New Roman"/>
                <w:bCs/>
                <w:i/>
                <w:iCs/>
                <w:color w:val="000000"/>
                <w:sz w:val="16"/>
                <w:szCs w:val="16"/>
                <w:lang w:val="es-419"/>
              </w:rPr>
              <w:t>:</w:t>
            </w:r>
          </w:p>
          <w:p w14:paraId="037BDA11" w14:textId="77777777" w:rsidR="00802F10" w:rsidRDefault="00802F10" w:rsidP="00802F10">
            <w:pPr>
              <w:pStyle w:val="ListParagraph"/>
              <w:numPr>
                <w:ilvl w:val="3"/>
                <w:numId w:val="2"/>
              </w:numPr>
              <w:spacing w:afterLines="20" w:after="48" w:line="240" w:lineRule="auto"/>
              <w:ind w:left="891" w:hanging="283"/>
              <w:rPr>
                <w:rFonts w:ascii="Times New Roman" w:hAnsi="Times New Roman"/>
                <w:bCs/>
                <w:i/>
                <w:iCs/>
                <w:color w:val="000000"/>
                <w:sz w:val="16"/>
                <w:szCs w:val="16"/>
              </w:rPr>
            </w:pPr>
            <w:r>
              <w:rPr>
                <w:rFonts w:ascii="Times New Roman" w:hAnsi="Times New Roman"/>
                <w:bCs/>
                <w:i/>
                <w:iCs/>
                <w:color w:val="000000"/>
                <w:sz w:val="16"/>
                <w:szCs w:val="16"/>
              </w:rPr>
              <w:t>Rezultate cantitative</w:t>
            </w:r>
          </w:p>
          <w:p w14:paraId="41696776" w14:textId="77777777" w:rsidR="00802F10" w:rsidRDefault="00802F10" w:rsidP="00802F10">
            <w:pPr>
              <w:pStyle w:val="ListParagraph"/>
              <w:numPr>
                <w:ilvl w:val="3"/>
                <w:numId w:val="2"/>
              </w:numPr>
              <w:spacing w:afterLines="20" w:after="48" w:line="240" w:lineRule="auto"/>
              <w:ind w:left="891" w:hanging="283"/>
              <w:rPr>
                <w:rFonts w:ascii="Times New Roman" w:hAnsi="Times New Roman"/>
                <w:bCs/>
                <w:i/>
                <w:iCs/>
                <w:color w:val="000000"/>
                <w:sz w:val="16"/>
                <w:szCs w:val="16"/>
              </w:rPr>
            </w:pPr>
            <w:r>
              <w:rPr>
                <w:rFonts w:ascii="Times New Roman" w:hAnsi="Times New Roman"/>
                <w:bCs/>
                <w:i/>
                <w:iCs/>
                <w:color w:val="000000"/>
                <w:sz w:val="16"/>
                <w:szCs w:val="16"/>
              </w:rPr>
              <w:t>Rezultate calitative</w:t>
            </w:r>
          </w:p>
          <w:p w14:paraId="64D5714C" w14:textId="35BFA8B6" w:rsidR="00802F10" w:rsidRPr="00A71203" w:rsidRDefault="00802F10" w:rsidP="003E29E4">
            <w:pPr>
              <w:spacing w:afterLines="20" w:after="48" w:line="240" w:lineRule="auto"/>
              <w:ind w:left="435"/>
              <w:rPr>
                <w:rFonts w:ascii="Times New Roman" w:hAnsi="Times New Roman"/>
                <w:b/>
                <w:color w:val="000000"/>
                <w:sz w:val="16"/>
                <w:szCs w:val="16"/>
                <w:lang w:val="ro-RO"/>
              </w:rPr>
            </w:pPr>
          </w:p>
        </w:tc>
      </w:tr>
      <w:tr w:rsidR="00C300C7" w:rsidRPr="00A65D34" w14:paraId="2B991B82" w14:textId="77777777" w:rsidTr="00B47404">
        <w:tc>
          <w:tcPr>
            <w:tcW w:w="10956" w:type="dxa"/>
          </w:tcPr>
          <w:p w14:paraId="44632BEE" w14:textId="77777777" w:rsidR="00C300C7" w:rsidRPr="00A71203" w:rsidRDefault="00C300C7" w:rsidP="00954671">
            <w:pPr>
              <w:numPr>
                <w:ilvl w:val="0"/>
                <w:numId w:val="2"/>
              </w:numPr>
              <w:spacing w:afterLines="20" w:after="48" w:line="240" w:lineRule="auto"/>
              <w:ind w:left="435"/>
              <w:rPr>
                <w:rFonts w:ascii="Times New Roman" w:hAnsi="Times New Roman"/>
                <w:b/>
                <w:color w:val="000000"/>
                <w:sz w:val="16"/>
                <w:szCs w:val="16"/>
                <w:lang w:val="ro-RO"/>
              </w:rPr>
            </w:pPr>
            <w:r w:rsidRPr="00A71203">
              <w:rPr>
                <w:rFonts w:ascii="Times New Roman" w:hAnsi="Times New Roman"/>
                <w:b/>
                <w:color w:val="000000"/>
                <w:sz w:val="16"/>
                <w:szCs w:val="16"/>
                <w:lang w:val="ro-RO"/>
              </w:rPr>
              <w:lastRenderedPageBreak/>
              <w:t>DETALII ADIȚIONALE</w:t>
            </w:r>
          </w:p>
        </w:tc>
      </w:tr>
      <w:tr w:rsidR="00C300C7" w:rsidRPr="00A65D34" w14:paraId="2AF918B4" w14:textId="77777777" w:rsidTr="00B47404">
        <w:trPr>
          <w:trHeight w:val="152"/>
        </w:trPr>
        <w:tc>
          <w:tcPr>
            <w:tcW w:w="10956" w:type="dxa"/>
          </w:tcPr>
          <w:p w14:paraId="2BC12019" w14:textId="5B546EB2" w:rsidR="00C300C7" w:rsidRPr="00A71203" w:rsidRDefault="00D173E0" w:rsidP="00D377FE">
            <w:pPr>
              <w:spacing w:after="200" w:line="276" w:lineRule="auto"/>
              <w:jc w:val="both"/>
              <w:rPr>
                <w:rFonts w:ascii="Times New Roman" w:hAnsi="Times New Roman"/>
                <w:color w:val="000000"/>
                <w:sz w:val="16"/>
                <w:szCs w:val="16"/>
                <w:lang w:val="ro-RO"/>
              </w:rPr>
            </w:pPr>
            <w:r>
              <w:rPr>
                <w:rFonts w:ascii="Times New Roman" w:hAnsi="Times New Roman"/>
                <w:color w:val="000000"/>
                <w:sz w:val="16"/>
                <w:szCs w:val="16"/>
                <w:lang w:val="ro-RO"/>
              </w:rPr>
              <w:t>..................</w:t>
            </w:r>
          </w:p>
        </w:tc>
      </w:tr>
    </w:tbl>
    <w:p w14:paraId="1EB768A9" w14:textId="77777777" w:rsidR="00C300C7" w:rsidRPr="00A71203" w:rsidRDefault="00C300C7" w:rsidP="00C300C7">
      <w:pPr>
        <w:tabs>
          <w:tab w:val="left" w:pos="540"/>
        </w:tabs>
        <w:spacing w:afterLines="20" w:after="48" w:line="276" w:lineRule="auto"/>
        <w:rPr>
          <w:rFonts w:ascii="Times New Roman" w:hAnsi="Times New Roman"/>
          <w:b/>
          <w:sz w:val="16"/>
          <w:szCs w:val="16"/>
          <w:lang w:val="ro-RO"/>
        </w:rPr>
      </w:pPr>
    </w:p>
    <w:p w14:paraId="101877E7" w14:textId="0C76F314" w:rsidR="00CC7401" w:rsidRDefault="00CC7401" w:rsidP="00954671">
      <w:pPr>
        <w:pStyle w:val="ListParagraph"/>
        <w:numPr>
          <w:ilvl w:val="0"/>
          <w:numId w:val="1"/>
        </w:numPr>
        <w:tabs>
          <w:tab w:val="left" w:pos="284"/>
        </w:tabs>
        <w:spacing w:afterLines="20" w:after="48" w:line="276" w:lineRule="auto"/>
        <w:ind w:left="-142" w:hanging="308"/>
        <w:rPr>
          <w:rFonts w:ascii="Times New Roman" w:hAnsi="Times New Roman"/>
          <w:b/>
          <w:sz w:val="16"/>
          <w:szCs w:val="16"/>
        </w:rPr>
      </w:pPr>
      <w:r w:rsidRPr="00A71203">
        <w:rPr>
          <w:rFonts w:ascii="Times New Roman" w:hAnsi="Times New Roman"/>
          <w:b/>
          <w:sz w:val="16"/>
          <w:szCs w:val="16"/>
        </w:rPr>
        <w:t xml:space="preserve">IMPACTUL </w:t>
      </w:r>
      <w:r>
        <w:rPr>
          <w:rFonts w:ascii="Times New Roman" w:hAnsi="Times New Roman"/>
          <w:b/>
          <w:sz w:val="16"/>
          <w:szCs w:val="16"/>
        </w:rPr>
        <w:t>REZULTATELOR</w:t>
      </w:r>
      <w:r w:rsidRPr="00A71203">
        <w:rPr>
          <w:rFonts w:ascii="Times New Roman" w:hAnsi="Times New Roman"/>
          <w:b/>
          <w:sz w:val="16"/>
          <w:szCs w:val="16"/>
        </w:rPr>
        <w:t xml:space="preserve"> PROIECTULUI</w:t>
      </w:r>
    </w:p>
    <w:p w14:paraId="1392F9AD" w14:textId="08812057" w:rsidR="00CC7401" w:rsidRDefault="00CC7401" w:rsidP="00CC7401">
      <w:pPr>
        <w:pStyle w:val="ListParagraph"/>
        <w:tabs>
          <w:tab w:val="left" w:pos="284"/>
        </w:tabs>
        <w:spacing w:afterLines="20" w:after="48" w:line="276" w:lineRule="auto"/>
        <w:ind w:left="-142"/>
        <w:rPr>
          <w:rFonts w:ascii="Times New Roman" w:hAnsi="Times New Roman"/>
          <w:b/>
          <w:sz w:val="16"/>
          <w:szCs w:val="16"/>
        </w:rPr>
      </w:pPr>
    </w:p>
    <w:tbl>
      <w:tblPr>
        <w:tblW w:w="0" w:type="auto"/>
        <w:tblInd w:w="-44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969"/>
      </w:tblGrid>
      <w:tr w:rsidR="00CC7401" w:rsidRPr="00A65D34" w14:paraId="5AFC5455" w14:textId="77777777" w:rsidTr="00B47404">
        <w:tc>
          <w:tcPr>
            <w:tcW w:w="10969" w:type="dxa"/>
          </w:tcPr>
          <w:p w14:paraId="1BC2921A" w14:textId="77777777" w:rsidR="000A0DA8" w:rsidRPr="00D04325" w:rsidRDefault="000A0DA8" w:rsidP="000A0DA8">
            <w:pPr>
              <w:spacing w:afterLines="20" w:after="48" w:line="240" w:lineRule="auto"/>
              <w:ind w:left="435"/>
              <w:rPr>
                <w:rFonts w:ascii="Times New Roman" w:hAnsi="Times New Roman"/>
                <w:bCs/>
                <w:i/>
                <w:iCs/>
                <w:color w:val="000000"/>
                <w:sz w:val="16"/>
                <w:szCs w:val="16"/>
                <w:lang w:val="es-419"/>
              </w:rPr>
            </w:pPr>
            <w:proofErr w:type="spellStart"/>
            <w:r w:rsidRPr="00D04325">
              <w:rPr>
                <w:rFonts w:ascii="Times New Roman" w:hAnsi="Times New Roman"/>
                <w:bCs/>
                <w:i/>
                <w:iCs/>
                <w:color w:val="000000"/>
                <w:sz w:val="16"/>
                <w:szCs w:val="16"/>
                <w:lang w:val="es-419"/>
              </w:rPr>
              <w:t>Faceți</w:t>
            </w:r>
            <w:proofErr w:type="spellEnd"/>
            <w:r w:rsidRPr="00D04325">
              <w:rPr>
                <w:rFonts w:ascii="Times New Roman" w:hAnsi="Times New Roman"/>
                <w:bCs/>
                <w:i/>
                <w:iCs/>
                <w:color w:val="000000"/>
                <w:sz w:val="16"/>
                <w:szCs w:val="16"/>
                <w:lang w:val="es-419"/>
              </w:rPr>
              <w:t xml:space="preserve"> </w:t>
            </w:r>
            <w:proofErr w:type="spellStart"/>
            <w:r w:rsidRPr="00D04325">
              <w:rPr>
                <w:rFonts w:ascii="Times New Roman" w:hAnsi="Times New Roman"/>
                <w:bCs/>
                <w:i/>
                <w:iCs/>
                <w:color w:val="000000"/>
                <w:sz w:val="16"/>
                <w:szCs w:val="16"/>
                <w:lang w:val="es-419"/>
              </w:rPr>
              <w:t>referire</w:t>
            </w:r>
            <w:proofErr w:type="spellEnd"/>
            <w:r w:rsidRPr="00D04325">
              <w:rPr>
                <w:rFonts w:ascii="Times New Roman" w:hAnsi="Times New Roman"/>
                <w:bCs/>
                <w:i/>
                <w:iCs/>
                <w:color w:val="000000"/>
                <w:sz w:val="16"/>
                <w:szCs w:val="16"/>
                <w:lang w:val="es-419"/>
              </w:rPr>
              <w:t xml:space="preserve"> la </w:t>
            </w:r>
            <w:proofErr w:type="spellStart"/>
            <w:r w:rsidRPr="00D04325">
              <w:rPr>
                <w:rFonts w:ascii="Times New Roman" w:hAnsi="Times New Roman"/>
                <w:bCs/>
                <w:i/>
                <w:iCs/>
                <w:color w:val="000000"/>
                <w:sz w:val="16"/>
                <w:szCs w:val="16"/>
                <w:lang w:val="es-419"/>
              </w:rPr>
              <w:t>următoarele</w:t>
            </w:r>
            <w:proofErr w:type="spellEnd"/>
            <w:r w:rsidRPr="00D04325">
              <w:rPr>
                <w:rFonts w:ascii="Times New Roman" w:hAnsi="Times New Roman"/>
                <w:bCs/>
                <w:i/>
                <w:iCs/>
                <w:color w:val="000000"/>
                <w:sz w:val="16"/>
                <w:szCs w:val="16"/>
                <w:lang w:val="es-419"/>
              </w:rPr>
              <w:t xml:space="preserve"> </w:t>
            </w:r>
            <w:proofErr w:type="spellStart"/>
            <w:r w:rsidRPr="00D04325">
              <w:rPr>
                <w:rFonts w:ascii="Times New Roman" w:hAnsi="Times New Roman"/>
                <w:bCs/>
                <w:i/>
                <w:iCs/>
                <w:color w:val="000000"/>
                <w:sz w:val="16"/>
                <w:szCs w:val="16"/>
                <w:lang w:val="es-419"/>
              </w:rPr>
              <w:t>aspecte</w:t>
            </w:r>
            <w:proofErr w:type="spellEnd"/>
            <w:r w:rsidRPr="00D04325">
              <w:rPr>
                <w:rFonts w:ascii="Times New Roman" w:hAnsi="Times New Roman"/>
                <w:bCs/>
                <w:i/>
                <w:iCs/>
                <w:color w:val="000000"/>
                <w:sz w:val="16"/>
                <w:szCs w:val="16"/>
                <w:lang w:val="es-419"/>
              </w:rPr>
              <w:t>:</w:t>
            </w:r>
          </w:p>
          <w:p w14:paraId="00997FB5" w14:textId="77777777" w:rsidR="000A0DA8" w:rsidRDefault="000A0DA8" w:rsidP="000A0DA8">
            <w:pPr>
              <w:pStyle w:val="ListParagraph"/>
              <w:numPr>
                <w:ilvl w:val="3"/>
                <w:numId w:val="2"/>
              </w:numPr>
              <w:spacing w:afterLines="20" w:after="48" w:line="240" w:lineRule="auto"/>
              <w:ind w:left="891" w:hanging="283"/>
              <w:rPr>
                <w:rFonts w:ascii="Times New Roman" w:hAnsi="Times New Roman"/>
                <w:bCs/>
                <w:i/>
                <w:iCs/>
                <w:color w:val="000000"/>
                <w:sz w:val="16"/>
                <w:szCs w:val="16"/>
              </w:rPr>
            </w:pPr>
            <w:r>
              <w:rPr>
                <w:rFonts w:ascii="Times New Roman" w:hAnsi="Times New Roman"/>
                <w:bCs/>
                <w:i/>
                <w:iCs/>
                <w:color w:val="000000"/>
                <w:sz w:val="16"/>
                <w:szCs w:val="16"/>
              </w:rPr>
              <w:t xml:space="preserve">Schimbările pe care </w:t>
            </w:r>
            <w:r w:rsidRPr="00DA67E0">
              <w:rPr>
                <w:rFonts w:ascii="Times New Roman" w:hAnsi="Times New Roman"/>
                <w:bCs/>
                <w:i/>
                <w:iCs/>
                <w:color w:val="000000"/>
                <w:sz w:val="16"/>
                <w:szCs w:val="16"/>
              </w:rPr>
              <w:t>vă propuneți să le obțineți în urma realizării proiectului</w:t>
            </w:r>
          </w:p>
          <w:p w14:paraId="1BC4F063" w14:textId="77777777" w:rsidR="000A0DA8" w:rsidRDefault="000A0DA8" w:rsidP="000A0DA8">
            <w:pPr>
              <w:pStyle w:val="ListParagraph"/>
              <w:numPr>
                <w:ilvl w:val="3"/>
                <w:numId w:val="2"/>
              </w:numPr>
              <w:spacing w:afterLines="20" w:after="48" w:line="240" w:lineRule="auto"/>
              <w:ind w:left="891" w:hanging="283"/>
              <w:rPr>
                <w:rFonts w:ascii="Times New Roman" w:hAnsi="Times New Roman"/>
                <w:bCs/>
                <w:i/>
                <w:iCs/>
                <w:color w:val="000000"/>
                <w:sz w:val="16"/>
                <w:szCs w:val="16"/>
              </w:rPr>
            </w:pPr>
            <w:r>
              <w:rPr>
                <w:rFonts w:ascii="Times New Roman" w:hAnsi="Times New Roman"/>
                <w:bCs/>
                <w:i/>
                <w:iCs/>
                <w:color w:val="000000"/>
                <w:sz w:val="16"/>
                <w:szCs w:val="16"/>
              </w:rPr>
              <w:t>Impactul rezultatelor</w:t>
            </w:r>
          </w:p>
          <w:p w14:paraId="6D46D131" w14:textId="77777777" w:rsidR="000A0DA8" w:rsidRDefault="000A0DA8" w:rsidP="000A0DA8">
            <w:pPr>
              <w:pStyle w:val="ListParagraph"/>
              <w:numPr>
                <w:ilvl w:val="3"/>
                <w:numId w:val="2"/>
              </w:numPr>
              <w:spacing w:afterLines="20" w:after="48" w:line="240" w:lineRule="auto"/>
              <w:ind w:left="891" w:hanging="283"/>
              <w:rPr>
                <w:rFonts w:ascii="Times New Roman" w:hAnsi="Times New Roman"/>
                <w:bCs/>
                <w:i/>
                <w:iCs/>
                <w:color w:val="000000"/>
                <w:sz w:val="16"/>
                <w:szCs w:val="16"/>
              </w:rPr>
            </w:pPr>
            <w:r>
              <w:rPr>
                <w:rFonts w:ascii="Times New Roman" w:hAnsi="Times New Roman"/>
                <w:bCs/>
                <w:i/>
                <w:iCs/>
                <w:color w:val="000000"/>
                <w:sz w:val="16"/>
                <w:szCs w:val="16"/>
              </w:rPr>
              <w:t>Sustenabilitatea proiectului</w:t>
            </w:r>
          </w:p>
          <w:p w14:paraId="77AEAA05" w14:textId="77777777" w:rsidR="00032E14" w:rsidRDefault="00032E14" w:rsidP="00032E14">
            <w:pPr>
              <w:spacing w:afterLines="20" w:after="48" w:line="276" w:lineRule="auto"/>
              <w:contextualSpacing/>
              <w:jc w:val="both"/>
              <w:rPr>
                <w:rFonts w:ascii="Times New Roman" w:hAnsi="Times New Roman"/>
                <w:i/>
                <w:iCs/>
                <w:color w:val="000000"/>
                <w:sz w:val="16"/>
                <w:szCs w:val="16"/>
                <w:lang w:val="ro-RO"/>
              </w:rPr>
            </w:pPr>
            <w:r w:rsidRPr="00825FBD">
              <w:rPr>
                <w:rFonts w:ascii="Times New Roman" w:hAnsi="Times New Roman"/>
                <w:i/>
                <w:iCs/>
                <w:color w:val="000000"/>
                <w:sz w:val="16"/>
                <w:szCs w:val="16"/>
                <w:lang w:val="ro-RO"/>
              </w:rPr>
              <w:t>Maxim 2.000 caractere</w:t>
            </w:r>
          </w:p>
          <w:p w14:paraId="3CC7E080" w14:textId="77777777" w:rsidR="00CC7401" w:rsidRPr="00A65D34" w:rsidRDefault="00CC7401" w:rsidP="006F6FC2">
            <w:pPr>
              <w:rPr>
                <w:rFonts w:ascii="Times New Roman" w:hAnsi="Times New Roman"/>
                <w:lang w:val="ro-RO"/>
              </w:rPr>
            </w:pPr>
          </w:p>
        </w:tc>
      </w:tr>
    </w:tbl>
    <w:p w14:paraId="25BBC47C" w14:textId="77777777" w:rsidR="00CC7401" w:rsidRDefault="00CC7401" w:rsidP="00CC7401">
      <w:pPr>
        <w:pStyle w:val="ListParagraph"/>
        <w:tabs>
          <w:tab w:val="left" w:pos="142"/>
        </w:tabs>
        <w:spacing w:afterLines="20" w:after="48" w:line="276" w:lineRule="auto"/>
        <w:ind w:left="-142" w:right="801"/>
        <w:jc w:val="both"/>
        <w:rPr>
          <w:rFonts w:ascii="Times New Roman" w:hAnsi="Times New Roman"/>
          <w:b/>
          <w:sz w:val="16"/>
          <w:szCs w:val="16"/>
        </w:rPr>
      </w:pPr>
    </w:p>
    <w:p w14:paraId="7D36D83C" w14:textId="20090FE9" w:rsidR="00C300C7" w:rsidRPr="00A71203" w:rsidRDefault="00C300C7" w:rsidP="00954671">
      <w:pPr>
        <w:pStyle w:val="ListParagraph"/>
        <w:numPr>
          <w:ilvl w:val="0"/>
          <w:numId w:val="1"/>
        </w:numPr>
        <w:tabs>
          <w:tab w:val="left" w:pos="142"/>
        </w:tabs>
        <w:spacing w:afterLines="20" w:after="48" w:line="276" w:lineRule="auto"/>
        <w:ind w:left="-142" w:right="801" w:hanging="308"/>
        <w:jc w:val="both"/>
        <w:rPr>
          <w:rFonts w:ascii="Times New Roman" w:hAnsi="Times New Roman"/>
          <w:b/>
          <w:sz w:val="16"/>
          <w:szCs w:val="16"/>
        </w:rPr>
      </w:pPr>
      <w:r w:rsidRPr="00A71203">
        <w:rPr>
          <w:rFonts w:ascii="Times New Roman" w:hAnsi="Times New Roman"/>
          <w:b/>
          <w:sz w:val="16"/>
          <w:szCs w:val="16"/>
        </w:rPr>
        <w:t>ACTIVITĂȚI DE PROMOVARE/MEDIATIZARE ȘI DE DISEMINARE ÎN TIMPUL IMPLEMENTĂRII PROIECTULUI</w:t>
      </w:r>
    </w:p>
    <w:tbl>
      <w:tblPr>
        <w:tblW w:w="0" w:type="auto"/>
        <w:tblInd w:w="-4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931"/>
      </w:tblGrid>
      <w:tr w:rsidR="00C300C7" w:rsidRPr="00B81E46" w14:paraId="285A5160" w14:textId="77777777" w:rsidTr="00B47404">
        <w:tc>
          <w:tcPr>
            <w:tcW w:w="10931" w:type="dxa"/>
          </w:tcPr>
          <w:p w14:paraId="64C1D1EC" w14:textId="77777777" w:rsidR="00032E14" w:rsidRPr="00032E14" w:rsidRDefault="00032E14" w:rsidP="00032E14">
            <w:pPr>
              <w:pStyle w:val="ListParagraph"/>
              <w:spacing w:afterLines="20" w:after="48" w:line="276" w:lineRule="auto"/>
              <w:jc w:val="both"/>
              <w:rPr>
                <w:rFonts w:ascii="Times New Roman" w:hAnsi="Times New Roman"/>
                <w:i/>
                <w:iCs/>
                <w:color w:val="000000"/>
                <w:sz w:val="16"/>
                <w:szCs w:val="16"/>
              </w:rPr>
            </w:pPr>
            <w:r w:rsidRPr="00032E14">
              <w:rPr>
                <w:rFonts w:ascii="Times New Roman" w:hAnsi="Times New Roman"/>
                <w:i/>
                <w:iCs/>
                <w:color w:val="000000"/>
                <w:sz w:val="16"/>
                <w:szCs w:val="16"/>
              </w:rPr>
              <w:t>Maxim 2.000 caractere</w:t>
            </w:r>
          </w:p>
          <w:p w14:paraId="3C126285" w14:textId="77777777" w:rsidR="00C300C7" w:rsidRPr="00032E14" w:rsidRDefault="00C300C7" w:rsidP="00032E14">
            <w:pPr>
              <w:pStyle w:val="ListParagraph"/>
              <w:rPr>
                <w:rFonts w:ascii="Times New Roman" w:hAnsi="Times New Roman"/>
              </w:rPr>
            </w:pPr>
          </w:p>
        </w:tc>
      </w:tr>
    </w:tbl>
    <w:p w14:paraId="5BED43E9" w14:textId="48A16729" w:rsidR="00C300C7" w:rsidRDefault="00C300C7" w:rsidP="00C300C7">
      <w:pPr>
        <w:tabs>
          <w:tab w:val="left" w:pos="540"/>
        </w:tabs>
        <w:spacing w:afterLines="20" w:after="48" w:line="276" w:lineRule="auto"/>
        <w:rPr>
          <w:rFonts w:ascii="Times New Roman" w:hAnsi="Times New Roman"/>
          <w:sz w:val="16"/>
          <w:szCs w:val="16"/>
          <w:lang w:val="ro-RO"/>
        </w:rPr>
      </w:pPr>
    </w:p>
    <w:p w14:paraId="1163D26D" w14:textId="77777777" w:rsidR="00D173E0" w:rsidRPr="00A71203" w:rsidRDefault="00D173E0" w:rsidP="00C300C7">
      <w:pPr>
        <w:tabs>
          <w:tab w:val="left" w:pos="540"/>
        </w:tabs>
        <w:spacing w:afterLines="20" w:after="48" w:line="276" w:lineRule="auto"/>
        <w:rPr>
          <w:rFonts w:ascii="Times New Roman" w:hAnsi="Times New Roman"/>
          <w:sz w:val="16"/>
          <w:szCs w:val="16"/>
          <w:lang w:val="ro-RO"/>
        </w:rPr>
      </w:pPr>
    </w:p>
    <w:p w14:paraId="38532CDE" w14:textId="77777777" w:rsidR="00C300C7" w:rsidRPr="00A71203" w:rsidRDefault="00C300C7" w:rsidP="00C300C7">
      <w:pPr>
        <w:tabs>
          <w:tab w:val="left" w:pos="540"/>
        </w:tabs>
        <w:spacing w:afterLines="20" w:after="48" w:line="276" w:lineRule="auto"/>
        <w:rPr>
          <w:rFonts w:ascii="Times New Roman" w:hAnsi="Times New Roman"/>
          <w:sz w:val="16"/>
          <w:szCs w:val="16"/>
          <w:lang w:val="ro-RO"/>
        </w:rPr>
      </w:pPr>
    </w:p>
    <w:p w14:paraId="47B3A3DE" w14:textId="77777777" w:rsidR="00C300C7" w:rsidRPr="00A71203" w:rsidRDefault="00C300C7" w:rsidP="00C300C7">
      <w:pPr>
        <w:pStyle w:val="ListParagraph"/>
        <w:tabs>
          <w:tab w:val="left" w:pos="284"/>
        </w:tabs>
        <w:spacing w:afterLines="20" w:after="48" w:line="276" w:lineRule="auto"/>
        <w:ind w:left="-142"/>
        <w:rPr>
          <w:rFonts w:ascii="Times New Roman" w:hAnsi="Times New Roman"/>
          <w:b/>
          <w:sz w:val="16"/>
          <w:szCs w:val="16"/>
        </w:rPr>
      </w:pPr>
    </w:p>
    <w:p w14:paraId="547F9B30" w14:textId="77777777" w:rsidR="00C300C7" w:rsidRPr="00A71203" w:rsidRDefault="00C300C7" w:rsidP="00954671">
      <w:pPr>
        <w:numPr>
          <w:ilvl w:val="0"/>
          <w:numId w:val="1"/>
        </w:numPr>
        <w:tabs>
          <w:tab w:val="left" w:pos="540"/>
        </w:tabs>
        <w:spacing w:afterLines="20" w:after="48" w:line="276" w:lineRule="auto"/>
        <w:ind w:left="-90" w:hanging="360"/>
        <w:rPr>
          <w:rFonts w:ascii="Times New Roman" w:hAnsi="Times New Roman"/>
          <w:sz w:val="16"/>
          <w:szCs w:val="16"/>
          <w:lang w:val="ro-RO"/>
        </w:rPr>
      </w:pPr>
      <w:r w:rsidRPr="00A71203">
        <w:rPr>
          <w:rFonts w:ascii="Times New Roman" w:hAnsi="Times New Roman"/>
          <w:b/>
          <w:color w:val="000000"/>
          <w:sz w:val="16"/>
          <w:szCs w:val="16"/>
          <w:lang w:val="ro-RO"/>
        </w:rPr>
        <w:t>BUGETUL PROIECTULUI</w:t>
      </w:r>
    </w:p>
    <w:tbl>
      <w:tblPr>
        <w:tblW w:w="10956" w:type="dxa"/>
        <w:tblInd w:w="-431" w:type="dxa"/>
        <w:tblLook w:val="04A0" w:firstRow="1" w:lastRow="0" w:firstColumn="1" w:lastColumn="0" w:noHBand="0" w:noVBand="1"/>
      </w:tblPr>
      <w:tblGrid>
        <w:gridCol w:w="599"/>
        <w:gridCol w:w="2221"/>
        <w:gridCol w:w="1038"/>
        <w:gridCol w:w="1129"/>
        <w:gridCol w:w="1129"/>
        <w:gridCol w:w="1412"/>
        <w:gridCol w:w="1274"/>
        <w:gridCol w:w="2154"/>
      </w:tblGrid>
      <w:tr w:rsidR="00C300C7" w:rsidRPr="00A65D34" w14:paraId="61CABA06" w14:textId="77777777" w:rsidTr="00B47404">
        <w:trPr>
          <w:trHeight w:val="758"/>
        </w:trPr>
        <w:tc>
          <w:tcPr>
            <w:tcW w:w="599" w:type="dxa"/>
            <w:tcBorders>
              <w:top w:val="single" w:sz="4" w:space="0" w:color="auto"/>
              <w:left w:val="single" w:sz="4" w:space="0" w:color="auto"/>
              <w:bottom w:val="single" w:sz="4" w:space="0" w:color="auto"/>
              <w:right w:val="single" w:sz="4" w:space="0" w:color="auto"/>
            </w:tcBorders>
            <w:shd w:val="clear" w:color="000000" w:fill="FFFFFF"/>
            <w:vAlign w:val="center"/>
          </w:tcPr>
          <w:p w14:paraId="3E7168B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Linia de buget</w:t>
            </w:r>
          </w:p>
        </w:tc>
        <w:tc>
          <w:tcPr>
            <w:tcW w:w="2221" w:type="dxa"/>
            <w:tcBorders>
              <w:top w:val="single" w:sz="4" w:space="0" w:color="auto"/>
              <w:left w:val="single" w:sz="4" w:space="0" w:color="auto"/>
              <w:bottom w:val="single" w:sz="4" w:space="0" w:color="auto"/>
              <w:right w:val="single" w:sz="4" w:space="0" w:color="auto"/>
            </w:tcBorders>
            <w:shd w:val="clear" w:color="000000" w:fill="FFFFFF"/>
            <w:vAlign w:val="center"/>
          </w:tcPr>
          <w:p w14:paraId="1FCBEE82"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Top de cheltuieli</w:t>
            </w:r>
          </w:p>
        </w:tc>
        <w:tc>
          <w:tcPr>
            <w:tcW w:w="1038" w:type="dxa"/>
            <w:tcBorders>
              <w:top w:val="single" w:sz="4" w:space="0" w:color="auto"/>
              <w:left w:val="single" w:sz="4" w:space="0" w:color="auto"/>
              <w:right w:val="single" w:sz="4" w:space="0" w:color="auto"/>
            </w:tcBorders>
            <w:shd w:val="clear" w:color="000000" w:fill="FFFFFF"/>
          </w:tcPr>
          <w:p w14:paraId="6D89AE84"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5F8EE1F"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Unitatea</w:t>
            </w:r>
          </w:p>
        </w:tc>
        <w:tc>
          <w:tcPr>
            <w:tcW w:w="1129" w:type="dxa"/>
            <w:tcBorders>
              <w:top w:val="single" w:sz="4" w:space="0" w:color="auto"/>
              <w:left w:val="single" w:sz="4" w:space="0" w:color="auto"/>
              <w:bottom w:val="single" w:sz="4" w:space="0" w:color="000000"/>
              <w:right w:val="single" w:sz="4" w:space="0" w:color="auto"/>
            </w:tcBorders>
            <w:shd w:val="clear" w:color="000000" w:fill="FFFFFF"/>
            <w:vAlign w:val="center"/>
          </w:tcPr>
          <w:p w14:paraId="49D3F1F4" w14:textId="77777777" w:rsidR="00C300C7" w:rsidRPr="00A71203" w:rsidRDefault="00C300C7" w:rsidP="00DD5962">
            <w:pPr>
              <w:tabs>
                <w:tab w:val="left" w:pos="709"/>
              </w:tabs>
              <w:spacing w:after="0"/>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Costul per unitate</w:t>
            </w:r>
          </w:p>
          <w:p w14:paraId="62F5FD8C"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(MDL)</w:t>
            </w:r>
          </w:p>
        </w:tc>
        <w:tc>
          <w:tcPr>
            <w:tcW w:w="1129" w:type="dxa"/>
            <w:tcBorders>
              <w:top w:val="single" w:sz="4" w:space="0" w:color="auto"/>
              <w:left w:val="nil"/>
              <w:right w:val="single" w:sz="4" w:space="0" w:color="auto"/>
            </w:tcBorders>
            <w:shd w:val="clear" w:color="000000" w:fill="FFFFFF"/>
          </w:tcPr>
          <w:p w14:paraId="120CD0E2"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10B62C98"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Număr unități</w:t>
            </w:r>
          </w:p>
        </w:tc>
        <w:tc>
          <w:tcPr>
            <w:tcW w:w="1412" w:type="dxa"/>
            <w:tcBorders>
              <w:top w:val="single" w:sz="4" w:space="0" w:color="auto"/>
              <w:left w:val="single" w:sz="4" w:space="0" w:color="auto"/>
              <w:right w:val="single" w:sz="4" w:space="0" w:color="auto"/>
            </w:tcBorders>
            <w:shd w:val="clear" w:color="000000" w:fill="FFFFFF"/>
          </w:tcPr>
          <w:p w14:paraId="37D9896D"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2F79FC0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Solicitat de la Cancelaria de Stat (BRD)</w:t>
            </w:r>
          </w:p>
        </w:tc>
        <w:tc>
          <w:tcPr>
            <w:tcW w:w="1274" w:type="dxa"/>
            <w:tcBorders>
              <w:top w:val="single" w:sz="4" w:space="0" w:color="auto"/>
              <w:left w:val="single" w:sz="4" w:space="0" w:color="auto"/>
              <w:right w:val="single" w:sz="4" w:space="0" w:color="auto"/>
            </w:tcBorders>
            <w:shd w:val="clear" w:color="000000" w:fill="FFFFFF"/>
          </w:tcPr>
          <w:p w14:paraId="75C5914B"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196EADF" w14:textId="0367C98C" w:rsidR="00C300C7"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Contribuția proprie</w:t>
            </w:r>
            <w:r w:rsidR="001C4242">
              <w:rPr>
                <w:rFonts w:ascii="Times New Roman" w:hAnsi="Times New Roman"/>
                <w:b/>
                <w:bCs/>
                <w:color w:val="000000"/>
                <w:sz w:val="16"/>
                <w:szCs w:val="16"/>
                <w:lang w:val="ro-RO"/>
              </w:rPr>
              <w:t>*</w:t>
            </w:r>
          </w:p>
          <w:p w14:paraId="3763EFC5" w14:textId="0AC53F81" w:rsidR="00544931" w:rsidRPr="00A71203" w:rsidRDefault="00544931" w:rsidP="00D377FE">
            <w:pPr>
              <w:tabs>
                <w:tab w:val="left" w:pos="709"/>
              </w:tabs>
              <w:jc w:val="center"/>
              <w:rPr>
                <w:rFonts w:ascii="Times New Roman" w:hAnsi="Times New Roman"/>
                <w:b/>
                <w:bCs/>
                <w:color w:val="000000"/>
                <w:sz w:val="16"/>
                <w:szCs w:val="16"/>
                <w:lang w:val="ro-RO"/>
              </w:rPr>
            </w:pPr>
            <w:r>
              <w:rPr>
                <w:rFonts w:ascii="Times New Roman" w:hAnsi="Times New Roman"/>
                <w:b/>
                <w:bCs/>
                <w:color w:val="000000"/>
                <w:sz w:val="16"/>
                <w:szCs w:val="16"/>
                <w:lang w:val="ro-RO"/>
              </w:rPr>
              <w:t>(dacă există)</w:t>
            </w:r>
          </w:p>
        </w:tc>
        <w:tc>
          <w:tcPr>
            <w:tcW w:w="2154" w:type="dxa"/>
            <w:tcBorders>
              <w:top w:val="single" w:sz="4" w:space="0" w:color="auto"/>
              <w:left w:val="single" w:sz="4" w:space="0" w:color="auto"/>
              <w:right w:val="single" w:sz="4" w:space="0" w:color="auto"/>
            </w:tcBorders>
            <w:shd w:val="clear" w:color="000000" w:fill="FFFFFF"/>
          </w:tcPr>
          <w:p w14:paraId="0FF2266C" w14:textId="77777777" w:rsidR="00C300C7" w:rsidRPr="00A71203" w:rsidRDefault="00C300C7" w:rsidP="00D377FE">
            <w:pPr>
              <w:tabs>
                <w:tab w:val="left" w:pos="709"/>
              </w:tabs>
              <w:jc w:val="center"/>
              <w:rPr>
                <w:rFonts w:ascii="Times New Roman" w:hAnsi="Times New Roman"/>
                <w:b/>
                <w:bCs/>
                <w:color w:val="000000"/>
                <w:sz w:val="16"/>
                <w:szCs w:val="16"/>
                <w:lang w:val="ro-RO"/>
              </w:rPr>
            </w:pPr>
          </w:p>
          <w:p w14:paraId="57B8A625" w14:textId="26FB91FE"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Suma totală (MDL</w:t>
            </w:r>
            <w:r w:rsidR="00CD56CD">
              <w:rPr>
                <w:rFonts w:ascii="Times New Roman" w:hAnsi="Times New Roman"/>
                <w:b/>
                <w:bCs/>
                <w:color w:val="000000"/>
                <w:sz w:val="16"/>
                <w:szCs w:val="16"/>
                <w:lang w:val="ro-RO"/>
              </w:rPr>
              <w:t>)</w:t>
            </w:r>
          </w:p>
        </w:tc>
      </w:tr>
      <w:tr w:rsidR="00C300C7" w:rsidRPr="00A65D34" w14:paraId="15E881B2" w14:textId="77777777" w:rsidTr="00B47404">
        <w:trPr>
          <w:trHeight w:val="300"/>
        </w:trPr>
        <w:tc>
          <w:tcPr>
            <w:tcW w:w="599" w:type="dxa"/>
            <w:tcBorders>
              <w:top w:val="nil"/>
              <w:left w:val="single" w:sz="4" w:space="0" w:color="auto"/>
              <w:bottom w:val="single" w:sz="4" w:space="0" w:color="auto"/>
              <w:right w:val="single" w:sz="4" w:space="0" w:color="auto"/>
            </w:tcBorders>
            <w:shd w:val="clear" w:color="000000" w:fill="FFFFFF"/>
            <w:vAlign w:val="center"/>
          </w:tcPr>
          <w:p w14:paraId="394F573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1</w:t>
            </w:r>
          </w:p>
        </w:tc>
        <w:tc>
          <w:tcPr>
            <w:tcW w:w="2221" w:type="dxa"/>
            <w:tcBorders>
              <w:top w:val="nil"/>
              <w:left w:val="nil"/>
              <w:bottom w:val="single" w:sz="4" w:space="0" w:color="auto"/>
              <w:right w:val="single" w:sz="4" w:space="0" w:color="auto"/>
            </w:tcBorders>
            <w:shd w:val="clear" w:color="000000" w:fill="FFFFFF"/>
            <w:vAlign w:val="center"/>
          </w:tcPr>
          <w:p w14:paraId="33D0B29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2</w:t>
            </w:r>
          </w:p>
        </w:tc>
        <w:tc>
          <w:tcPr>
            <w:tcW w:w="1038" w:type="dxa"/>
            <w:tcBorders>
              <w:top w:val="single" w:sz="4" w:space="0" w:color="auto"/>
              <w:left w:val="nil"/>
              <w:bottom w:val="single" w:sz="4" w:space="0" w:color="auto"/>
              <w:right w:val="single" w:sz="4" w:space="0" w:color="auto"/>
            </w:tcBorders>
            <w:shd w:val="clear" w:color="000000" w:fill="FFFFFF"/>
          </w:tcPr>
          <w:p w14:paraId="685F2E4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3</w:t>
            </w:r>
          </w:p>
        </w:tc>
        <w:tc>
          <w:tcPr>
            <w:tcW w:w="1129" w:type="dxa"/>
            <w:tcBorders>
              <w:top w:val="single" w:sz="4" w:space="0" w:color="auto"/>
              <w:left w:val="single" w:sz="4" w:space="0" w:color="auto"/>
              <w:bottom w:val="single" w:sz="4" w:space="0" w:color="auto"/>
              <w:right w:val="single" w:sz="4" w:space="0" w:color="auto"/>
            </w:tcBorders>
            <w:shd w:val="clear" w:color="000000" w:fill="FFFFFF"/>
            <w:vAlign w:val="center"/>
          </w:tcPr>
          <w:p w14:paraId="267E5BB1"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4</w:t>
            </w:r>
          </w:p>
        </w:tc>
        <w:tc>
          <w:tcPr>
            <w:tcW w:w="1129" w:type="dxa"/>
            <w:tcBorders>
              <w:top w:val="single" w:sz="4" w:space="0" w:color="auto"/>
              <w:left w:val="nil"/>
              <w:bottom w:val="single" w:sz="4" w:space="0" w:color="auto"/>
              <w:right w:val="single" w:sz="4" w:space="0" w:color="auto"/>
            </w:tcBorders>
            <w:shd w:val="clear" w:color="000000" w:fill="FFFFFF"/>
            <w:vAlign w:val="center"/>
          </w:tcPr>
          <w:p w14:paraId="5890543D"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5</w:t>
            </w:r>
          </w:p>
        </w:tc>
        <w:tc>
          <w:tcPr>
            <w:tcW w:w="1412" w:type="dxa"/>
            <w:tcBorders>
              <w:top w:val="single" w:sz="4" w:space="0" w:color="auto"/>
              <w:left w:val="single" w:sz="4" w:space="0" w:color="auto"/>
              <w:bottom w:val="single" w:sz="4" w:space="0" w:color="auto"/>
              <w:right w:val="single" w:sz="4" w:space="0" w:color="auto"/>
            </w:tcBorders>
            <w:shd w:val="clear" w:color="000000" w:fill="FFFFFF"/>
            <w:vAlign w:val="center"/>
          </w:tcPr>
          <w:p w14:paraId="33FC982E"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6</w:t>
            </w:r>
          </w:p>
        </w:tc>
        <w:tc>
          <w:tcPr>
            <w:tcW w:w="1274" w:type="dxa"/>
            <w:tcBorders>
              <w:top w:val="single" w:sz="4" w:space="0" w:color="auto"/>
              <w:left w:val="single" w:sz="4" w:space="0" w:color="auto"/>
              <w:bottom w:val="single" w:sz="4" w:space="0" w:color="auto"/>
              <w:right w:val="single" w:sz="4" w:space="0" w:color="auto"/>
            </w:tcBorders>
            <w:shd w:val="clear" w:color="000000" w:fill="FFFFFF"/>
          </w:tcPr>
          <w:p w14:paraId="7C66E56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7</w:t>
            </w:r>
          </w:p>
        </w:tc>
        <w:tc>
          <w:tcPr>
            <w:tcW w:w="2154" w:type="dxa"/>
            <w:tcBorders>
              <w:top w:val="single" w:sz="4" w:space="0" w:color="auto"/>
              <w:left w:val="single" w:sz="4" w:space="0" w:color="auto"/>
              <w:bottom w:val="single" w:sz="4" w:space="0" w:color="auto"/>
              <w:right w:val="single" w:sz="4" w:space="0" w:color="auto"/>
            </w:tcBorders>
            <w:shd w:val="clear" w:color="000000" w:fill="FFFFFF"/>
          </w:tcPr>
          <w:p w14:paraId="127B0E83" w14:textId="77777777" w:rsidR="00C300C7" w:rsidRPr="00A71203" w:rsidRDefault="00C300C7" w:rsidP="00D377FE">
            <w:pPr>
              <w:tabs>
                <w:tab w:val="left" w:pos="709"/>
              </w:tabs>
              <w:jc w:val="center"/>
              <w:rPr>
                <w:rFonts w:ascii="Times New Roman" w:hAnsi="Times New Roman"/>
                <w:b/>
                <w:bCs/>
                <w:color w:val="000000"/>
                <w:sz w:val="16"/>
                <w:szCs w:val="16"/>
                <w:lang w:val="ro-RO"/>
              </w:rPr>
            </w:pPr>
            <w:r w:rsidRPr="00A71203">
              <w:rPr>
                <w:rFonts w:ascii="Times New Roman" w:hAnsi="Times New Roman"/>
                <w:b/>
                <w:bCs/>
                <w:color w:val="000000"/>
                <w:sz w:val="16"/>
                <w:szCs w:val="16"/>
                <w:lang w:val="ro-RO"/>
              </w:rPr>
              <w:t>8</w:t>
            </w:r>
          </w:p>
        </w:tc>
      </w:tr>
      <w:tr w:rsidR="00C300C7" w:rsidRPr="00A65D34" w14:paraId="6DBF715C" w14:textId="77777777" w:rsidTr="00B47404">
        <w:trPr>
          <w:trHeight w:val="300"/>
        </w:trPr>
        <w:tc>
          <w:tcPr>
            <w:tcW w:w="599" w:type="dxa"/>
            <w:tcBorders>
              <w:top w:val="nil"/>
              <w:left w:val="single" w:sz="4" w:space="0" w:color="auto"/>
              <w:bottom w:val="single" w:sz="4" w:space="0" w:color="auto"/>
              <w:right w:val="single" w:sz="4" w:space="0" w:color="auto"/>
            </w:tcBorders>
            <w:shd w:val="clear" w:color="auto" w:fill="auto"/>
          </w:tcPr>
          <w:p w14:paraId="13C455CB"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6E1C1533"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Ex: echipament tehnic</w:t>
            </w:r>
          </w:p>
        </w:tc>
        <w:tc>
          <w:tcPr>
            <w:tcW w:w="1038" w:type="dxa"/>
            <w:tcBorders>
              <w:top w:val="nil"/>
              <w:left w:val="nil"/>
              <w:bottom w:val="single" w:sz="4" w:space="0" w:color="auto"/>
              <w:right w:val="single" w:sz="4" w:space="0" w:color="auto"/>
            </w:tcBorders>
          </w:tcPr>
          <w:p w14:paraId="4666382B"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Calculator</w:t>
            </w:r>
          </w:p>
        </w:tc>
        <w:tc>
          <w:tcPr>
            <w:tcW w:w="1129" w:type="dxa"/>
            <w:tcBorders>
              <w:top w:val="nil"/>
              <w:left w:val="single" w:sz="4" w:space="0" w:color="auto"/>
              <w:bottom w:val="single" w:sz="4" w:space="0" w:color="auto"/>
              <w:right w:val="single" w:sz="4" w:space="0" w:color="auto"/>
            </w:tcBorders>
            <w:shd w:val="clear" w:color="auto" w:fill="auto"/>
          </w:tcPr>
          <w:p w14:paraId="5A85A029"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5000 lei</w:t>
            </w:r>
          </w:p>
        </w:tc>
        <w:tc>
          <w:tcPr>
            <w:tcW w:w="1129" w:type="dxa"/>
            <w:tcBorders>
              <w:top w:val="nil"/>
              <w:left w:val="nil"/>
              <w:bottom w:val="single" w:sz="4" w:space="0" w:color="auto"/>
              <w:right w:val="single" w:sz="4" w:space="0" w:color="auto"/>
            </w:tcBorders>
          </w:tcPr>
          <w:p w14:paraId="535E3D3A"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5</w:t>
            </w:r>
          </w:p>
        </w:tc>
        <w:tc>
          <w:tcPr>
            <w:tcW w:w="1412" w:type="dxa"/>
            <w:tcBorders>
              <w:top w:val="nil"/>
              <w:left w:val="single" w:sz="4" w:space="0" w:color="auto"/>
              <w:bottom w:val="single" w:sz="4" w:space="0" w:color="auto"/>
              <w:right w:val="single" w:sz="4" w:space="0" w:color="auto"/>
            </w:tcBorders>
          </w:tcPr>
          <w:p w14:paraId="615FCF55" w14:textId="77777777" w:rsidR="00C300C7" w:rsidRPr="00A71203" w:rsidRDefault="00C300C7" w:rsidP="00D377FE">
            <w:pPr>
              <w:pStyle w:val="Footer"/>
              <w:suppressAutoHyphens/>
              <w:spacing w:afterLines="20" w:after="48"/>
              <w:ind w:right="-15"/>
              <w:jc w:val="center"/>
              <w:rPr>
                <w:rFonts w:ascii="Times New Roman" w:hAnsi="Times New Roman"/>
                <w:sz w:val="16"/>
                <w:szCs w:val="16"/>
                <w:lang w:val="ro-RO"/>
              </w:rPr>
            </w:pPr>
            <w:r w:rsidRPr="00A71203">
              <w:rPr>
                <w:rFonts w:ascii="Times New Roman" w:hAnsi="Times New Roman"/>
                <w:sz w:val="16"/>
                <w:szCs w:val="16"/>
                <w:lang w:val="ro-RO"/>
              </w:rPr>
              <w:t>12000 lei</w:t>
            </w:r>
          </w:p>
        </w:tc>
        <w:tc>
          <w:tcPr>
            <w:tcW w:w="1274" w:type="dxa"/>
            <w:tcBorders>
              <w:top w:val="nil"/>
              <w:left w:val="single" w:sz="4" w:space="0" w:color="auto"/>
              <w:bottom w:val="single" w:sz="4" w:space="0" w:color="auto"/>
              <w:right w:val="single" w:sz="4" w:space="0" w:color="auto"/>
            </w:tcBorders>
          </w:tcPr>
          <w:p w14:paraId="33A1D3F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sz w:val="16"/>
                <w:szCs w:val="16"/>
                <w:lang w:val="ro-RO"/>
              </w:rPr>
              <w:t>13000 lei</w:t>
            </w:r>
          </w:p>
        </w:tc>
        <w:tc>
          <w:tcPr>
            <w:tcW w:w="2154" w:type="dxa"/>
            <w:tcBorders>
              <w:top w:val="nil"/>
              <w:left w:val="single" w:sz="4" w:space="0" w:color="auto"/>
              <w:bottom w:val="single" w:sz="4" w:space="0" w:color="auto"/>
              <w:right w:val="single" w:sz="4" w:space="0" w:color="auto"/>
            </w:tcBorders>
          </w:tcPr>
          <w:p w14:paraId="624E37CC"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25000 lei</w:t>
            </w:r>
          </w:p>
        </w:tc>
      </w:tr>
      <w:tr w:rsidR="00C300C7" w:rsidRPr="00A65D34" w14:paraId="6ACC9455" w14:textId="77777777" w:rsidTr="00B47404">
        <w:trPr>
          <w:trHeight w:val="300"/>
        </w:trPr>
        <w:tc>
          <w:tcPr>
            <w:tcW w:w="599" w:type="dxa"/>
            <w:tcBorders>
              <w:top w:val="nil"/>
              <w:left w:val="single" w:sz="4" w:space="0" w:color="auto"/>
              <w:bottom w:val="single" w:sz="4" w:space="0" w:color="auto"/>
              <w:right w:val="single" w:sz="4" w:space="0" w:color="auto"/>
            </w:tcBorders>
            <w:shd w:val="clear" w:color="auto" w:fill="auto"/>
          </w:tcPr>
          <w:p w14:paraId="646CD7F9"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3EA6478B"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038" w:type="dxa"/>
            <w:tcBorders>
              <w:top w:val="nil"/>
              <w:left w:val="nil"/>
              <w:bottom w:val="single" w:sz="4" w:space="0" w:color="auto"/>
              <w:right w:val="single" w:sz="4" w:space="0" w:color="auto"/>
            </w:tcBorders>
          </w:tcPr>
          <w:p w14:paraId="0C13826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637E7A44"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6255C2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24DB2D0"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9D1C38E"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5F48114D"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596A113F" w14:textId="77777777" w:rsidTr="00B47404">
        <w:trPr>
          <w:trHeight w:val="300"/>
        </w:trPr>
        <w:tc>
          <w:tcPr>
            <w:tcW w:w="599" w:type="dxa"/>
            <w:tcBorders>
              <w:top w:val="nil"/>
              <w:left w:val="single" w:sz="4" w:space="0" w:color="auto"/>
              <w:bottom w:val="single" w:sz="4" w:space="0" w:color="auto"/>
              <w:right w:val="single" w:sz="4" w:space="0" w:color="auto"/>
            </w:tcBorders>
            <w:shd w:val="clear" w:color="auto" w:fill="auto"/>
          </w:tcPr>
          <w:p w14:paraId="45636728"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11794120" w14:textId="77777777" w:rsidR="00C300C7" w:rsidRPr="00A71203"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73C4290F"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47682CBE"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02895E74"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AF92B0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73F5AAA7"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32A0AF19"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D04325" w14:paraId="63858DAA" w14:textId="77777777" w:rsidTr="00B47404">
        <w:trPr>
          <w:trHeight w:val="300"/>
        </w:trPr>
        <w:tc>
          <w:tcPr>
            <w:tcW w:w="599" w:type="dxa"/>
            <w:tcBorders>
              <w:top w:val="nil"/>
              <w:left w:val="single" w:sz="4" w:space="0" w:color="auto"/>
              <w:bottom w:val="single" w:sz="4" w:space="0" w:color="auto"/>
              <w:right w:val="single" w:sz="4" w:space="0" w:color="auto"/>
            </w:tcBorders>
            <w:shd w:val="clear" w:color="auto" w:fill="auto"/>
          </w:tcPr>
          <w:p w14:paraId="55247C72" w14:textId="77777777" w:rsidR="00C300C7" w:rsidRPr="00A71203" w:rsidRDefault="00C300C7" w:rsidP="00D377FE">
            <w:pPr>
              <w:tabs>
                <w:tab w:val="left" w:pos="709"/>
              </w:tabs>
              <w:jc w:val="center"/>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2221" w:type="dxa"/>
            <w:tcBorders>
              <w:top w:val="nil"/>
              <w:left w:val="nil"/>
              <w:bottom w:val="single" w:sz="4" w:space="0" w:color="auto"/>
              <w:right w:val="single" w:sz="4" w:space="0" w:color="auto"/>
            </w:tcBorders>
            <w:shd w:val="clear" w:color="auto" w:fill="auto"/>
          </w:tcPr>
          <w:p w14:paraId="73C70417" w14:textId="1C120FBE"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r w:rsidR="00802F10">
              <w:rPr>
                <w:rFonts w:ascii="Times New Roman" w:hAnsi="Times New Roman"/>
                <w:color w:val="000000"/>
                <w:sz w:val="16"/>
                <w:szCs w:val="16"/>
                <w:lang w:val="ro-RO"/>
              </w:rPr>
              <w:t>Alte cheltuieli</w:t>
            </w:r>
            <w:r>
              <w:rPr>
                <w:rFonts w:ascii="Times New Roman" w:hAnsi="Times New Roman"/>
                <w:color w:val="000000"/>
                <w:sz w:val="16"/>
                <w:szCs w:val="16"/>
                <w:lang w:val="ro-RO"/>
              </w:rPr>
              <w:t xml:space="preserve"> (ex. telefonie, transport, comision bancar ș.a.)</w:t>
            </w:r>
          </w:p>
        </w:tc>
        <w:tc>
          <w:tcPr>
            <w:tcW w:w="1038" w:type="dxa"/>
            <w:tcBorders>
              <w:top w:val="nil"/>
              <w:left w:val="nil"/>
              <w:bottom w:val="single" w:sz="4" w:space="0" w:color="auto"/>
              <w:right w:val="single" w:sz="4" w:space="0" w:color="auto"/>
            </w:tcBorders>
          </w:tcPr>
          <w:p w14:paraId="34F4EF0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33829F02"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color w:val="000000"/>
                <w:sz w:val="16"/>
                <w:szCs w:val="16"/>
                <w:lang w:val="ro-RO"/>
              </w:rPr>
              <w:t> </w:t>
            </w:r>
          </w:p>
        </w:tc>
        <w:tc>
          <w:tcPr>
            <w:tcW w:w="1129" w:type="dxa"/>
            <w:tcBorders>
              <w:top w:val="nil"/>
              <w:left w:val="nil"/>
              <w:bottom w:val="single" w:sz="4" w:space="0" w:color="auto"/>
              <w:right w:val="single" w:sz="4" w:space="0" w:color="auto"/>
            </w:tcBorders>
          </w:tcPr>
          <w:p w14:paraId="351AE3CC"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63A1DB4E"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53672324"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36BBF3D2"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D04325" w14:paraId="71021238" w14:textId="77777777" w:rsidTr="00B47404">
        <w:trPr>
          <w:trHeight w:val="300"/>
        </w:trPr>
        <w:tc>
          <w:tcPr>
            <w:tcW w:w="599" w:type="dxa"/>
            <w:tcBorders>
              <w:top w:val="nil"/>
              <w:left w:val="single" w:sz="4" w:space="0" w:color="auto"/>
              <w:bottom w:val="single" w:sz="4" w:space="0" w:color="auto"/>
              <w:right w:val="single" w:sz="4" w:space="0" w:color="auto"/>
            </w:tcBorders>
            <w:shd w:val="clear" w:color="auto" w:fill="auto"/>
          </w:tcPr>
          <w:p w14:paraId="15988C73" w14:textId="77777777" w:rsidR="00C300C7" w:rsidRPr="00A71203" w:rsidRDefault="00C300C7" w:rsidP="00D377FE">
            <w:pPr>
              <w:tabs>
                <w:tab w:val="left" w:pos="709"/>
              </w:tabs>
              <w:jc w:val="center"/>
              <w:rPr>
                <w:rFonts w:ascii="Times New Roman" w:hAnsi="Times New Roman"/>
                <w:color w:val="000000"/>
                <w:sz w:val="16"/>
                <w:szCs w:val="16"/>
                <w:lang w:val="ro-RO"/>
              </w:rPr>
            </w:pPr>
          </w:p>
        </w:tc>
        <w:tc>
          <w:tcPr>
            <w:tcW w:w="10357" w:type="dxa"/>
            <w:gridSpan w:val="7"/>
            <w:tcBorders>
              <w:top w:val="nil"/>
              <w:left w:val="nil"/>
              <w:bottom w:val="single" w:sz="4" w:space="0" w:color="auto"/>
              <w:right w:val="single" w:sz="4" w:space="0" w:color="auto"/>
            </w:tcBorders>
            <w:shd w:val="clear" w:color="auto" w:fill="auto"/>
          </w:tcPr>
          <w:p w14:paraId="1850DB84" w14:textId="77777777" w:rsidR="00C300C7" w:rsidRPr="00A71203" w:rsidRDefault="00C300C7" w:rsidP="00D377FE">
            <w:pPr>
              <w:tabs>
                <w:tab w:val="left" w:pos="709"/>
              </w:tabs>
              <w:rPr>
                <w:rFonts w:ascii="Times New Roman" w:hAnsi="Times New Roman"/>
                <w:color w:val="000000"/>
                <w:sz w:val="16"/>
                <w:szCs w:val="16"/>
                <w:lang w:val="ro-RO"/>
              </w:rPr>
            </w:pPr>
            <w:r>
              <w:rPr>
                <w:rFonts w:ascii="Times New Roman" w:hAnsi="Times New Roman"/>
                <w:color w:val="000000"/>
                <w:sz w:val="16"/>
                <w:szCs w:val="16"/>
                <w:lang w:val="ro-RO"/>
              </w:rPr>
              <w:t>ALTE SURSE DE FINANȚARE A PROIECTULUI (DACĂ EXISTĂ)</w:t>
            </w:r>
          </w:p>
        </w:tc>
      </w:tr>
      <w:tr w:rsidR="00C300C7" w:rsidRPr="00D04325" w14:paraId="7807F354" w14:textId="77777777" w:rsidTr="00B47404">
        <w:trPr>
          <w:trHeight w:val="300"/>
        </w:trPr>
        <w:tc>
          <w:tcPr>
            <w:tcW w:w="599" w:type="dxa"/>
            <w:tcBorders>
              <w:top w:val="nil"/>
              <w:left w:val="single" w:sz="4" w:space="0" w:color="auto"/>
              <w:bottom w:val="single" w:sz="4" w:space="0" w:color="auto"/>
              <w:right w:val="single" w:sz="4" w:space="0" w:color="auto"/>
            </w:tcBorders>
            <w:shd w:val="clear" w:color="auto" w:fill="auto"/>
          </w:tcPr>
          <w:p w14:paraId="7781E22E" w14:textId="77777777" w:rsidR="00C300C7" w:rsidRPr="00430C05" w:rsidRDefault="00C300C7" w:rsidP="00D377FE">
            <w:pPr>
              <w:tabs>
                <w:tab w:val="left" w:pos="709"/>
              </w:tabs>
              <w:jc w:val="center"/>
              <w:rPr>
                <w:rFonts w:ascii="Times New Roman" w:hAnsi="Times New Roman"/>
                <w:color w:val="000000"/>
                <w:sz w:val="16"/>
                <w:szCs w:val="16"/>
                <w:lang w:val="es-ES"/>
              </w:rPr>
            </w:pPr>
          </w:p>
        </w:tc>
        <w:tc>
          <w:tcPr>
            <w:tcW w:w="2221" w:type="dxa"/>
            <w:tcBorders>
              <w:top w:val="nil"/>
              <w:left w:val="nil"/>
              <w:bottom w:val="single" w:sz="4" w:space="0" w:color="auto"/>
              <w:right w:val="single" w:sz="4" w:space="0" w:color="auto"/>
            </w:tcBorders>
            <w:shd w:val="clear" w:color="auto" w:fill="auto"/>
          </w:tcPr>
          <w:p w14:paraId="4CCEF805" w14:textId="77777777" w:rsidR="00C300C7" w:rsidRDefault="00C300C7" w:rsidP="00D377FE">
            <w:pPr>
              <w:tabs>
                <w:tab w:val="left" w:pos="709"/>
              </w:tabs>
              <w:rPr>
                <w:rFonts w:ascii="Times New Roman" w:hAnsi="Times New Roman"/>
                <w:color w:val="000000"/>
                <w:sz w:val="16"/>
                <w:szCs w:val="16"/>
                <w:lang w:val="ro-RO"/>
              </w:rPr>
            </w:pPr>
          </w:p>
        </w:tc>
        <w:tc>
          <w:tcPr>
            <w:tcW w:w="1038" w:type="dxa"/>
            <w:tcBorders>
              <w:top w:val="nil"/>
              <w:left w:val="nil"/>
              <w:bottom w:val="single" w:sz="4" w:space="0" w:color="auto"/>
              <w:right w:val="single" w:sz="4" w:space="0" w:color="auto"/>
            </w:tcBorders>
          </w:tcPr>
          <w:p w14:paraId="3B0DB4A7"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single" w:sz="4" w:space="0" w:color="auto"/>
              <w:bottom w:val="single" w:sz="4" w:space="0" w:color="auto"/>
              <w:right w:val="single" w:sz="4" w:space="0" w:color="auto"/>
            </w:tcBorders>
            <w:shd w:val="clear" w:color="auto" w:fill="auto"/>
            <w:vAlign w:val="bottom"/>
          </w:tcPr>
          <w:p w14:paraId="17D84688" w14:textId="77777777" w:rsidR="00C300C7" w:rsidRPr="00A71203" w:rsidRDefault="00C300C7" w:rsidP="00D377FE">
            <w:pPr>
              <w:tabs>
                <w:tab w:val="left" w:pos="709"/>
              </w:tabs>
              <w:rPr>
                <w:rFonts w:ascii="Times New Roman" w:hAnsi="Times New Roman"/>
                <w:color w:val="000000"/>
                <w:sz w:val="16"/>
                <w:szCs w:val="16"/>
                <w:lang w:val="ro-RO"/>
              </w:rPr>
            </w:pPr>
          </w:p>
        </w:tc>
        <w:tc>
          <w:tcPr>
            <w:tcW w:w="1129" w:type="dxa"/>
            <w:tcBorders>
              <w:top w:val="nil"/>
              <w:left w:val="nil"/>
              <w:bottom w:val="single" w:sz="4" w:space="0" w:color="auto"/>
              <w:right w:val="single" w:sz="4" w:space="0" w:color="auto"/>
            </w:tcBorders>
          </w:tcPr>
          <w:p w14:paraId="5F169D68" w14:textId="77777777" w:rsidR="00C300C7" w:rsidRPr="00A71203" w:rsidRDefault="00C300C7" w:rsidP="00D377FE">
            <w:pPr>
              <w:tabs>
                <w:tab w:val="left" w:pos="709"/>
              </w:tabs>
              <w:rPr>
                <w:rFonts w:ascii="Times New Roman" w:hAnsi="Times New Roman"/>
                <w:color w:val="000000"/>
                <w:sz w:val="16"/>
                <w:szCs w:val="16"/>
                <w:lang w:val="ro-RO"/>
              </w:rPr>
            </w:pPr>
          </w:p>
        </w:tc>
        <w:tc>
          <w:tcPr>
            <w:tcW w:w="1412" w:type="dxa"/>
            <w:tcBorders>
              <w:top w:val="nil"/>
              <w:left w:val="single" w:sz="4" w:space="0" w:color="auto"/>
              <w:bottom w:val="single" w:sz="4" w:space="0" w:color="auto"/>
              <w:right w:val="single" w:sz="4" w:space="0" w:color="auto"/>
            </w:tcBorders>
          </w:tcPr>
          <w:p w14:paraId="01A17BFF" w14:textId="77777777" w:rsidR="00C300C7" w:rsidRPr="00A71203" w:rsidRDefault="00C300C7" w:rsidP="00D377FE">
            <w:pPr>
              <w:tabs>
                <w:tab w:val="left" w:pos="709"/>
              </w:tabs>
              <w:rPr>
                <w:rFonts w:ascii="Times New Roman" w:hAnsi="Times New Roman"/>
                <w:color w:val="000000"/>
                <w:sz w:val="16"/>
                <w:szCs w:val="16"/>
                <w:lang w:val="ro-RO"/>
              </w:rPr>
            </w:pPr>
          </w:p>
        </w:tc>
        <w:tc>
          <w:tcPr>
            <w:tcW w:w="1274" w:type="dxa"/>
            <w:tcBorders>
              <w:top w:val="nil"/>
              <w:left w:val="single" w:sz="4" w:space="0" w:color="auto"/>
              <w:bottom w:val="single" w:sz="4" w:space="0" w:color="auto"/>
              <w:right w:val="single" w:sz="4" w:space="0" w:color="auto"/>
            </w:tcBorders>
          </w:tcPr>
          <w:p w14:paraId="2B1E979E" w14:textId="77777777" w:rsidR="00C300C7" w:rsidRPr="00A71203" w:rsidRDefault="00C300C7" w:rsidP="00D377FE">
            <w:pPr>
              <w:tabs>
                <w:tab w:val="left" w:pos="709"/>
              </w:tabs>
              <w:rPr>
                <w:rFonts w:ascii="Times New Roman" w:hAnsi="Times New Roman"/>
                <w:color w:val="000000"/>
                <w:sz w:val="16"/>
                <w:szCs w:val="16"/>
                <w:lang w:val="ro-RO"/>
              </w:rPr>
            </w:pPr>
          </w:p>
        </w:tc>
        <w:tc>
          <w:tcPr>
            <w:tcW w:w="2154" w:type="dxa"/>
            <w:tcBorders>
              <w:top w:val="nil"/>
              <w:left w:val="single" w:sz="4" w:space="0" w:color="auto"/>
              <w:bottom w:val="single" w:sz="4" w:space="0" w:color="auto"/>
              <w:right w:val="single" w:sz="4" w:space="0" w:color="auto"/>
            </w:tcBorders>
          </w:tcPr>
          <w:p w14:paraId="4FAB41CB" w14:textId="77777777" w:rsidR="00C300C7" w:rsidRPr="00A71203" w:rsidRDefault="00C300C7" w:rsidP="00D377FE">
            <w:pPr>
              <w:tabs>
                <w:tab w:val="left" w:pos="709"/>
              </w:tabs>
              <w:rPr>
                <w:rFonts w:ascii="Times New Roman" w:hAnsi="Times New Roman"/>
                <w:color w:val="000000"/>
                <w:sz w:val="16"/>
                <w:szCs w:val="16"/>
                <w:lang w:val="ro-RO"/>
              </w:rPr>
            </w:pPr>
          </w:p>
        </w:tc>
      </w:tr>
      <w:tr w:rsidR="00C300C7" w:rsidRPr="00A65D34" w14:paraId="28B31526" w14:textId="77777777" w:rsidTr="00B47404">
        <w:trPr>
          <w:trHeight w:val="375"/>
        </w:trPr>
        <w:tc>
          <w:tcPr>
            <w:tcW w:w="10956" w:type="dxa"/>
            <w:gridSpan w:val="8"/>
            <w:tcBorders>
              <w:top w:val="single" w:sz="4" w:space="0" w:color="auto"/>
              <w:left w:val="single" w:sz="4" w:space="0" w:color="auto"/>
              <w:bottom w:val="single" w:sz="4" w:space="0" w:color="auto"/>
              <w:right w:val="single" w:sz="4" w:space="0" w:color="auto"/>
            </w:tcBorders>
            <w:shd w:val="clear" w:color="000000" w:fill="808080"/>
            <w:vAlign w:val="bottom"/>
          </w:tcPr>
          <w:p w14:paraId="640ED94C" w14:textId="77777777" w:rsidR="00C300C7" w:rsidRPr="00A71203" w:rsidRDefault="00C300C7" w:rsidP="00D377FE">
            <w:pPr>
              <w:tabs>
                <w:tab w:val="left" w:pos="709"/>
              </w:tabs>
              <w:rPr>
                <w:rFonts w:ascii="Times New Roman" w:hAnsi="Times New Roman"/>
                <w:color w:val="000000"/>
                <w:sz w:val="16"/>
                <w:szCs w:val="16"/>
                <w:lang w:val="ro-RO"/>
              </w:rPr>
            </w:pPr>
            <w:r w:rsidRPr="00A71203">
              <w:rPr>
                <w:rFonts w:ascii="Times New Roman" w:hAnsi="Times New Roman"/>
                <w:b/>
                <w:bCs/>
                <w:color w:val="000000"/>
                <w:sz w:val="16"/>
                <w:szCs w:val="16"/>
                <w:lang w:val="ro-RO"/>
              </w:rPr>
              <w:t>TOTAL:</w:t>
            </w:r>
          </w:p>
        </w:tc>
      </w:tr>
    </w:tbl>
    <w:p w14:paraId="61DD78FA" w14:textId="793FFADE" w:rsidR="00D377FE" w:rsidRDefault="00D377FE" w:rsidP="00DD5962">
      <w:pPr>
        <w:tabs>
          <w:tab w:val="left" w:pos="1415"/>
        </w:tabs>
        <w:rPr>
          <w:rFonts w:ascii="Times New Roman" w:hAnsi="Times New Roman"/>
          <w:sz w:val="16"/>
          <w:szCs w:val="16"/>
          <w:lang w:val="ro-RO"/>
        </w:rPr>
      </w:pPr>
    </w:p>
    <w:p w14:paraId="501BCCD8" w14:textId="77777777" w:rsidR="00B91D99" w:rsidRDefault="00B91D99" w:rsidP="00DD5962">
      <w:pPr>
        <w:tabs>
          <w:tab w:val="left" w:pos="1415"/>
        </w:tabs>
        <w:rPr>
          <w:rFonts w:ascii="Times New Roman" w:hAnsi="Times New Roman"/>
          <w:sz w:val="16"/>
          <w:szCs w:val="16"/>
          <w:lang w:val="ro-RO"/>
        </w:rPr>
      </w:pPr>
    </w:p>
    <w:p w14:paraId="559483E2" w14:textId="3FABB3C9" w:rsidR="00544931" w:rsidRPr="001C4242" w:rsidRDefault="001C4242" w:rsidP="00DD5962">
      <w:pPr>
        <w:tabs>
          <w:tab w:val="left" w:pos="1415"/>
        </w:tabs>
        <w:rPr>
          <w:rFonts w:ascii="Times New Roman" w:hAnsi="Times New Roman"/>
          <w:i/>
          <w:iCs/>
          <w:sz w:val="20"/>
          <w:szCs w:val="20"/>
          <w:lang w:val="ro-RO"/>
        </w:rPr>
        <w:sectPr w:rsidR="00544931" w:rsidRPr="001C4242">
          <w:pgSz w:w="12240" w:h="15840"/>
          <w:pgMar w:top="630" w:right="810" w:bottom="180" w:left="810" w:header="720" w:footer="720" w:gutter="0"/>
          <w:cols w:space="720"/>
          <w:noEndnote/>
          <w:docGrid w:linePitch="299"/>
        </w:sectPr>
      </w:pPr>
      <w:r>
        <w:rPr>
          <w:rFonts w:ascii="Times New Roman" w:hAnsi="Times New Roman"/>
          <w:i/>
          <w:iCs/>
          <w:sz w:val="20"/>
          <w:szCs w:val="20"/>
          <w:lang w:val="ro-RO"/>
        </w:rPr>
        <w:t>*</w:t>
      </w:r>
      <w:r w:rsidR="00544931" w:rsidRPr="001C4242">
        <w:rPr>
          <w:rFonts w:ascii="Times New Roman" w:hAnsi="Times New Roman"/>
          <w:i/>
          <w:iCs/>
          <w:sz w:val="20"/>
          <w:szCs w:val="20"/>
          <w:lang w:val="ro-RO"/>
        </w:rPr>
        <w:t>NOTĂ: Contribuția proprie nu este obligatorie.</w:t>
      </w:r>
    </w:p>
    <w:p w14:paraId="130941BA" w14:textId="77777777" w:rsidR="00DA542E" w:rsidRPr="00A71203" w:rsidRDefault="00DA542E" w:rsidP="00DA542E">
      <w:pPr>
        <w:tabs>
          <w:tab w:val="left" w:pos="8970"/>
        </w:tabs>
        <w:spacing w:after="200" w:line="276" w:lineRule="auto"/>
        <w:jc w:val="right"/>
        <w:rPr>
          <w:rFonts w:ascii="Times New Roman" w:hAnsi="Times New Roman"/>
          <w:b/>
          <w:noProof/>
          <w:lang w:val="fr-CH" w:eastAsia="fr-CH"/>
        </w:rPr>
      </w:pPr>
      <w:r w:rsidRPr="00A71203">
        <w:rPr>
          <w:rFonts w:ascii="Times New Roman" w:hAnsi="Times New Roman"/>
          <w:b/>
          <w:noProof/>
          <w:lang w:val="fr-CH" w:eastAsia="fr-CH"/>
        </w:rPr>
        <w:lastRenderedPageBreak/>
        <w:t xml:space="preserve">Anexa B </w:t>
      </w:r>
      <w:r w:rsidRPr="00A71203">
        <w:rPr>
          <w:rFonts w:ascii="Times New Roman" w:hAnsi="Times New Roman"/>
          <w:b/>
          <w:lang w:val="ro-RO"/>
        </w:rPr>
        <w:t xml:space="preserve">la contractul </w:t>
      </w:r>
      <w:proofErr w:type="gramStart"/>
      <w:r w:rsidRPr="00A71203">
        <w:rPr>
          <w:rFonts w:ascii="Times New Roman" w:hAnsi="Times New Roman"/>
          <w:b/>
          <w:lang w:val="ro-RO"/>
        </w:rPr>
        <w:t>nr._</w:t>
      </w:r>
      <w:proofErr w:type="gramEnd"/>
      <w:r w:rsidRPr="00A71203">
        <w:rPr>
          <w:rFonts w:ascii="Times New Roman" w:hAnsi="Times New Roman"/>
          <w:b/>
          <w:lang w:val="ro-RO"/>
        </w:rPr>
        <w:t>__ din __</w:t>
      </w:r>
    </w:p>
    <w:p w14:paraId="652B2794" w14:textId="33B5CFF9" w:rsidR="00DA542E" w:rsidRPr="00DD5962" w:rsidRDefault="00DA542E" w:rsidP="00B47404">
      <w:pPr>
        <w:spacing w:after="200" w:line="276" w:lineRule="auto"/>
        <w:jc w:val="center"/>
        <w:rPr>
          <w:rFonts w:ascii="Times New Roman" w:hAnsi="Times New Roman"/>
          <w:lang w:val="es-ES"/>
        </w:rPr>
      </w:pPr>
      <w:r w:rsidRPr="00DD5962">
        <w:rPr>
          <w:rFonts w:ascii="Times New Roman" w:hAnsi="Times New Roman"/>
          <w:noProof/>
          <w:lang w:val="fr-CH" w:eastAsia="fr-CH"/>
        </w:rPr>
        <w:t xml:space="preserve">                                                                                                   </w:t>
      </w:r>
      <w:r w:rsidRPr="00DD5962">
        <w:rPr>
          <w:rFonts w:ascii="Times New Roman" w:hAnsi="Times New Roman"/>
          <w:noProof/>
          <w:lang w:val="es-ES" w:eastAsia="fr-CH"/>
        </w:rPr>
        <w:t xml:space="preserve">                 </w:t>
      </w:r>
    </w:p>
    <w:p w14:paraId="439A3CA5" w14:textId="77777777" w:rsidR="00DA542E" w:rsidRPr="00DD5962" w:rsidRDefault="00DA542E" w:rsidP="00DA542E">
      <w:pPr>
        <w:tabs>
          <w:tab w:val="center" w:pos="4680"/>
        </w:tabs>
        <w:suppressAutoHyphens/>
        <w:spacing w:after="20"/>
        <w:ind w:right="-15"/>
        <w:jc w:val="right"/>
        <w:rPr>
          <w:rFonts w:ascii="Times New Roman" w:hAnsi="Times New Roman"/>
          <w:b/>
          <w:sz w:val="24"/>
          <w:szCs w:val="24"/>
          <w:lang w:val="es-ES"/>
        </w:rPr>
      </w:pPr>
    </w:p>
    <w:p w14:paraId="1D4AAFD9" w14:textId="4DB80CB5" w:rsidR="00FC6D8C" w:rsidRDefault="00FC6D8C" w:rsidP="00FC6D8C">
      <w:pPr>
        <w:tabs>
          <w:tab w:val="center" w:pos="4680"/>
        </w:tabs>
        <w:suppressAutoHyphens/>
        <w:spacing w:after="20"/>
        <w:ind w:right="-15"/>
        <w:jc w:val="center"/>
        <w:rPr>
          <w:rFonts w:ascii="Times New Roman" w:hAnsi="Times New Roman"/>
          <w:b/>
          <w:lang w:val="es-ES"/>
        </w:rPr>
      </w:pPr>
      <w:r w:rsidRPr="00FC6D8C">
        <w:rPr>
          <w:rFonts w:ascii="Times New Roman" w:hAnsi="Times New Roman"/>
          <w:b/>
          <w:lang w:val="es-ES"/>
        </w:rPr>
        <w:t xml:space="preserve">PROGRAMUL DE SUSȚINERE A </w:t>
      </w:r>
      <w:r>
        <w:rPr>
          <w:rFonts w:ascii="Times New Roman" w:hAnsi="Times New Roman"/>
          <w:b/>
          <w:lang w:val="es-ES"/>
        </w:rPr>
        <w:t>A</w:t>
      </w:r>
      <w:r w:rsidRPr="00FC6D8C">
        <w:rPr>
          <w:rFonts w:ascii="Times New Roman" w:hAnsi="Times New Roman"/>
          <w:b/>
          <w:lang w:val="es-ES"/>
        </w:rPr>
        <w:t>CȚIUNILOR</w:t>
      </w:r>
      <w:r>
        <w:rPr>
          <w:rFonts w:ascii="Times New Roman" w:hAnsi="Times New Roman"/>
          <w:b/>
          <w:lang w:val="es-ES"/>
        </w:rPr>
        <w:t xml:space="preserve"> </w:t>
      </w:r>
      <w:r w:rsidRPr="00FC6D8C">
        <w:rPr>
          <w:rFonts w:ascii="Times New Roman" w:hAnsi="Times New Roman"/>
          <w:b/>
          <w:lang w:val="es-ES"/>
        </w:rPr>
        <w:t>CULTURALE ȘI EDUCAȚIONALE ÎN DIASPORĂ</w:t>
      </w:r>
      <w:r>
        <w:rPr>
          <w:rFonts w:ascii="Times New Roman" w:hAnsi="Times New Roman"/>
          <w:b/>
          <w:lang w:val="es-ES"/>
        </w:rPr>
        <w:t xml:space="preserve"> </w:t>
      </w:r>
    </w:p>
    <w:p w14:paraId="0F1564A7" w14:textId="35807D10" w:rsidR="00DA542E" w:rsidRPr="00DD5962" w:rsidRDefault="00DA542E" w:rsidP="00FC6D8C">
      <w:pPr>
        <w:tabs>
          <w:tab w:val="center" w:pos="4680"/>
        </w:tabs>
        <w:suppressAutoHyphens/>
        <w:spacing w:after="20"/>
        <w:ind w:right="-15"/>
        <w:jc w:val="center"/>
        <w:rPr>
          <w:rFonts w:ascii="Times New Roman" w:hAnsi="Times New Roman"/>
          <w:b/>
          <w:lang w:val="es-ES"/>
        </w:rPr>
      </w:pPr>
      <w:r w:rsidRPr="00DD5962">
        <w:rPr>
          <w:rFonts w:ascii="Times New Roman" w:hAnsi="Times New Roman"/>
          <w:b/>
          <w:lang w:val="es-ES"/>
        </w:rPr>
        <w:t>PLAN DE ACȚIUNI PENTRU IMPLEMENTAREA PROIECTULUI</w:t>
      </w:r>
    </w:p>
    <w:p w14:paraId="04FD4FC5" w14:textId="77777777" w:rsidR="0075029B" w:rsidRPr="00A71203" w:rsidRDefault="0075029B" w:rsidP="0075029B">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04E9F736" w14:textId="77777777" w:rsidR="0075029B" w:rsidRPr="00A65D34" w:rsidRDefault="0075029B" w:rsidP="0075029B">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1EBD8067" w14:textId="77777777" w:rsidR="0075029B" w:rsidRPr="00A71203" w:rsidRDefault="0075029B" w:rsidP="0075029B">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66F3A238" w14:textId="0591D53F" w:rsidR="0075029B" w:rsidRPr="00A65D34" w:rsidRDefault="0075029B" w:rsidP="0075029B">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 xml:space="preserve">tor: </w:t>
      </w:r>
      <w:r w:rsidR="00FC6D8C">
        <w:rPr>
          <w:rFonts w:ascii="Times New Roman" w:hAnsi="Times New Roman"/>
          <w:i/>
          <w:sz w:val="18"/>
          <w:szCs w:val="18"/>
          <w:lang w:val="ro-RO"/>
        </w:rPr>
        <w:t xml:space="preserve">denumire </w:t>
      </w:r>
      <w:proofErr w:type="spellStart"/>
      <w:r w:rsidR="00670B7B">
        <w:rPr>
          <w:rFonts w:ascii="Times New Roman" w:hAnsi="Times New Roman"/>
          <w:i/>
          <w:sz w:val="18"/>
          <w:szCs w:val="18"/>
          <w:lang w:val="ro-RO"/>
        </w:rPr>
        <w:t>aplicant</w:t>
      </w:r>
      <w:proofErr w:type="spellEnd"/>
      <w:r w:rsidR="00FC6D8C">
        <w:rPr>
          <w:rFonts w:ascii="Times New Roman" w:hAnsi="Times New Roman"/>
          <w:i/>
          <w:sz w:val="18"/>
          <w:szCs w:val="18"/>
          <w:lang w:val="ro-RO"/>
        </w:rPr>
        <w:t>,</w:t>
      </w:r>
      <w:r w:rsidRPr="00A65D34">
        <w:rPr>
          <w:rFonts w:ascii="Times New Roman" w:hAnsi="Times New Roman"/>
          <w:i/>
          <w:sz w:val="18"/>
          <w:szCs w:val="18"/>
          <w:lang w:val="ro-RO"/>
        </w:rPr>
        <w:t xml:space="preserve"> </w:t>
      </w:r>
      <w:r w:rsidR="00FC6D8C">
        <w:rPr>
          <w:rFonts w:ascii="Times New Roman" w:hAnsi="Times New Roman"/>
          <w:i/>
          <w:sz w:val="18"/>
          <w:szCs w:val="18"/>
          <w:lang w:val="ro-RO"/>
        </w:rPr>
        <w:t>țara)</w:t>
      </w:r>
    </w:p>
    <w:p w14:paraId="2BA31E07" w14:textId="77777777" w:rsidR="0075029B" w:rsidRPr="00A65D34" w:rsidRDefault="0075029B" w:rsidP="0075029B">
      <w:pPr>
        <w:tabs>
          <w:tab w:val="center" w:pos="4680"/>
        </w:tabs>
        <w:suppressAutoHyphens/>
        <w:spacing w:after="20"/>
        <w:ind w:left="709" w:right="-15"/>
        <w:rPr>
          <w:rFonts w:ascii="Times New Roman" w:hAnsi="Times New Roman"/>
          <w:b/>
          <w:lang w:val="ro-RO"/>
        </w:rPr>
      </w:pPr>
      <w:r w:rsidRPr="00A71203">
        <w:rPr>
          <w:rFonts w:ascii="Times New Roman" w:hAnsi="Times New Roman"/>
          <w:b/>
          <w:lang w:val="ro-RO"/>
        </w:rPr>
        <w:tab/>
      </w:r>
      <w:r w:rsidRPr="00A71203">
        <w:rPr>
          <w:rFonts w:ascii="Times New Roman" w:hAnsi="Times New Roman"/>
          <w:b/>
          <w:lang w:val="ro-RO"/>
        </w:rPr>
        <w:tab/>
        <w:t xml:space="preserve">                                                                                             </w:t>
      </w:r>
    </w:p>
    <w:tbl>
      <w:tblPr>
        <w:tblW w:w="4740"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828"/>
        <w:gridCol w:w="1549"/>
        <w:gridCol w:w="1687"/>
        <w:gridCol w:w="3283"/>
        <w:gridCol w:w="1556"/>
        <w:gridCol w:w="2271"/>
      </w:tblGrid>
      <w:tr w:rsidR="000A0DA8" w:rsidRPr="00B81E46" w14:paraId="221DC15E" w14:textId="77777777" w:rsidTr="00D04325">
        <w:trPr>
          <w:trHeight w:val="1261"/>
        </w:trPr>
        <w:tc>
          <w:tcPr>
            <w:tcW w:w="1350" w:type="pct"/>
            <w:shd w:val="clear" w:color="auto" w:fill="BFBFBF"/>
          </w:tcPr>
          <w:p w14:paraId="59A8FB54"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r>
              <w:rPr>
                <w:rFonts w:ascii="Times New Roman" w:hAnsi="Times New Roman"/>
                <w:b/>
                <w:color w:val="000000"/>
                <w:sz w:val="18"/>
                <w:szCs w:val="18"/>
                <w:lang w:val="ro-RO"/>
              </w:rPr>
              <w:t>Activitatea</w:t>
            </w:r>
          </w:p>
        </w:tc>
        <w:tc>
          <w:tcPr>
            <w:tcW w:w="546" w:type="pct"/>
            <w:shd w:val="clear" w:color="auto" w:fill="BFBFBF"/>
          </w:tcPr>
          <w:p w14:paraId="42BE98E9"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 xml:space="preserve">Buget planificat </w:t>
            </w:r>
          </w:p>
          <w:p w14:paraId="24FD02DB"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595" w:type="pct"/>
            <w:shd w:val="clear" w:color="auto" w:fill="BFBFBF"/>
          </w:tcPr>
          <w:p w14:paraId="196347BB"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10C37EF1"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36E9AB42" w14:textId="43649F7C"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r w:rsidR="00544931">
              <w:rPr>
                <w:rFonts w:ascii="Times New Roman" w:hAnsi="Times New Roman"/>
                <w:color w:val="000000"/>
                <w:sz w:val="18"/>
                <w:szCs w:val="18"/>
                <w:lang w:val="ro-RO"/>
              </w:rPr>
              <w:t xml:space="preserve"> (dacă există)</w:t>
            </w:r>
            <w:r w:rsidRPr="00A71203">
              <w:rPr>
                <w:rFonts w:ascii="Times New Roman" w:hAnsi="Times New Roman"/>
                <w:color w:val="000000"/>
                <w:sz w:val="18"/>
                <w:szCs w:val="18"/>
                <w:lang w:val="ro-RO"/>
              </w:rPr>
              <w:t>/</w:t>
            </w:r>
          </w:p>
          <w:p w14:paraId="3D5BD64C"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1158" w:type="pct"/>
            <w:shd w:val="clear" w:color="auto" w:fill="BFBFBF"/>
          </w:tcPr>
          <w:p w14:paraId="2FFC3D7C" w14:textId="61C3D122" w:rsidR="000A0DA8" w:rsidRPr="00A71203" w:rsidRDefault="000A0DA8" w:rsidP="000A0DA8">
            <w:pPr>
              <w:spacing w:afterLines="20" w:after="48" w:line="240" w:lineRule="auto"/>
              <w:contextualSpacing/>
              <w:jc w:val="center"/>
              <w:rPr>
                <w:rFonts w:ascii="Times New Roman" w:hAnsi="Times New Roman"/>
                <w:b/>
                <w:color w:val="000000"/>
                <w:sz w:val="18"/>
                <w:szCs w:val="18"/>
                <w:lang w:val="ro-RO"/>
              </w:rPr>
            </w:pPr>
            <w:r>
              <w:rPr>
                <w:rFonts w:ascii="Times New Roman" w:hAnsi="Times New Roman"/>
                <w:b/>
                <w:color w:val="000000"/>
                <w:sz w:val="18"/>
                <w:szCs w:val="18"/>
                <w:lang w:val="ro-RO"/>
              </w:rPr>
              <w:t>R</w:t>
            </w:r>
            <w:r w:rsidRPr="00A71203">
              <w:rPr>
                <w:rFonts w:ascii="Times New Roman" w:hAnsi="Times New Roman"/>
                <w:b/>
                <w:color w:val="000000"/>
                <w:sz w:val="18"/>
                <w:szCs w:val="18"/>
                <w:lang w:val="ro-RO"/>
              </w:rPr>
              <w:t>ezultat</w:t>
            </w:r>
          </w:p>
        </w:tc>
        <w:tc>
          <w:tcPr>
            <w:tcW w:w="549" w:type="pct"/>
            <w:shd w:val="clear" w:color="auto" w:fill="BFBFBF"/>
          </w:tcPr>
          <w:p w14:paraId="7ACF920A"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08227B3A"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p>
        </w:tc>
        <w:tc>
          <w:tcPr>
            <w:tcW w:w="801" w:type="pct"/>
            <w:shd w:val="clear" w:color="auto" w:fill="BFBFBF"/>
          </w:tcPr>
          <w:p w14:paraId="2DDE21A2"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 și părți implicate</w:t>
            </w:r>
          </w:p>
          <w:p w14:paraId="3DBD1B38"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1ACA053E"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5337E374" w14:textId="77777777" w:rsidR="000A0DA8" w:rsidRPr="00A71203" w:rsidRDefault="000A0DA8"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 xml:space="preserve">Denumirea </w:t>
            </w:r>
            <w:r>
              <w:rPr>
                <w:rFonts w:ascii="Times New Roman" w:hAnsi="Times New Roman"/>
                <w:color w:val="000000"/>
                <w:sz w:val="18"/>
                <w:szCs w:val="18"/>
                <w:lang w:val="ro-RO"/>
              </w:rPr>
              <w:t>instituției</w:t>
            </w:r>
            <w:r w:rsidRPr="00A71203">
              <w:rPr>
                <w:rFonts w:ascii="Times New Roman" w:hAnsi="Times New Roman"/>
                <w:color w:val="000000"/>
                <w:sz w:val="18"/>
                <w:szCs w:val="18"/>
                <w:lang w:val="ro-RO"/>
              </w:rPr>
              <w:t>)</w:t>
            </w:r>
          </w:p>
        </w:tc>
      </w:tr>
      <w:tr w:rsidR="000A0DA8" w:rsidRPr="00A65D34" w14:paraId="3B236C46" w14:textId="77777777" w:rsidTr="00D04325">
        <w:trPr>
          <w:trHeight w:val="314"/>
        </w:trPr>
        <w:tc>
          <w:tcPr>
            <w:tcW w:w="1350" w:type="pct"/>
            <w:vMerge w:val="restart"/>
          </w:tcPr>
          <w:p w14:paraId="6A900006" w14:textId="77777777" w:rsidR="000A0DA8" w:rsidRPr="00A71203" w:rsidRDefault="000A0DA8"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Activitatea 1</w:t>
            </w:r>
          </w:p>
        </w:tc>
        <w:tc>
          <w:tcPr>
            <w:tcW w:w="546" w:type="pct"/>
          </w:tcPr>
          <w:p w14:paraId="315DCDF5"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76B2F96E"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4B17F176"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7097297C"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721F7048"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r w:rsidR="000A0DA8" w:rsidRPr="00A65D34" w14:paraId="6C303D6F" w14:textId="77777777" w:rsidTr="00D04325">
        <w:trPr>
          <w:trHeight w:val="314"/>
        </w:trPr>
        <w:tc>
          <w:tcPr>
            <w:tcW w:w="1350" w:type="pct"/>
            <w:vMerge/>
          </w:tcPr>
          <w:p w14:paraId="58FD857B" w14:textId="77777777" w:rsidR="000A0DA8" w:rsidRPr="00A71203" w:rsidRDefault="000A0DA8" w:rsidP="00D04325">
            <w:pPr>
              <w:spacing w:afterLines="20" w:after="48" w:line="240" w:lineRule="auto"/>
              <w:contextualSpacing/>
              <w:rPr>
                <w:rFonts w:ascii="Times New Roman" w:hAnsi="Times New Roman"/>
                <w:b/>
                <w:color w:val="000000"/>
                <w:sz w:val="18"/>
                <w:szCs w:val="18"/>
                <w:lang w:val="ro-RO"/>
              </w:rPr>
            </w:pPr>
          </w:p>
        </w:tc>
        <w:tc>
          <w:tcPr>
            <w:tcW w:w="546" w:type="pct"/>
          </w:tcPr>
          <w:p w14:paraId="10F6A78A"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6186032A"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6D345EA3"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0D1F8123"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0CA9E12D"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r w:rsidR="000A0DA8" w:rsidRPr="00A65D34" w14:paraId="422E1CB3" w14:textId="77777777" w:rsidTr="00D04325">
        <w:trPr>
          <w:trHeight w:val="413"/>
        </w:trPr>
        <w:tc>
          <w:tcPr>
            <w:tcW w:w="1350" w:type="pct"/>
            <w:vMerge w:val="restart"/>
          </w:tcPr>
          <w:p w14:paraId="11B1AD1C" w14:textId="77777777" w:rsidR="000A0DA8" w:rsidRPr="00A71203" w:rsidRDefault="000A0DA8" w:rsidP="00D04325">
            <w:pPr>
              <w:spacing w:afterLines="20" w:after="48" w:line="240" w:lineRule="auto"/>
              <w:contextualSpacing/>
              <w:rPr>
                <w:rFonts w:ascii="Times New Roman" w:hAnsi="Times New Roman"/>
                <w:b/>
                <w:color w:val="000000"/>
                <w:sz w:val="18"/>
                <w:szCs w:val="18"/>
                <w:lang w:val="ro-RO"/>
              </w:rPr>
            </w:pPr>
          </w:p>
        </w:tc>
        <w:tc>
          <w:tcPr>
            <w:tcW w:w="546" w:type="pct"/>
          </w:tcPr>
          <w:p w14:paraId="684AC04B"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16BFF522"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5D2BE4CE"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77F5894D"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21A14057"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r w:rsidR="000A0DA8" w:rsidRPr="00A65D34" w14:paraId="22C7500D" w14:textId="77777777" w:rsidTr="00D04325">
        <w:trPr>
          <w:trHeight w:val="503"/>
        </w:trPr>
        <w:tc>
          <w:tcPr>
            <w:tcW w:w="1350" w:type="pct"/>
            <w:vMerge/>
          </w:tcPr>
          <w:p w14:paraId="7E0FE9B9" w14:textId="77777777" w:rsidR="000A0DA8" w:rsidRPr="00A71203" w:rsidRDefault="000A0DA8" w:rsidP="00D04325">
            <w:pPr>
              <w:spacing w:afterLines="20" w:after="48" w:line="240" w:lineRule="auto"/>
              <w:contextualSpacing/>
              <w:rPr>
                <w:rFonts w:ascii="Times New Roman" w:hAnsi="Times New Roman"/>
                <w:b/>
                <w:color w:val="000000"/>
                <w:sz w:val="18"/>
                <w:szCs w:val="18"/>
                <w:lang w:val="ro-RO"/>
              </w:rPr>
            </w:pPr>
          </w:p>
        </w:tc>
        <w:tc>
          <w:tcPr>
            <w:tcW w:w="546" w:type="pct"/>
          </w:tcPr>
          <w:p w14:paraId="43865139"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12E6CAA8"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3AF9456E"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07E961DC"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1F5BE0AF"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r w:rsidR="000A0DA8" w:rsidRPr="00A65D34" w14:paraId="0B038766" w14:textId="77777777" w:rsidTr="00D04325">
        <w:trPr>
          <w:trHeight w:val="350"/>
        </w:trPr>
        <w:tc>
          <w:tcPr>
            <w:tcW w:w="1350" w:type="pct"/>
          </w:tcPr>
          <w:p w14:paraId="5356B838" w14:textId="77777777" w:rsidR="000A0DA8" w:rsidRPr="00A71203" w:rsidRDefault="000A0DA8"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Activitatea</w:t>
            </w:r>
            <w:r w:rsidRPr="00A71203">
              <w:rPr>
                <w:rFonts w:ascii="Times New Roman" w:hAnsi="Times New Roman"/>
                <w:b/>
                <w:color w:val="000000"/>
                <w:sz w:val="18"/>
                <w:szCs w:val="18"/>
                <w:lang w:val="ro-RO"/>
              </w:rPr>
              <w:t xml:space="preserve"> 2</w:t>
            </w:r>
          </w:p>
        </w:tc>
        <w:tc>
          <w:tcPr>
            <w:tcW w:w="546" w:type="pct"/>
          </w:tcPr>
          <w:p w14:paraId="40E630B5"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59E76CF7"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1E4C1813"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68444A4C"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1EE324B2"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r w:rsidR="000A0DA8" w:rsidRPr="00A65D34" w14:paraId="02CC699A" w14:textId="77777777" w:rsidTr="00D04325">
        <w:trPr>
          <w:trHeight w:val="620"/>
        </w:trPr>
        <w:tc>
          <w:tcPr>
            <w:tcW w:w="1350" w:type="pct"/>
          </w:tcPr>
          <w:p w14:paraId="216E1984" w14:textId="13AFAFD9" w:rsidR="000A0DA8" w:rsidRDefault="00DD4F67"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Alte cheltuieli</w:t>
            </w:r>
          </w:p>
        </w:tc>
        <w:tc>
          <w:tcPr>
            <w:tcW w:w="546" w:type="pct"/>
          </w:tcPr>
          <w:p w14:paraId="17D59F0B"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79432469"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1FD8D1EC"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5BFA1549"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240F8775"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r w:rsidR="000A0DA8" w:rsidRPr="00A65D34" w14:paraId="3848AD9F" w14:textId="77777777" w:rsidTr="00D04325">
        <w:trPr>
          <w:trHeight w:val="359"/>
        </w:trPr>
        <w:tc>
          <w:tcPr>
            <w:tcW w:w="1350" w:type="pct"/>
          </w:tcPr>
          <w:p w14:paraId="76FBE11B" w14:textId="77777777" w:rsidR="000A0DA8" w:rsidRDefault="000A0DA8"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546" w:type="pct"/>
          </w:tcPr>
          <w:p w14:paraId="37F7B070"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c>
          <w:tcPr>
            <w:tcW w:w="595" w:type="pct"/>
          </w:tcPr>
          <w:p w14:paraId="34388B2F" w14:textId="77777777" w:rsidR="000A0DA8" w:rsidRPr="00A71203" w:rsidRDefault="000A0DA8" w:rsidP="00D04325">
            <w:pPr>
              <w:spacing w:afterLines="20" w:after="48" w:line="240" w:lineRule="auto"/>
              <w:contextualSpacing/>
              <w:jc w:val="center"/>
              <w:rPr>
                <w:rFonts w:ascii="Times New Roman" w:hAnsi="Times New Roman"/>
                <w:color w:val="000000"/>
                <w:sz w:val="18"/>
                <w:szCs w:val="18"/>
                <w:lang w:val="ro-RO"/>
              </w:rPr>
            </w:pPr>
          </w:p>
        </w:tc>
        <w:tc>
          <w:tcPr>
            <w:tcW w:w="1158" w:type="pct"/>
          </w:tcPr>
          <w:p w14:paraId="78406363" w14:textId="77777777" w:rsidR="000A0DA8" w:rsidRPr="00A71203" w:rsidRDefault="000A0DA8" w:rsidP="00D04325">
            <w:pPr>
              <w:spacing w:afterLines="20" w:after="48" w:line="276" w:lineRule="auto"/>
              <w:contextualSpacing/>
              <w:jc w:val="center"/>
              <w:rPr>
                <w:rFonts w:ascii="Times New Roman" w:hAnsi="Times New Roman"/>
                <w:sz w:val="18"/>
                <w:szCs w:val="18"/>
                <w:lang w:val="ro-RO"/>
              </w:rPr>
            </w:pPr>
          </w:p>
        </w:tc>
        <w:tc>
          <w:tcPr>
            <w:tcW w:w="549" w:type="pct"/>
          </w:tcPr>
          <w:p w14:paraId="5931BA95" w14:textId="77777777" w:rsidR="000A0DA8" w:rsidRPr="00A71203" w:rsidRDefault="000A0DA8" w:rsidP="00D04325">
            <w:pPr>
              <w:spacing w:after="200" w:line="276" w:lineRule="auto"/>
              <w:rPr>
                <w:rFonts w:ascii="Times New Roman" w:hAnsi="Times New Roman"/>
                <w:sz w:val="18"/>
                <w:szCs w:val="18"/>
                <w:lang w:val="ro-RO"/>
              </w:rPr>
            </w:pPr>
          </w:p>
        </w:tc>
        <w:tc>
          <w:tcPr>
            <w:tcW w:w="801" w:type="pct"/>
          </w:tcPr>
          <w:p w14:paraId="63CFDC70" w14:textId="77777777" w:rsidR="000A0DA8" w:rsidRPr="00A71203" w:rsidRDefault="000A0DA8" w:rsidP="00D04325">
            <w:pPr>
              <w:spacing w:afterLines="20" w:after="48" w:line="240" w:lineRule="auto"/>
              <w:contextualSpacing/>
              <w:rPr>
                <w:rFonts w:ascii="Times New Roman" w:hAnsi="Times New Roman"/>
                <w:color w:val="000000"/>
                <w:sz w:val="18"/>
                <w:szCs w:val="18"/>
                <w:lang w:val="ro-RO"/>
              </w:rPr>
            </w:pPr>
          </w:p>
        </w:tc>
      </w:tr>
    </w:tbl>
    <w:p w14:paraId="27AFC8DF" w14:textId="777BDA97" w:rsidR="00DA542E" w:rsidRPr="00A71203" w:rsidRDefault="00DA542E" w:rsidP="00DD5962">
      <w:pPr>
        <w:tabs>
          <w:tab w:val="left" w:pos="1993"/>
        </w:tabs>
        <w:rPr>
          <w:rFonts w:ascii="Times New Roman" w:hAnsi="Times New Roman"/>
          <w:sz w:val="16"/>
          <w:szCs w:val="16"/>
          <w:lang w:val="ro-RO"/>
        </w:rPr>
      </w:pPr>
    </w:p>
    <w:p w14:paraId="1DB9DF4B"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2C4215B9" w14:textId="77777777" w:rsidR="00DD4F67" w:rsidRDefault="00DD4F67" w:rsidP="001F1B05">
      <w:pPr>
        <w:tabs>
          <w:tab w:val="left" w:pos="8970"/>
        </w:tabs>
        <w:spacing w:after="200" w:line="276" w:lineRule="auto"/>
        <w:jc w:val="right"/>
        <w:rPr>
          <w:rFonts w:ascii="Times New Roman" w:hAnsi="Times New Roman"/>
          <w:b/>
          <w:lang w:val="ro-RO" w:eastAsia="fr-CH"/>
        </w:rPr>
      </w:pPr>
    </w:p>
    <w:p w14:paraId="33495ECD" w14:textId="77777777" w:rsidR="00DD4F67" w:rsidRDefault="00DD4F67" w:rsidP="001F1B05">
      <w:pPr>
        <w:tabs>
          <w:tab w:val="left" w:pos="8970"/>
        </w:tabs>
        <w:spacing w:after="200" w:line="276" w:lineRule="auto"/>
        <w:jc w:val="right"/>
        <w:rPr>
          <w:rFonts w:ascii="Times New Roman" w:hAnsi="Times New Roman"/>
          <w:b/>
          <w:lang w:val="ro-RO" w:eastAsia="fr-CH"/>
        </w:rPr>
      </w:pPr>
    </w:p>
    <w:p w14:paraId="7E9A54C5" w14:textId="77777777" w:rsidR="00DD4F67" w:rsidRDefault="00DD4F67" w:rsidP="001F1B05">
      <w:pPr>
        <w:tabs>
          <w:tab w:val="left" w:pos="8970"/>
        </w:tabs>
        <w:spacing w:after="200" w:line="276" w:lineRule="auto"/>
        <w:jc w:val="right"/>
        <w:rPr>
          <w:rFonts w:ascii="Times New Roman" w:hAnsi="Times New Roman"/>
          <w:b/>
          <w:lang w:val="ro-RO" w:eastAsia="fr-CH"/>
        </w:rPr>
      </w:pPr>
    </w:p>
    <w:p w14:paraId="4DDDCD0D" w14:textId="77777777" w:rsidR="00DD4F67" w:rsidRDefault="00DD4F67" w:rsidP="001F1B05">
      <w:pPr>
        <w:tabs>
          <w:tab w:val="left" w:pos="8970"/>
        </w:tabs>
        <w:spacing w:after="200" w:line="276" w:lineRule="auto"/>
        <w:jc w:val="right"/>
        <w:rPr>
          <w:rFonts w:ascii="Times New Roman" w:hAnsi="Times New Roman"/>
          <w:b/>
          <w:lang w:val="ro-RO" w:eastAsia="fr-CH"/>
        </w:rPr>
      </w:pPr>
    </w:p>
    <w:p w14:paraId="5FAFD116" w14:textId="01B3129D" w:rsidR="001F1B05" w:rsidRPr="00A71203" w:rsidRDefault="001F1B05" w:rsidP="001F1B05">
      <w:pPr>
        <w:tabs>
          <w:tab w:val="left" w:pos="8970"/>
        </w:tabs>
        <w:spacing w:after="200" w:line="276" w:lineRule="auto"/>
        <w:jc w:val="right"/>
        <w:rPr>
          <w:rFonts w:ascii="Times New Roman" w:hAnsi="Times New Roman"/>
          <w:b/>
          <w:lang w:val="ro-RO" w:eastAsia="fr-CH"/>
        </w:rPr>
      </w:pPr>
      <w:r w:rsidRPr="00A71203">
        <w:rPr>
          <w:rFonts w:ascii="Times New Roman" w:hAnsi="Times New Roman"/>
          <w:b/>
          <w:lang w:val="ro-RO" w:eastAsia="fr-CH"/>
        </w:rPr>
        <w:t xml:space="preserve">Anexa C </w:t>
      </w:r>
      <w:r w:rsidRPr="00A71203">
        <w:rPr>
          <w:rFonts w:ascii="Times New Roman" w:hAnsi="Times New Roman"/>
          <w:b/>
          <w:lang w:val="ro-RO"/>
        </w:rPr>
        <w:t>la contractul nr.___ din __</w:t>
      </w:r>
    </w:p>
    <w:p w14:paraId="53E745AE" w14:textId="0EF731B4" w:rsidR="002A50A6" w:rsidRDefault="001F1B05" w:rsidP="00B47404">
      <w:pPr>
        <w:spacing w:after="200" w:line="276" w:lineRule="auto"/>
        <w:jc w:val="center"/>
        <w:rPr>
          <w:rFonts w:ascii="Times New Roman" w:hAnsi="Times New Roman"/>
          <w:b/>
          <w:lang w:val="es-ES"/>
        </w:rPr>
      </w:pPr>
      <w:r w:rsidRPr="00A65D34">
        <w:rPr>
          <w:rFonts w:ascii="Times New Roman" w:hAnsi="Times New Roman"/>
          <w:lang w:val="ro-RO" w:eastAsia="fr-CH"/>
        </w:rPr>
        <w:t xml:space="preserve">                                                                                                            </w:t>
      </w:r>
    </w:p>
    <w:p w14:paraId="4E713E15" w14:textId="77777777" w:rsidR="002A50A6" w:rsidRDefault="002A50A6" w:rsidP="00FC6D8C">
      <w:pPr>
        <w:tabs>
          <w:tab w:val="center" w:pos="4680"/>
        </w:tabs>
        <w:suppressAutoHyphens/>
        <w:spacing w:after="20"/>
        <w:ind w:right="-15"/>
        <w:jc w:val="center"/>
        <w:rPr>
          <w:rFonts w:ascii="Times New Roman" w:hAnsi="Times New Roman"/>
          <w:b/>
          <w:lang w:val="es-ES"/>
        </w:rPr>
      </w:pPr>
    </w:p>
    <w:p w14:paraId="25106068" w14:textId="0B1F64F8" w:rsidR="001F1B05" w:rsidRPr="00FC6D8C" w:rsidRDefault="001F1B05" w:rsidP="00FC6D8C">
      <w:pPr>
        <w:tabs>
          <w:tab w:val="center" w:pos="4680"/>
        </w:tabs>
        <w:suppressAutoHyphens/>
        <w:spacing w:after="20"/>
        <w:ind w:right="-15"/>
        <w:jc w:val="center"/>
        <w:rPr>
          <w:rFonts w:ascii="Times New Roman" w:hAnsi="Times New Roman"/>
          <w:b/>
          <w:lang w:val="es-ES"/>
        </w:rPr>
      </w:pPr>
      <w:r>
        <w:rPr>
          <w:rFonts w:ascii="Times New Roman" w:hAnsi="Times New Roman"/>
          <w:b/>
          <w:lang w:val="es-ES"/>
        </w:rPr>
        <w:t xml:space="preserve">  </w:t>
      </w:r>
      <w:r w:rsidR="00FC6D8C" w:rsidRPr="00FC6D8C">
        <w:rPr>
          <w:rFonts w:ascii="Times New Roman" w:hAnsi="Times New Roman"/>
          <w:b/>
          <w:lang w:val="es-ES"/>
        </w:rPr>
        <w:t>PROGRAMUL DE SUSȚINERE A</w:t>
      </w:r>
      <w:r w:rsidR="00FC6D8C">
        <w:rPr>
          <w:rFonts w:ascii="Times New Roman" w:hAnsi="Times New Roman"/>
          <w:b/>
          <w:lang w:val="es-ES"/>
        </w:rPr>
        <w:t xml:space="preserve"> </w:t>
      </w:r>
      <w:r w:rsidR="00FC6D8C" w:rsidRPr="00FC6D8C">
        <w:rPr>
          <w:rFonts w:ascii="Times New Roman" w:hAnsi="Times New Roman"/>
          <w:b/>
          <w:lang w:val="es-ES"/>
        </w:rPr>
        <w:t>ACȚIUNILOR CULTURALE ȘI EDUCAȚIONALE ÎN DIASPORĂ</w:t>
      </w:r>
    </w:p>
    <w:p w14:paraId="0E2754D6" w14:textId="77777777" w:rsidR="001F1B05" w:rsidRPr="00A71203" w:rsidRDefault="001F1B05" w:rsidP="001F1B05">
      <w:pPr>
        <w:tabs>
          <w:tab w:val="center" w:pos="4680"/>
        </w:tabs>
        <w:suppressAutoHyphens/>
        <w:spacing w:after="20"/>
        <w:ind w:left="709" w:right="-15"/>
        <w:jc w:val="center"/>
        <w:rPr>
          <w:rFonts w:ascii="Times New Roman" w:hAnsi="Times New Roman"/>
          <w:b/>
          <w:lang w:val="ro-RO"/>
        </w:rPr>
      </w:pPr>
      <w:r w:rsidRPr="00A71203">
        <w:rPr>
          <w:rFonts w:ascii="Times New Roman" w:hAnsi="Times New Roman"/>
          <w:b/>
          <w:lang w:val="ro-RO"/>
        </w:rPr>
        <w:t>RAPORTUL FINAL PRIVIND IMPLEMENTAREA PROIECTULUI</w:t>
      </w:r>
    </w:p>
    <w:p w14:paraId="15EE488C" w14:textId="77777777" w:rsidR="001F1B05" w:rsidRPr="00A71203" w:rsidRDefault="001F1B05" w:rsidP="001F1B05">
      <w:pPr>
        <w:tabs>
          <w:tab w:val="center" w:pos="4680"/>
        </w:tabs>
        <w:suppressAutoHyphens/>
        <w:spacing w:after="20"/>
        <w:ind w:left="709" w:right="-15"/>
        <w:jc w:val="center"/>
        <w:rPr>
          <w:rFonts w:ascii="Times New Roman" w:hAnsi="Times New Roman"/>
          <w:i/>
          <w:iCs/>
          <w:lang w:val="ro-RO"/>
        </w:rPr>
      </w:pPr>
      <w:r w:rsidRPr="00A71203">
        <w:rPr>
          <w:rFonts w:ascii="Times New Roman" w:hAnsi="Times New Roman"/>
          <w:i/>
          <w:iCs/>
          <w:lang w:val="ro-RO"/>
        </w:rPr>
        <w:t>__________________________________________________</w:t>
      </w:r>
    </w:p>
    <w:p w14:paraId="7161DC2D" w14:textId="77777777" w:rsidR="001F1B05" w:rsidRPr="00A65D34" w:rsidRDefault="001F1B05" w:rsidP="001F1B05">
      <w:pPr>
        <w:tabs>
          <w:tab w:val="center" w:pos="4680"/>
        </w:tabs>
        <w:suppressAutoHyphens/>
        <w:spacing w:after="20"/>
        <w:ind w:left="709" w:right="-15"/>
        <w:jc w:val="center"/>
        <w:rPr>
          <w:rFonts w:ascii="Times New Roman" w:hAnsi="Times New Roman"/>
          <w:bCs/>
          <w:i/>
          <w:iCs/>
          <w:sz w:val="18"/>
          <w:szCs w:val="18"/>
          <w:lang w:val="ro-RO"/>
        </w:rPr>
      </w:pPr>
      <w:r w:rsidRPr="00A65D34">
        <w:rPr>
          <w:rFonts w:ascii="Times New Roman" w:hAnsi="Times New Roman"/>
          <w:i/>
          <w:iCs/>
          <w:sz w:val="18"/>
          <w:szCs w:val="18"/>
          <w:lang w:val="ro-RO"/>
        </w:rPr>
        <w:t>(titlul proiectului)</w:t>
      </w:r>
    </w:p>
    <w:p w14:paraId="5248A8D3" w14:textId="77777777" w:rsidR="001F1B05" w:rsidRPr="00A71203" w:rsidRDefault="001F1B05" w:rsidP="001F1B05">
      <w:pPr>
        <w:tabs>
          <w:tab w:val="center" w:pos="4680"/>
        </w:tabs>
        <w:suppressAutoHyphens/>
        <w:spacing w:after="20"/>
        <w:ind w:left="709" w:right="-15"/>
        <w:jc w:val="center"/>
        <w:rPr>
          <w:rFonts w:ascii="Times New Roman" w:hAnsi="Times New Roman"/>
          <w:b/>
          <w:i/>
          <w:lang w:val="ro-RO"/>
        </w:rPr>
      </w:pPr>
      <w:r w:rsidRPr="00A71203">
        <w:rPr>
          <w:rFonts w:ascii="Times New Roman" w:hAnsi="Times New Roman"/>
          <w:b/>
          <w:i/>
          <w:lang w:val="ro-RO"/>
        </w:rPr>
        <w:t>__________________________________________________________</w:t>
      </w:r>
    </w:p>
    <w:p w14:paraId="488197DE" w14:textId="0FC8EE9F" w:rsidR="001F1B05" w:rsidRPr="00A65D34" w:rsidRDefault="001F1B05" w:rsidP="001F1B05">
      <w:pPr>
        <w:tabs>
          <w:tab w:val="center" w:pos="4680"/>
        </w:tabs>
        <w:suppressAutoHyphens/>
        <w:spacing w:after="20"/>
        <w:ind w:left="709" w:right="-15"/>
        <w:jc w:val="center"/>
        <w:rPr>
          <w:rFonts w:ascii="Times New Roman" w:hAnsi="Times New Roman"/>
          <w:i/>
          <w:sz w:val="18"/>
          <w:szCs w:val="18"/>
          <w:lang w:val="ro-RO"/>
        </w:rPr>
      </w:pPr>
      <w:r w:rsidRPr="00A65D34">
        <w:rPr>
          <w:rFonts w:ascii="Times New Roman" w:hAnsi="Times New Roman"/>
          <w:i/>
          <w:sz w:val="18"/>
          <w:szCs w:val="18"/>
          <w:lang w:val="ro-RO"/>
        </w:rPr>
        <w:t>(implementa</w:t>
      </w:r>
      <w:r>
        <w:rPr>
          <w:rFonts w:ascii="Times New Roman" w:hAnsi="Times New Roman"/>
          <w:i/>
          <w:sz w:val="18"/>
          <w:szCs w:val="18"/>
          <w:lang w:val="ro-RO"/>
        </w:rPr>
        <w:t xml:space="preserve">tor: </w:t>
      </w:r>
      <w:r w:rsidR="00FC6D8C">
        <w:rPr>
          <w:rFonts w:ascii="Times New Roman" w:hAnsi="Times New Roman"/>
          <w:i/>
          <w:sz w:val="18"/>
          <w:szCs w:val="18"/>
          <w:lang w:val="ro-RO"/>
        </w:rPr>
        <w:t xml:space="preserve">denumire </w:t>
      </w:r>
      <w:proofErr w:type="spellStart"/>
      <w:r w:rsidR="00670B7B">
        <w:rPr>
          <w:rFonts w:ascii="Times New Roman" w:hAnsi="Times New Roman"/>
          <w:i/>
          <w:sz w:val="18"/>
          <w:szCs w:val="18"/>
          <w:lang w:val="ro-RO"/>
        </w:rPr>
        <w:t>aplicant</w:t>
      </w:r>
      <w:proofErr w:type="spellEnd"/>
      <w:r w:rsidR="00FC6D8C">
        <w:rPr>
          <w:rFonts w:ascii="Times New Roman" w:hAnsi="Times New Roman"/>
          <w:i/>
          <w:sz w:val="18"/>
          <w:szCs w:val="18"/>
          <w:lang w:val="ro-RO"/>
        </w:rPr>
        <w:t>, țara</w:t>
      </w:r>
      <w:r w:rsidRPr="00A65D34">
        <w:rPr>
          <w:rFonts w:ascii="Times New Roman" w:hAnsi="Times New Roman"/>
          <w:i/>
          <w:sz w:val="18"/>
          <w:szCs w:val="18"/>
          <w:lang w:val="ro-RO"/>
        </w:rPr>
        <w:t>)</w:t>
      </w:r>
    </w:p>
    <w:p w14:paraId="2EAC0B19" w14:textId="77777777" w:rsidR="001F1B05" w:rsidRPr="00A71203" w:rsidRDefault="001F1B05" w:rsidP="001F1B05">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r>
      <w:r w:rsidRPr="00A71203">
        <w:rPr>
          <w:rFonts w:ascii="Times New Roman" w:hAnsi="Times New Roman"/>
          <w:b/>
          <w:lang w:val="ro-RO"/>
        </w:rPr>
        <w:tab/>
        <w:t xml:space="preserve">                                                                                             </w:t>
      </w:r>
    </w:p>
    <w:p w14:paraId="5D2F99D8" w14:textId="77777777" w:rsidR="00771442" w:rsidRPr="00B31A85" w:rsidRDefault="00771442" w:rsidP="00771442">
      <w:pPr>
        <w:pStyle w:val="ListParagraph"/>
        <w:numPr>
          <w:ilvl w:val="0"/>
          <w:numId w:val="20"/>
        </w:numPr>
        <w:tabs>
          <w:tab w:val="left" w:pos="540"/>
        </w:tabs>
        <w:spacing w:afterLines="20" w:after="48" w:line="240" w:lineRule="auto"/>
        <w:jc w:val="both"/>
        <w:rPr>
          <w:rFonts w:ascii="Times New Roman" w:hAnsi="Times New Roman"/>
          <w:b/>
          <w:color w:val="000000"/>
          <w:sz w:val="18"/>
          <w:szCs w:val="18"/>
        </w:rPr>
      </w:pPr>
      <w:r>
        <w:rPr>
          <w:rFonts w:ascii="Times New Roman" w:hAnsi="Times New Roman"/>
          <w:b/>
          <w:color w:val="000000"/>
          <w:sz w:val="18"/>
          <w:szCs w:val="18"/>
        </w:rPr>
        <w:t>RAPORT NARATIV</w:t>
      </w:r>
    </w:p>
    <w:p w14:paraId="062DD2C8" w14:textId="77777777" w:rsidR="00771442" w:rsidRPr="00B31A85" w:rsidRDefault="00771442" w:rsidP="00771442">
      <w:pPr>
        <w:pStyle w:val="ListParagraph"/>
        <w:tabs>
          <w:tab w:val="left" w:pos="540"/>
        </w:tabs>
        <w:spacing w:afterLines="20" w:after="48" w:line="240" w:lineRule="auto"/>
        <w:jc w:val="both"/>
        <w:rPr>
          <w:rFonts w:ascii="Times New Roman" w:hAnsi="Times New Roman"/>
          <w:b/>
          <w:color w:val="000000"/>
          <w:sz w:val="18"/>
          <w:szCs w:val="18"/>
        </w:rPr>
      </w:pPr>
    </w:p>
    <w:tbl>
      <w:tblPr>
        <w:tblW w:w="13183" w:type="dxa"/>
        <w:tblInd w:w="84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183"/>
      </w:tblGrid>
      <w:tr w:rsidR="00771442" w:rsidRPr="00D04325" w14:paraId="2B6344EC" w14:textId="77777777" w:rsidTr="00D04325">
        <w:tc>
          <w:tcPr>
            <w:tcW w:w="13183" w:type="dxa"/>
          </w:tcPr>
          <w:p w14:paraId="26FBF7EF" w14:textId="7F784979" w:rsidR="00771442" w:rsidRPr="00B31A85" w:rsidRDefault="00771442" w:rsidP="00771442">
            <w:pPr>
              <w:pStyle w:val="ListParagraph"/>
              <w:numPr>
                <w:ilvl w:val="0"/>
                <w:numId w:val="21"/>
              </w:numPr>
              <w:spacing w:afterLines="20" w:after="48" w:line="240" w:lineRule="auto"/>
              <w:ind w:left="458" w:hanging="284"/>
              <w:rPr>
                <w:rFonts w:ascii="Times New Roman" w:hAnsi="Times New Roman"/>
                <w:b/>
                <w:color w:val="000000"/>
                <w:sz w:val="18"/>
                <w:szCs w:val="18"/>
              </w:rPr>
            </w:pPr>
            <w:r w:rsidRPr="00B31A85">
              <w:rPr>
                <w:rFonts w:ascii="Times New Roman" w:hAnsi="Times New Roman"/>
                <w:b/>
                <w:color w:val="000000"/>
                <w:sz w:val="18"/>
                <w:szCs w:val="18"/>
              </w:rPr>
              <w:t>ACTIVITĂȚILE PROIECTULUI</w:t>
            </w:r>
            <w:r w:rsidR="00D8621E">
              <w:rPr>
                <w:rFonts w:ascii="Times New Roman" w:hAnsi="Times New Roman"/>
                <w:b/>
                <w:color w:val="000000"/>
                <w:sz w:val="18"/>
                <w:szCs w:val="18"/>
              </w:rPr>
              <w:t xml:space="preserve"> PENTRU SUSȚINEREA NEVOILOR COMUNITĂȚII ȘI CONSOLIDAREA LEGĂTURII CU REPUBLICA MOLDOVA</w:t>
            </w:r>
          </w:p>
        </w:tc>
      </w:tr>
      <w:tr w:rsidR="00771442" w:rsidRPr="00B31A85" w14:paraId="3412103D" w14:textId="77777777" w:rsidTr="00D04325">
        <w:trPr>
          <w:trHeight w:val="503"/>
        </w:trPr>
        <w:tc>
          <w:tcPr>
            <w:tcW w:w="13183" w:type="dxa"/>
          </w:tcPr>
          <w:p w14:paraId="1A57D4F3" w14:textId="2085831F" w:rsidR="00771442" w:rsidRPr="00B31A85" w:rsidRDefault="00771442" w:rsidP="00D04325">
            <w:pPr>
              <w:spacing w:afterLines="20" w:after="48" w:line="276" w:lineRule="auto"/>
              <w:contextualSpacing/>
              <w:jc w:val="both"/>
              <w:rPr>
                <w:rFonts w:ascii="Times New Roman" w:hAnsi="Times New Roman"/>
                <w:i/>
                <w:iCs/>
                <w:color w:val="000000"/>
                <w:sz w:val="18"/>
                <w:szCs w:val="18"/>
                <w:lang w:val="ro-RO"/>
              </w:rPr>
            </w:pPr>
            <w:r w:rsidRPr="00B31A85">
              <w:rPr>
                <w:rFonts w:ascii="Times New Roman" w:hAnsi="Times New Roman"/>
                <w:i/>
                <w:iCs/>
                <w:color w:val="000000"/>
                <w:sz w:val="18"/>
                <w:szCs w:val="18"/>
                <w:lang w:val="ro-RO"/>
              </w:rPr>
              <w:t>Descrieți în detalii toate activitățile implementate</w:t>
            </w:r>
          </w:p>
          <w:p w14:paraId="36911F22" w14:textId="77777777" w:rsidR="00771442" w:rsidRPr="00B31A85" w:rsidRDefault="00771442" w:rsidP="00D04325">
            <w:pPr>
              <w:spacing w:afterLines="20" w:after="48" w:line="276" w:lineRule="auto"/>
              <w:contextualSpacing/>
              <w:jc w:val="both"/>
              <w:rPr>
                <w:rFonts w:ascii="Times New Roman" w:hAnsi="Times New Roman"/>
                <w:i/>
                <w:iCs/>
                <w:color w:val="000000"/>
                <w:sz w:val="18"/>
                <w:szCs w:val="18"/>
                <w:lang w:val="ro-RO"/>
              </w:rPr>
            </w:pPr>
          </w:p>
          <w:p w14:paraId="78641F4F" w14:textId="77777777" w:rsidR="00771442" w:rsidRPr="00B31A85" w:rsidRDefault="00771442" w:rsidP="00D04325">
            <w:pPr>
              <w:spacing w:afterLines="20" w:after="48" w:line="276" w:lineRule="auto"/>
              <w:contextualSpacing/>
              <w:jc w:val="both"/>
              <w:rPr>
                <w:rFonts w:ascii="Times New Roman" w:hAnsi="Times New Roman"/>
                <w:color w:val="000000"/>
                <w:sz w:val="18"/>
                <w:szCs w:val="18"/>
                <w:lang w:val="ro-RO"/>
              </w:rPr>
            </w:pPr>
          </w:p>
        </w:tc>
      </w:tr>
      <w:tr w:rsidR="00771442" w:rsidRPr="00B31A85" w14:paraId="7646C61B" w14:textId="77777777" w:rsidTr="00D04325">
        <w:tc>
          <w:tcPr>
            <w:tcW w:w="13183" w:type="dxa"/>
          </w:tcPr>
          <w:p w14:paraId="2B2CEE85" w14:textId="083F6330" w:rsidR="00771442" w:rsidRPr="00B31A85" w:rsidRDefault="00771442" w:rsidP="00771442">
            <w:pPr>
              <w:numPr>
                <w:ilvl w:val="0"/>
                <w:numId w:val="21"/>
              </w:numPr>
              <w:spacing w:afterLines="20" w:after="48" w:line="240" w:lineRule="auto"/>
              <w:rPr>
                <w:rFonts w:ascii="Times New Roman" w:hAnsi="Times New Roman"/>
                <w:b/>
                <w:color w:val="000000"/>
                <w:sz w:val="18"/>
                <w:szCs w:val="18"/>
                <w:lang w:val="ro-RO"/>
              </w:rPr>
            </w:pPr>
            <w:r>
              <w:rPr>
                <w:rFonts w:ascii="Times New Roman" w:hAnsi="Times New Roman"/>
                <w:b/>
                <w:color w:val="000000"/>
                <w:sz w:val="18"/>
                <w:szCs w:val="18"/>
                <w:lang w:val="ro-RO"/>
              </w:rPr>
              <w:t xml:space="preserve">REZULTATELE OBȚINUTE. </w:t>
            </w:r>
            <w:r w:rsidRPr="00B31A85">
              <w:rPr>
                <w:rFonts w:ascii="Times New Roman" w:hAnsi="Times New Roman"/>
                <w:b/>
                <w:color w:val="000000"/>
                <w:sz w:val="18"/>
                <w:szCs w:val="18"/>
                <w:lang w:val="ro-RO"/>
              </w:rPr>
              <w:t>IMPACTUL ȘI SUSTENABILITATE</w:t>
            </w:r>
            <w:r>
              <w:rPr>
                <w:rFonts w:ascii="Times New Roman" w:hAnsi="Times New Roman"/>
                <w:b/>
                <w:color w:val="000000"/>
                <w:sz w:val="18"/>
                <w:szCs w:val="18"/>
                <w:lang w:val="ro-RO"/>
              </w:rPr>
              <w:t>A PROIECTULUI</w:t>
            </w:r>
          </w:p>
          <w:p w14:paraId="75C734F0" w14:textId="77777777" w:rsidR="00771442" w:rsidRPr="00B31A85" w:rsidRDefault="00771442" w:rsidP="00D04325">
            <w:pPr>
              <w:spacing w:afterLines="20" w:after="48" w:line="240" w:lineRule="auto"/>
              <w:rPr>
                <w:rFonts w:ascii="Times New Roman" w:hAnsi="Times New Roman"/>
                <w:b/>
                <w:color w:val="000000"/>
                <w:sz w:val="18"/>
                <w:szCs w:val="18"/>
                <w:lang w:val="ro-RO"/>
              </w:rPr>
            </w:pPr>
          </w:p>
        </w:tc>
      </w:tr>
      <w:tr w:rsidR="00771442" w:rsidRPr="00D04325" w14:paraId="4A01F4BB" w14:textId="77777777" w:rsidTr="00D04325">
        <w:tc>
          <w:tcPr>
            <w:tcW w:w="13183" w:type="dxa"/>
          </w:tcPr>
          <w:p w14:paraId="142B01CE" w14:textId="77777777" w:rsidR="00771442" w:rsidRPr="00EE57EB" w:rsidRDefault="00771442" w:rsidP="00771442">
            <w:pPr>
              <w:numPr>
                <w:ilvl w:val="0"/>
                <w:numId w:val="21"/>
              </w:numPr>
              <w:spacing w:afterLines="20" w:after="48" w:line="240" w:lineRule="auto"/>
              <w:rPr>
                <w:rFonts w:ascii="Times New Roman" w:hAnsi="Times New Roman"/>
                <w:b/>
                <w:color w:val="000000"/>
                <w:sz w:val="18"/>
                <w:szCs w:val="18"/>
                <w:lang w:val="ro-RO"/>
              </w:rPr>
            </w:pPr>
            <w:r w:rsidRPr="00D04325">
              <w:rPr>
                <w:rFonts w:ascii="Times New Roman" w:hAnsi="Times New Roman"/>
                <w:b/>
                <w:sz w:val="18"/>
                <w:szCs w:val="18"/>
                <w:lang w:val="es-419"/>
              </w:rPr>
              <w:t>ACTIVITĂȚI DE PROMOVARE/MEDIATIZARE ȘI DE DISEMINARE ÎN TIMPUL IMPLEMENTĂRII PROIECTULUI</w:t>
            </w:r>
          </w:p>
          <w:p w14:paraId="50F10963" w14:textId="77777777" w:rsidR="00771442" w:rsidRDefault="00771442" w:rsidP="00D04325">
            <w:pPr>
              <w:spacing w:afterLines="20" w:after="48" w:line="240" w:lineRule="auto"/>
              <w:ind w:left="435"/>
              <w:rPr>
                <w:rFonts w:ascii="Times New Roman" w:hAnsi="Times New Roman"/>
                <w:b/>
                <w:color w:val="000000"/>
                <w:sz w:val="18"/>
                <w:szCs w:val="18"/>
                <w:lang w:val="ro-RO"/>
              </w:rPr>
            </w:pPr>
          </w:p>
        </w:tc>
      </w:tr>
      <w:tr w:rsidR="00771442" w:rsidRPr="00B31A85" w14:paraId="20856EBA" w14:textId="77777777" w:rsidTr="00D04325">
        <w:tc>
          <w:tcPr>
            <w:tcW w:w="13183" w:type="dxa"/>
          </w:tcPr>
          <w:p w14:paraId="481674A3" w14:textId="77777777" w:rsidR="00771442" w:rsidRPr="00B31A85" w:rsidRDefault="00771442" w:rsidP="00771442">
            <w:pPr>
              <w:numPr>
                <w:ilvl w:val="0"/>
                <w:numId w:val="21"/>
              </w:numPr>
              <w:spacing w:afterLines="20" w:after="48" w:line="240" w:lineRule="auto"/>
              <w:rPr>
                <w:rFonts w:ascii="Times New Roman" w:hAnsi="Times New Roman"/>
                <w:b/>
                <w:color w:val="000000"/>
                <w:sz w:val="18"/>
                <w:szCs w:val="18"/>
                <w:lang w:val="ro-RO"/>
              </w:rPr>
            </w:pPr>
            <w:r w:rsidRPr="00B31A85">
              <w:rPr>
                <w:rFonts w:ascii="Times New Roman" w:hAnsi="Times New Roman"/>
                <w:b/>
                <w:color w:val="000000"/>
                <w:sz w:val="18"/>
                <w:szCs w:val="18"/>
                <w:lang w:val="ro-RO"/>
              </w:rPr>
              <w:t>DETALII ADIȚIONALE</w:t>
            </w:r>
          </w:p>
        </w:tc>
      </w:tr>
      <w:tr w:rsidR="00771442" w:rsidRPr="00B31A85" w14:paraId="1F8B3583" w14:textId="77777777" w:rsidTr="00D04325">
        <w:trPr>
          <w:trHeight w:val="152"/>
        </w:trPr>
        <w:tc>
          <w:tcPr>
            <w:tcW w:w="13183" w:type="dxa"/>
          </w:tcPr>
          <w:p w14:paraId="39F5A36C" w14:textId="78801452" w:rsidR="00771442" w:rsidRPr="00B31A85" w:rsidRDefault="0038469B" w:rsidP="0038469B">
            <w:pPr>
              <w:spacing w:after="200" w:line="276" w:lineRule="auto"/>
              <w:jc w:val="both"/>
              <w:rPr>
                <w:rFonts w:ascii="Times New Roman" w:hAnsi="Times New Roman"/>
                <w:color w:val="000000"/>
                <w:sz w:val="18"/>
                <w:szCs w:val="18"/>
                <w:lang w:val="ro-RO"/>
              </w:rPr>
            </w:pPr>
            <w:r w:rsidRPr="0038469B">
              <w:rPr>
                <w:rFonts w:ascii="Times New Roman" w:hAnsi="Times New Roman"/>
                <w:color w:val="000000"/>
                <w:sz w:val="18"/>
                <w:szCs w:val="18"/>
                <w:lang w:val="ro-RO"/>
              </w:rPr>
              <w:t xml:space="preserve">Lecții învățate: Am dori să înțelegem ce a funcționat bine în cadrul proiectului dumneavoastră și unde ați întâmpinat dificultăți. </w:t>
            </w:r>
          </w:p>
        </w:tc>
      </w:tr>
      <w:tr w:rsidR="0038469B" w:rsidRPr="00B31A85" w14:paraId="7A0328BF" w14:textId="77777777" w:rsidTr="00D04325">
        <w:trPr>
          <w:trHeight w:val="152"/>
        </w:trPr>
        <w:tc>
          <w:tcPr>
            <w:tcW w:w="13183" w:type="dxa"/>
          </w:tcPr>
          <w:p w14:paraId="6C865F4E" w14:textId="62D22EB7" w:rsidR="0038469B" w:rsidRPr="0038469B" w:rsidRDefault="0038469B" w:rsidP="0038469B">
            <w:pPr>
              <w:spacing w:after="200" w:line="276" w:lineRule="auto"/>
              <w:jc w:val="both"/>
              <w:rPr>
                <w:rFonts w:ascii="Times New Roman" w:hAnsi="Times New Roman"/>
                <w:color w:val="000000"/>
                <w:sz w:val="18"/>
                <w:szCs w:val="18"/>
                <w:lang w:val="ro-RO"/>
              </w:rPr>
            </w:pPr>
            <w:r w:rsidRPr="0038469B">
              <w:rPr>
                <w:rFonts w:ascii="Times New Roman" w:hAnsi="Times New Roman"/>
                <w:color w:val="000000"/>
                <w:sz w:val="18"/>
                <w:szCs w:val="18"/>
                <w:lang w:val="ro-RO"/>
              </w:rPr>
              <w:t>Factori de succes și realizări</w:t>
            </w:r>
            <w:r>
              <w:rPr>
                <w:rFonts w:ascii="Times New Roman" w:hAnsi="Times New Roman"/>
                <w:color w:val="000000"/>
                <w:sz w:val="18"/>
                <w:szCs w:val="18"/>
                <w:lang w:val="ro-RO"/>
              </w:rPr>
              <w:t xml:space="preserve">: </w:t>
            </w:r>
            <w:r w:rsidRPr="0038469B">
              <w:rPr>
                <w:rFonts w:ascii="Times New Roman" w:hAnsi="Times New Roman"/>
                <w:color w:val="000000"/>
                <w:sz w:val="18"/>
                <w:szCs w:val="18"/>
                <w:lang w:val="ro-RO"/>
              </w:rPr>
              <w:t>Vă rugăm să descrieți aici cei mai importanți 3-5 factori de succes și/sau realizări în cadrul proiectului, inclusiv opinia dvs. de ce credeți că sunt importanți.</w:t>
            </w:r>
          </w:p>
        </w:tc>
      </w:tr>
      <w:tr w:rsidR="0038469B" w:rsidRPr="00B31A85" w14:paraId="1E16E087" w14:textId="77777777" w:rsidTr="00D04325">
        <w:trPr>
          <w:trHeight w:val="152"/>
        </w:trPr>
        <w:tc>
          <w:tcPr>
            <w:tcW w:w="13183" w:type="dxa"/>
          </w:tcPr>
          <w:p w14:paraId="6EB0600D" w14:textId="77777777" w:rsidR="0038469B" w:rsidRPr="0038469B" w:rsidRDefault="0038469B" w:rsidP="0038469B">
            <w:pPr>
              <w:spacing w:after="200" w:line="276" w:lineRule="auto"/>
              <w:jc w:val="both"/>
              <w:rPr>
                <w:rFonts w:ascii="Times New Roman" w:hAnsi="Times New Roman"/>
                <w:color w:val="000000"/>
                <w:sz w:val="18"/>
                <w:szCs w:val="18"/>
                <w:lang w:val="ro-RO"/>
              </w:rPr>
            </w:pPr>
            <w:r w:rsidRPr="0038469B">
              <w:rPr>
                <w:rFonts w:ascii="Times New Roman" w:hAnsi="Times New Roman"/>
                <w:color w:val="000000"/>
                <w:sz w:val="18"/>
                <w:szCs w:val="18"/>
                <w:lang w:val="ro-RO"/>
              </w:rPr>
              <w:t>Provocări</w:t>
            </w:r>
          </w:p>
          <w:p w14:paraId="4A5E48AD" w14:textId="7F61B7B9" w:rsidR="0038469B" w:rsidRPr="0038469B" w:rsidRDefault="0038469B" w:rsidP="0038469B">
            <w:pPr>
              <w:spacing w:after="200" w:line="276" w:lineRule="auto"/>
              <w:jc w:val="both"/>
              <w:rPr>
                <w:rFonts w:ascii="Times New Roman" w:hAnsi="Times New Roman"/>
                <w:color w:val="000000"/>
                <w:sz w:val="18"/>
                <w:szCs w:val="18"/>
                <w:lang w:val="ro-RO"/>
              </w:rPr>
            </w:pPr>
            <w:r w:rsidRPr="0038469B">
              <w:rPr>
                <w:rFonts w:ascii="Times New Roman" w:hAnsi="Times New Roman"/>
                <w:color w:val="000000"/>
                <w:sz w:val="18"/>
                <w:szCs w:val="18"/>
                <w:lang w:val="ro-RO"/>
              </w:rPr>
              <w:t>Vă rugăm să descrieți aici cele mai importante 3-5 provocări cu care v-ați confruntat, inclusiv informații despre, dacă și cum ați reușit să le rezolvați și/sau recomandări privind modul în care le puteți evita sau aborda în viitor. Dați exemple concrete, cu referințe cronologice și calitative, reflectând sursa problemei, motivul, momentul în care a apărut impedimentul și în ce mod, referiri la prevederile cadrului legal în funcție de situație, măsuri concrete întreprinse de dvs.</w:t>
            </w:r>
          </w:p>
        </w:tc>
      </w:tr>
    </w:tbl>
    <w:p w14:paraId="3A909CCF" w14:textId="77777777" w:rsidR="00771442" w:rsidRPr="00B31A85" w:rsidRDefault="00771442" w:rsidP="00771442">
      <w:pPr>
        <w:tabs>
          <w:tab w:val="left" w:pos="540"/>
        </w:tabs>
        <w:spacing w:afterLines="20" w:after="48" w:line="276" w:lineRule="auto"/>
        <w:ind w:left="720"/>
        <w:rPr>
          <w:rFonts w:ascii="Times New Roman" w:hAnsi="Times New Roman"/>
          <w:b/>
          <w:color w:val="000000"/>
          <w:sz w:val="18"/>
          <w:szCs w:val="18"/>
          <w:lang w:val="ro-RO"/>
        </w:rPr>
      </w:pPr>
    </w:p>
    <w:p w14:paraId="53EB60C9" w14:textId="38330140" w:rsidR="00771442" w:rsidRDefault="00771442" w:rsidP="00771442">
      <w:pPr>
        <w:tabs>
          <w:tab w:val="center" w:pos="4680"/>
        </w:tabs>
        <w:suppressAutoHyphens/>
        <w:spacing w:after="20"/>
        <w:ind w:left="709" w:right="-15"/>
        <w:jc w:val="center"/>
        <w:rPr>
          <w:rFonts w:ascii="Times New Roman" w:hAnsi="Times New Roman"/>
          <w:b/>
          <w:lang w:val="ro-RO"/>
        </w:rPr>
      </w:pPr>
    </w:p>
    <w:p w14:paraId="17C3CCE5" w14:textId="4D981C19" w:rsidR="00D8621E" w:rsidRDefault="00D8621E" w:rsidP="00771442">
      <w:pPr>
        <w:tabs>
          <w:tab w:val="center" w:pos="4680"/>
        </w:tabs>
        <w:suppressAutoHyphens/>
        <w:spacing w:after="20"/>
        <w:ind w:left="709" w:right="-15"/>
        <w:jc w:val="center"/>
        <w:rPr>
          <w:rFonts w:ascii="Times New Roman" w:hAnsi="Times New Roman"/>
          <w:b/>
          <w:lang w:val="ro-RO"/>
        </w:rPr>
      </w:pPr>
    </w:p>
    <w:p w14:paraId="5F7AB9AE" w14:textId="77777777" w:rsidR="00D8621E" w:rsidRDefault="00D8621E" w:rsidP="00771442">
      <w:pPr>
        <w:tabs>
          <w:tab w:val="center" w:pos="4680"/>
        </w:tabs>
        <w:suppressAutoHyphens/>
        <w:spacing w:after="20"/>
        <w:ind w:left="709" w:right="-15"/>
        <w:jc w:val="center"/>
        <w:rPr>
          <w:rFonts w:ascii="Times New Roman" w:hAnsi="Times New Roman"/>
          <w:b/>
          <w:lang w:val="ro-RO"/>
        </w:rPr>
      </w:pPr>
    </w:p>
    <w:p w14:paraId="07ECE454" w14:textId="77777777" w:rsidR="00771442" w:rsidRPr="00EE57EB" w:rsidRDefault="00771442" w:rsidP="00771442">
      <w:pPr>
        <w:pStyle w:val="ListParagraph"/>
        <w:numPr>
          <w:ilvl w:val="0"/>
          <w:numId w:val="20"/>
        </w:numPr>
        <w:tabs>
          <w:tab w:val="center" w:pos="4680"/>
        </w:tabs>
        <w:suppressAutoHyphens/>
        <w:spacing w:after="20"/>
        <w:ind w:right="-15"/>
        <w:rPr>
          <w:rFonts w:ascii="Times New Roman" w:hAnsi="Times New Roman"/>
          <w:b/>
          <w:sz w:val="18"/>
          <w:szCs w:val="18"/>
        </w:rPr>
      </w:pPr>
      <w:r w:rsidRPr="00EE57EB">
        <w:rPr>
          <w:rFonts w:ascii="Times New Roman" w:hAnsi="Times New Roman"/>
          <w:b/>
          <w:sz w:val="18"/>
          <w:szCs w:val="18"/>
        </w:rPr>
        <w:t>RAPORT FINANCIAR</w:t>
      </w:r>
    </w:p>
    <w:p w14:paraId="26000DCF" w14:textId="77777777" w:rsidR="00771442" w:rsidRDefault="00771442" w:rsidP="00771442">
      <w:pPr>
        <w:tabs>
          <w:tab w:val="center" w:pos="4680"/>
        </w:tabs>
        <w:suppressAutoHyphens/>
        <w:spacing w:after="20"/>
        <w:ind w:left="709" w:right="-15"/>
        <w:jc w:val="center"/>
        <w:rPr>
          <w:rFonts w:ascii="Times New Roman" w:hAnsi="Times New Roman"/>
          <w:b/>
          <w:lang w:val="ro-RO"/>
        </w:rPr>
      </w:pPr>
    </w:p>
    <w:p w14:paraId="6B1E86E1" w14:textId="77777777" w:rsidR="00771442" w:rsidRPr="00A71203" w:rsidRDefault="00771442" w:rsidP="00771442">
      <w:pPr>
        <w:tabs>
          <w:tab w:val="center" w:pos="4680"/>
        </w:tabs>
        <w:suppressAutoHyphens/>
        <w:spacing w:after="20"/>
        <w:ind w:left="709" w:right="-15"/>
        <w:jc w:val="center"/>
        <w:rPr>
          <w:rFonts w:ascii="Times New Roman" w:hAnsi="Times New Roman"/>
          <w:b/>
          <w:color w:val="000000"/>
          <w:lang w:val="ro-RO"/>
        </w:rPr>
      </w:pPr>
      <w:r w:rsidRPr="00A71203">
        <w:rPr>
          <w:rFonts w:ascii="Times New Roman" w:hAnsi="Times New Roman"/>
          <w:b/>
          <w:lang w:val="ro-RO"/>
        </w:rPr>
        <w:tab/>
        <w:t xml:space="preserve">                                                                                             </w:t>
      </w:r>
    </w:p>
    <w:tbl>
      <w:tblPr>
        <w:tblW w:w="4835" w:type="pct"/>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986"/>
        <w:gridCol w:w="1417"/>
        <w:gridCol w:w="1400"/>
        <w:gridCol w:w="1431"/>
        <w:gridCol w:w="1272"/>
        <w:gridCol w:w="1423"/>
        <w:gridCol w:w="1333"/>
        <w:gridCol w:w="2134"/>
        <w:gridCol w:w="2062"/>
      </w:tblGrid>
      <w:tr w:rsidR="00771442" w:rsidRPr="00A65D34" w14:paraId="3AECD3F2" w14:textId="77777777" w:rsidTr="00D04325">
        <w:trPr>
          <w:trHeight w:val="1261"/>
        </w:trPr>
        <w:tc>
          <w:tcPr>
            <w:tcW w:w="687" w:type="pct"/>
            <w:shd w:val="clear" w:color="auto" w:fill="BFBFBF"/>
          </w:tcPr>
          <w:p w14:paraId="0D2946EC"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Pr>
                <w:rFonts w:ascii="Times New Roman" w:hAnsi="Times New Roman"/>
                <w:b/>
                <w:color w:val="000000"/>
                <w:sz w:val="18"/>
                <w:szCs w:val="18"/>
                <w:lang w:val="ro-RO"/>
              </w:rPr>
              <w:t>Activitate</w:t>
            </w:r>
          </w:p>
        </w:tc>
        <w:tc>
          <w:tcPr>
            <w:tcW w:w="490" w:type="pct"/>
            <w:shd w:val="clear" w:color="auto" w:fill="BFBFBF"/>
          </w:tcPr>
          <w:p w14:paraId="039295D8"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planificat</w:t>
            </w:r>
          </w:p>
          <w:p w14:paraId="298B253C"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(Suma MDL)</w:t>
            </w:r>
          </w:p>
        </w:tc>
        <w:tc>
          <w:tcPr>
            <w:tcW w:w="484" w:type="pct"/>
            <w:shd w:val="clear" w:color="auto" w:fill="BFBFBF"/>
          </w:tcPr>
          <w:p w14:paraId="5A203740"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Buget realizat</w:t>
            </w:r>
          </w:p>
          <w:p w14:paraId="20F484E4"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(Suma MDL)</w:t>
            </w:r>
          </w:p>
        </w:tc>
        <w:tc>
          <w:tcPr>
            <w:tcW w:w="495" w:type="pct"/>
            <w:shd w:val="clear" w:color="auto" w:fill="BFBFBF"/>
          </w:tcPr>
          <w:p w14:paraId="5F9AF538"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Sursa de finanțare</w:t>
            </w:r>
          </w:p>
          <w:p w14:paraId="56BE4FBE"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(Grant DEH/</w:t>
            </w:r>
          </w:p>
          <w:p w14:paraId="5E06032A"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Contribuție proprie/</w:t>
            </w:r>
          </w:p>
          <w:p w14:paraId="27B4459D"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alte surse)</w:t>
            </w:r>
          </w:p>
        </w:tc>
        <w:tc>
          <w:tcPr>
            <w:tcW w:w="440" w:type="pct"/>
            <w:shd w:val="clear" w:color="auto" w:fill="BFBFBF"/>
          </w:tcPr>
          <w:p w14:paraId="49DF6C54" w14:textId="5539C55F"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Pr>
                <w:rFonts w:ascii="Times New Roman" w:hAnsi="Times New Roman"/>
                <w:b/>
                <w:color w:val="000000"/>
                <w:sz w:val="18"/>
                <w:szCs w:val="18"/>
                <w:lang w:val="ro-RO"/>
              </w:rPr>
              <w:t>Rezultat</w:t>
            </w:r>
          </w:p>
        </w:tc>
        <w:tc>
          <w:tcPr>
            <w:tcW w:w="492" w:type="pct"/>
            <w:shd w:val="clear" w:color="auto" w:fill="BFBFBF"/>
          </w:tcPr>
          <w:p w14:paraId="1B4BB99F"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Nivel de realizare a acțiunilor</w:t>
            </w:r>
          </w:p>
        </w:tc>
        <w:tc>
          <w:tcPr>
            <w:tcW w:w="461" w:type="pct"/>
            <w:shd w:val="clear" w:color="auto" w:fill="BFBFBF"/>
          </w:tcPr>
          <w:p w14:paraId="431CB9D7"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Termen de realizare</w:t>
            </w:r>
          </w:p>
          <w:p w14:paraId="401245F9"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p>
        </w:tc>
        <w:tc>
          <w:tcPr>
            <w:tcW w:w="738" w:type="pct"/>
            <w:shd w:val="clear" w:color="auto" w:fill="BFBFBF"/>
          </w:tcPr>
          <w:p w14:paraId="18132545"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b/>
                <w:color w:val="000000"/>
                <w:sz w:val="18"/>
                <w:szCs w:val="18"/>
                <w:lang w:val="ro-RO"/>
              </w:rPr>
              <w:t>Responsabil</w:t>
            </w:r>
            <w:r>
              <w:rPr>
                <w:rFonts w:ascii="Times New Roman" w:hAnsi="Times New Roman"/>
                <w:b/>
                <w:color w:val="000000"/>
                <w:sz w:val="18"/>
                <w:szCs w:val="18"/>
                <w:lang w:val="ro-RO"/>
              </w:rPr>
              <w:t xml:space="preserve"> și părți implicate</w:t>
            </w:r>
          </w:p>
          <w:p w14:paraId="31898A4E"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(Nume/</w:t>
            </w:r>
          </w:p>
          <w:p w14:paraId="048B9BB2"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r w:rsidRPr="00A71203">
              <w:rPr>
                <w:rFonts w:ascii="Times New Roman" w:hAnsi="Times New Roman"/>
                <w:color w:val="000000"/>
                <w:sz w:val="18"/>
                <w:szCs w:val="18"/>
                <w:lang w:val="ro-RO"/>
              </w:rPr>
              <w:t>Prenume/</w:t>
            </w:r>
          </w:p>
          <w:p w14:paraId="7AE0A878"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sidRPr="00A71203">
              <w:rPr>
                <w:rFonts w:ascii="Times New Roman" w:hAnsi="Times New Roman"/>
                <w:color w:val="000000"/>
                <w:sz w:val="18"/>
                <w:szCs w:val="18"/>
                <w:lang w:val="ro-RO"/>
              </w:rPr>
              <w:t>Denumirea organizației)</w:t>
            </w:r>
          </w:p>
        </w:tc>
        <w:tc>
          <w:tcPr>
            <w:tcW w:w="713" w:type="pct"/>
            <w:shd w:val="clear" w:color="auto" w:fill="BFBFBF"/>
          </w:tcPr>
          <w:p w14:paraId="17ABF543" w14:textId="77777777" w:rsidR="00771442" w:rsidRPr="00A71203" w:rsidRDefault="00771442" w:rsidP="00D04325">
            <w:pPr>
              <w:spacing w:afterLines="20" w:after="48" w:line="240" w:lineRule="auto"/>
              <w:contextualSpacing/>
              <w:jc w:val="center"/>
              <w:rPr>
                <w:rFonts w:ascii="Times New Roman" w:hAnsi="Times New Roman"/>
                <w:b/>
                <w:color w:val="000000"/>
                <w:sz w:val="18"/>
                <w:szCs w:val="18"/>
                <w:lang w:val="ro-RO"/>
              </w:rPr>
            </w:pPr>
            <w:r>
              <w:rPr>
                <w:rFonts w:ascii="Times New Roman" w:hAnsi="Times New Roman"/>
                <w:b/>
                <w:color w:val="000000"/>
                <w:sz w:val="18"/>
                <w:szCs w:val="18"/>
                <w:lang w:val="ro-RO"/>
              </w:rPr>
              <w:t>Documente justificative</w:t>
            </w:r>
          </w:p>
        </w:tc>
      </w:tr>
      <w:tr w:rsidR="00771442" w:rsidRPr="00D04325" w14:paraId="5C27EB29" w14:textId="77777777" w:rsidTr="00D04325">
        <w:trPr>
          <w:trHeight w:val="1565"/>
        </w:trPr>
        <w:tc>
          <w:tcPr>
            <w:tcW w:w="687" w:type="pct"/>
          </w:tcPr>
          <w:p w14:paraId="2A8BC521" w14:textId="77777777" w:rsidR="00771442" w:rsidRPr="00A71203" w:rsidRDefault="00771442"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Activitate</w:t>
            </w:r>
            <w:r w:rsidRPr="00A71203">
              <w:rPr>
                <w:rFonts w:ascii="Times New Roman" w:hAnsi="Times New Roman"/>
                <w:b/>
                <w:color w:val="000000"/>
                <w:sz w:val="18"/>
                <w:szCs w:val="18"/>
                <w:lang w:val="ro-RO"/>
              </w:rPr>
              <w:t xml:space="preserve"> 1</w:t>
            </w:r>
          </w:p>
        </w:tc>
        <w:tc>
          <w:tcPr>
            <w:tcW w:w="490" w:type="pct"/>
          </w:tcPr>
          <w:p w14:paraId="4F165123"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484" w:type="pct"/>
          </w:tcPr>
          <w:p w14:paraId="263396DD"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95" w:type="pct"/>
          </w:tcPr>
          <w:p w14:paraId="242F6C63"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40" w:type="pct"/>
          </w:tcPr>
          <w:p w14:paraId="4A5DCC1C" w14:textId="77777777" w:rsidR="00771442" w:rsidRPr="00A71203" w:rsidRDefault="00771442" w:rsidP="00D04325">
            <w:pPr>
              <w:spacing w:afterLines="20" w:after="48" w:line="276" w:lineRule="auto"/>
              <w:contextualSpacing/>
              <w:jc w:val="center"/>
              <w:rPr>
                <w:rFonts w:ascii="Times New Roman" w:hAnsi="Times New Roman"/>
                <w:sz w:val="18"/>
                <w:szCs w:val="18"/>
                <w:lang w:val="ro-RO"/>
              </w:rPr>
            </w:pPr>
          </w:p>
        </w:tc>
        <w:tc>
          <w:tcPr>
            <w:tcW w:w="492" w:type="pct"/>
            <w:vMerge w:val="restart"/>
          </w:tcPr>
          <w:p w14:paraId="0B6C2637" w14:textId="77777777" w:rsidR="00771442" w:rsidRDefault="00771442" w:rsidP="00D04325">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Realizat </w:t>
            </w:r>
          </w:p>
          <w:p w14:paraId="4F02CFDD" w14:textId="77777777" w:rsidR="00771442" w:rsidRDefault="00771442" w:rsidP="00D04325">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Nerealizat </w:t>
            </w:r>
          </w:p>
          <w:p w14:paraId="39ED40DB" w14:textId="77777777" w:rsidR="00771442" w:rsidRPr="00A71203" w:rsidRDefault="00771442" w:rsidP="00D04325">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Parțial realizat </w:t>
            </w:r>
          </w:p>
          <w:p w14:paraId="5DDDD6CA" w14:textId="77777777" w:rsidR="00771442" w:rsidRPr="00A71203" w:rsidRDefault="00771442" w:rsidP="00D04325">
            <w:pPr>
              <w:spacing w:after="200" w:line="276" w:lineRule="auto"/>
              <w:rPr>
                <w:rFonts w:ascii="Times New Roman" w:hAnsi="Times New Roman"/>
                <w:sz w:val="18"/>
                <w:szCs w:val="18"/>
                <w:lang w:val="ro-RO"/>
              </w:rPr>
            </w:pPr>
          </w:p>
        </w:tc>
        <w:tc>
          <w:tcPr>
            <w:tcW w:w="461" w:type="pct"/>
          </w:tcPr>
          <w:p w14:paraId="2285FD4B" w14:textId="77777777" w:rsidR="00771442" w:rsidRPr="00A71203" w:rsidRDefault="00771442" w:rsidP="00D04325">
            <w:pPr>
              <w:spacing w:after="200" w:line="276" w:lineRule="auto"/>
              <w:rPr>
                <w:rFonts w:ascii="Times New Roman" w:hAnsi="Times New Roman"/>
                <w:sz w:val="18"/>
                <w:szCs w:val="18"/>
                <w:lang w:val="ro-RO"/>
              </w:rPr>
            </w:pPr>
          </w:p>
        </w:tc>
        <w:tc>
          <w:tcPr>
            <w:tcW w:w="738" w:type="pct"/>
          </w:tcPr>
          <w:p w14:paraId="0952EE08"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713" w:type="pct"/>
            <w:vMerge w:val="restart"/>
          </w:tcPr>
          <w:p w14:paraId="4D825CD5" w14:textId="77777777" w:rsidR="00771442" w:rsidRDefault="00771442" w:rsidP="00D04325">
            <w:pPr>
              <w:spacing w:after="200" w:line="276" w:lineRule="auto"/>
              <w:rPr>
                <w:rFonts w:ascii="Times New Roman" w:hAnsi="Times New Roman"/>
                <w:sz w:val="18"/>
                <w:szCs w:val="18"/>
                <w:lang w:val="ro-RO"/>
              </w:rPr>
            </w:pPr>
            <w:r w:rsidRPr="00A71203">
              <w:rPr>
                <w:rFonts w:ascii="Times New Roman" w:hAnsi="Times New Roman"/>
                <w:sz w:val="18"/>
                <w:szCs w:val="18"/>
                <w:lang w:val="ro-RO"/>
              </w:rPr>
              <w:t xml:space="preserve">Anexa nr. (documentele justificative pentru fiecare activitate sunt aranjate în anexe)  </w:t>
            </w:r>
          </w:p>
          <w:p w14:paraId="1D302C80" w14:textId="77777777" w:rsidR="00771442" w:rsidRPr="00A71203" w:rsidRDefault="00771442" w:rsidP="00D04325">
            <w:pPr>
              <w:spacing w:after="200" w:line="276" w:lineRule="auto"/>
              <w:rPr>
                <w:rFonts w:ascii="Times New Roman" w:hAnsi="Times New Roman"/>
                <w:sz w:val="18"/>
                <w:szCs w:val="18"/>
                <w:lang w:val="ro-RO"/>
              </w:rPr>
            </w:pPr>
            <w:r w:rsidRPr="00A71203">
              <w:rPr>
                <w:rFonts w:ascii="Times New Roman" w:hAnsi="Times New Roman"/>
                <w:sz w:val="18"/>
                <w:szCs w:val="18"/>
                <w:lang w:val="ro-RO"/>
              </w:rPr>
              <w:t>Se indică tipul/nr/data documentelor justificative pentru cheltuielile suportate la fiecare activitate în parte</w:t>
            </w:r>
          </w:p>
        </w:tc>
      </w:tr>
      <w:tr w:rsidR="00771442" w:rsidRPr="00A65D34" w14:paraId="0B660508" w14:textId="77777777" w:rsidTr="00D04325">
        <w:trPr>
          <w:trHeight w:val="314"/>
        </w:trPr>
        <w:tc>
          <w:tcPr>
            <w:tcW w:w="687" w:type="pct"/>
          </w:tcPr>
          <w:p w14:paraId="02757ABC" w14:textId="77777777" w:rsidR="00771442" w:rsidRPr="00A71203" w:rsidRDefault="00771442"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Activitate</w:t>
            </w:r>
            <w:r w:rsidRPr="00A71203">
              <w:rPr>
                <w:rFonts w:ascii="Times New Roman" w:hAnsi="Times New Roman"/>
                <w:b/>
                <w:color w:val="000000"/>
                <w:sz w:val="18"/>
                <w:szCs w:val="18"/>
                <w:lang w:val="ro-RO"/>
              </w:rPr>
              <w:t xml:space="preserve"> 2</w:t>
            </w:r>
          </w:p>
        </w:tc>
        <w:tc>
          <w:tcPr>
            <w:tcW w:w="490" w:type="pct"/>
          </w:tcPr>
          <w:p w14:paraId="6FF234EB"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484" w:type="pct"/>
          </w:tcPr>
          <w:p w14:paraId="39E5052C"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95" w:type="pct"/>
          </w:tcPr>
          <w:p w14:paraId="220445D3"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40" w:type="pct"/>
          </w:tcPr>
          <w:p w14:paraId="18F76527" w14:textId="77777777" w:rsidR="00771442" w:rsidRPr="00A71203" w:rsidRDefault="00771442" w:rsidP="00D04325">
            <w:pPr>
              <w:spacing w:afterLines="20" w:after="48" w:line="276" w:lineRule="auto"/>
              <w:contextualSpacing/>
              <w:jc w:val="center"/>
              <w:rPr>
                <w:rFonts w:ascii="Times New Roman" w:hAnsi="Times New Roman"/>
                <w:sz w:val="18"/>
                <w:szCs w:val="18"/>
                <w:lang w:val="ro-RO"/>
              </w:rPr>
            </w:pPr>
          </w:p>
        </w:tc>
        <w:tc>
          <w:tcPr>
            <w:tcW w:w="492" w:type="pct"/>
            <w:vMerge/>
          </w:tcPr>
          <w:p w14:paraId="65F0572B" w14:textId="77777777" w:rsidR="00771442" w:rsidRPr="00A71203" w:rsidRDefault="00771442" w:rsidP="00D04325">
            <w:pPr>
              <w:spacing w:after="200" w:line="276" w:lineRule="auto"/>
              <w:rPr>
                <w:rFonts w:ascii="Times New Roman" w:hAnsi="Times New Roman"/>
                <w:sz w:val="18"/>
                <w:szCs w:val="18"/>
                <w:lang w:val="ro-RO"/>
              </w:rPr>
            </w:pPr>
          </w:p>
        </w:tc>
        <w:tc>
          <w:tcPr>
            <w:tcW w:w="461" w:type="pct"/>
          </w:tcPr>
          <w:p w14:paraId="504CE9D5" w14:textId="77777777" w:rsidR="00771442" w:rsidRPr="00A71203" w:rsidRDefault="00771442" w:rsidP="00D04325">
            <w:pPr>
              <w:spacing w:after="200" w:line="276" w:lineRule="auto"/>
              <w:rPr>
                <w:rFonts w:ascii="Times New Roman" w:hAnsi="Times New Roman"/>
                <w:sz w:val="18"/>
                <w:szCs w:val="18"/>
                <w:lang w:val="ro-RO"/>
              </w:rPr>
            </w:pPr>
          </w:p>
        </w:tc>
        <w:tc>
          <w:tcPr>
            <w:tcW w:w="738" w:type="pct"/>
          </w:tcPr>
          <w:p w14:paraId="31B368B8"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713" w:type="pct"/>
            <w:vMerge/>
          </w:tcPr>
          <w:p w14:paraId="4AC53A9A" w14:textId="77777777" w:rsidR="00771442" w:rsidRPr="00A71203" w:rsidRDefault="00771442" w:rsidP="00D04325">
            <w:pPr>
              <w:spacing w:after="200" w:line="276" w:lineRule="auto"/>
              <w:rPr>
                <w:rFonts w:ascii="Times New Roman" w:hAnsi="Times New Roman"/>
                <w:sz w:val="18"/>
                <w:szCs w:val="18"/>
                <w:lang w:val="ro-RO"/>
              </w:rPr>
            </w:pPr>
          </w:p>
        </w:tc>
      </w:tr>
      <w:tr w:rsidR="00771442" w:rsidRPr="00A65D34" w14:paraId="395B65DD" w14:textId="77777777" w:rsidTr="00D04325">
        <w:trPr>
          <w:trHeight w:val="584"/>
        </w:trPr>
        <w:tc>
          <w:tcPr>
            <w:tcW w:w="687" w:type="pct"/>
          </w:tcPr>
          <w:p w14:paraId="63DBCAA3" w14:textId="77777777" w:rsidR="00771442" w:rsidRDefault="00771442"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Cheltuieli imprevizibile</w:t>
            </w:r>
          </w:p>
        </w:tc>
        <w:tc>
          <w:tcPr>
            <w:tcW w:w="490" w:type="pct"/>
          </w:tcPr>
          <w:p w14:paraId="01F9BB0A"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484" w:type="pct"/>
          </w:tcPr>
          <w:p w14:paraId="648930B8"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95" w:type="pct"/>
          </w:tcPr>
          <w:p w14:paraId="7E1EE4A0"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40" w:type="pct"/>
          </w:tcPr>
          <w:p w14:paraId="0235C08B" w14:textId="77777777" w:rsidR="00771442" w:rsidRPr="00A71203" w:rsidRDefault="00771442" w:rsidP="00D04325">
            <w:pPr>
              <w:spacing w:afterLines="20" w:after="48" w:line="276" w:lineRule="auto"/>
              <w:contextualSpacing/>
              <w:jc w:val="center"/>
              <w:rPr>
                <w:rFonts w:ascii="Times New Roman" w:hAnsi="Times New Roman"/>
                <w:sz w:val="18"/>
                <w:szCs w:val="18"/>
                <w:lang w:val="ro-RO"/>
              </w:rPr>
            </w:pPr>
          </w:p>
        </w:tc>
        <w:tc>
          <w:tcPr>
            <w:tcW w:w="492" w:type="pct"/>
          </w:tcPr>
          <w:p w14:paraId="6328560E" w14:textId="77777777" w:rsidR="00771442" w:rsidRPr="00A71203" w:rsidRDefault="00771442" w:rsidP="00D04325">
            <w:pPr>
              <w:spacing w:after="200" w:line="276" w:lineRule="auto"/>
              <w:rPr>
                <w:rFonts w:ascii="Times New Roman" w:hAnsi="Times New Roman"/>
                <w:sz w:val="18"/>
                <w:szCs w:val="18"/>
                <w:lang w:val="ro-RO"/>
              </w:rPr>
            </w:pPr>
          </w:p>
        </w:tc>
        <w:tc>
          <w:tcPr>
            <w:tcW w:w="461" w:type="pct"/>
          </w:tcPr>
          <w:p w14:paraId="1D7A54D2" w14:textId="77777777" w:rsidR="00771442" w:rsidRPr="00A71203" w:rsidRDefault="00771442" w:rsidP="00D04325">
            <w:pPr>
              <w:spacing w:after="200" w:line="276" w:lineRule="auto"/>
              <w:rPr>
                <w:rFonts w:ascii="Times New Roman" w:hAnsi="Times New Roman"/>
                <w:sz w:val="18"/>
                <w:szCs w:val="18"/>
                <w:lang w:val="ro-RO"/>
              </w:rPr>
            </w:pPr>
          </w:p>
        </w:tc>
        <w:tc>
          <w:tcPr>
            <w:tcW w:w="738" w:type="pct"/>
          </w:tcPr>
          <w:p w14:paraId="7914BED2"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713" w:type="pct"/>
          </w:tcPr>
          <w:p w14:paraId="2BE989E2" w14:textId="77777777" w:rsidR="00771442" w:rsidRPr="00A71203" w:rsidRDefault="00771442" w:rsidP="00D04325">
            <w:pPr>
              <w:spacing w:after="200" w:line="276" w:lineRule="auto"/>
              <w:rPr>
                <w:rFonts w:ascii="Times New Roman" w:hAnsi="Times New Roman"/>
                <w:sz w:val="18"/>
                <w:szCs w:val="18"/>
                <w:lang w:val="ro-RO"/>
              </w:rPr>
            </w:pPr>
          </w:p>
        </w:tc>
      </w:tr>
      <w:tr w:rsidR="00771442" w:rsidRPr="00A65D34" w14:paraId="2796890C" w14:textId="77777777" w:rsidTr="00D04325">
        <w:trPr>
          <w:trHeight w:val="60"/>
        </w:trPr>
        <w:tc>
          <w:tcPr>
            <w:tcW w:w="687" w:type="pct"/>
          </w:tcPr>
          <w:p w14:paraId="025FA30F" w14:textId="77777777" w:rsidR="00771442" w:rsidRDefault="00771442" w:rsidP="00D04325">
            <w:pPr>
              <w:spacing w:afterLines="20" w:after="48" w:line="240" w:lineRule="auto"/>
              <w:contextualSpacing/>
              <w:rPr>
                <w:rFonts w:ascii="Times New Roman" w:hAnsi="Times New Roman"/>
                <w:b/>
                <w:color w:val="000000"/>
                <w:sz w:val="18"/>
                <w:szCs w:val="18"/>
                <w:lang w:val="ro-RO"/>
              </w:rPr>
            </w:pPr>
            <w:r>
              <w:rPr>
                <w:rFonts w:ascii="Times New Roman" w:hAnsi="Times New Roman"/>
                <w:b/>
                <w:color w:val="000000"/>
                <w:sz w:val="18"/>
                <w:szCs w:val="18"/>
                <w:lang w:val="ro-RO"/>
              </w:rPr>
              <w:t>TOTAL</w:t>
            </w:r>
          </w:p>
        </w:tc>
        <w:tc>
          <w:tcPr>
            <w:tcW w:w="490" w:type="pct"/>
          </w:tcPr>
          <w:p w14:paraId="29FF2CC6"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484" w:type="pct"/>
          </w:tcPr>
          <w:p w14:paraId="3D6575DC"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95" w:type="pct"/>
          </w:tcPr>
          <w:p w14:paraId="78673FCD" w14:textId="77777777" w:rsidR="00771442" w:rsidRPr="00A71203" w:rsidRDefault="00771442" w:rsidP="00D04325">
            <w:pPr>
              <w:spacing w:afterLines="20" w:after="48" w:line="240" w:lineRule="auto"/>
              <w:contextualSpacing/>
              <w:jc w:val="center"/>
              <w:rPr>
                <w:rFonts w:ascii="Times New Roman" w:hAnsi="Times New Roman"/>
                <w:color w:val="000000"/>
                <w:sz w:val="18"/>
                <w:szCs w:val="18"/>
                <w:lang w:val="ro-RO"/>
              </w:rPr>
            </w:pPr>
          </w:p>
        </w:tc>
        <w:tc>
          <w:tcPr>
            <w:tcW w:w="440" w:type="pct"/>
          </w:tcPr>
          <w:p w14:paraId="2C07953C" w14:textId="77777777" w:rsidR="00771442" w:rsidRPr="00A71203" w:rsidRDefault="00771442" w:rsidP="00D04325">
            <w:pPr>
              <w:spacing w:afterLines="20" w:after="48" w:line="276" w:lineRule="auto"/>
              <w:contextualSpacing/>
              <w:jc w:val="center"/>
              <w:rPr>
                <w:rFonts w:ascii="Times New Roman" w:hAnsi="Times New Roman"/>
                <w:sz w:val="18"/>
                <w:szCs w:val="18"/>
                <w:lang w:val="ro-RO"/>
              </w:rPr>
            </w:pPr>
          </w:p>
        </w:tc>
        <w:tc>
          <w:tcPr>
            <w:tcW w:w="492" w:type="pct"/>
          </w:tcPr>
          <w:p w14:paraId="39F4D8B8" w14:textId="77777777" w:rsidR="00771442" w:rsidRPr="00A71203" w:rsidRDefault="00771442" w:rsidP="00D04325">
            <w:pPr>
              <w:spacing w:after="200" w:line="276" w:lineRule="auto"/>
              <w:rPr>
                <w:rFonts w:ascii="Times New Roman" w:hAnsi="Times New Roman"/>
                <w:sz w:val="18"/>
                <w:szCs w:val="18"/>
                <w:lang w:val="ro-RO"/>
              </w:rPr>
            </w:pPr>
          </w:p>
        </w:tc>
        <w:tc>
          <w:tcPr>
            <w:tcW w:w="461" w:type="pct"/>
          </w:tcPr>
          <w:p w14:paraId="012ACDFC" w14:textId="77777777" w:rsidR="00771442" w:rsidRPr="00A71203" w:rsidRDefault="00771442" w:rsidP="00D04325">
            <w:pPr>
              <w:spacing w:after="200" w:line="276" w:lineRule="auto"/>
              <w:rPr>
                <w:rFonts w:ascii="Times New Roman" w:hAnsi="Times New Roman"/>
                <w:sz w:val="18"/>
                <w:szCs w:val="18"/>
                <w:lang w:val="ro-RO"/>
              </w:rPr>
            </w:pPr>
          </w:p>
        </w:tc>
        <w:tc>
          <w:tcPr>
            <w:tcW w:w="738" w:type="pct"/>
          </w:tcPr>
          <w:p w14:paraId="622CE66E" w14:textId="77777777" w:rsidR="00771442" w:rsidRPr="00A71203" w:rsidRDefault="00771442" w:rsidP="00D04325">
            <w:pPr>
              <w:spacing w:afterLines="20" w:after="48" w:line="240" w:lineRule="auto"/>
              <w:contextualSpacing/>
              <w:rPr>
                <w:rFonts w:ascii="Times New Roman" w:hAnsi="Times New Roman"/>
                <w:color w:val="000000"/>
                <w:sz w:val="18"/>
                <w:szCs w:val="18"/>
                <w:lang w:val="ro-RO"/>
              </w:rPr>
            </w:pPr>
          </w:p>
        </w:tc>
        <w:tc>
          <w:tcPr>
            <w:tcW w:w="713" w:type="pct"/>
          </w:tcPr>
          <w:p w14:paraId="6F90F867" w14:textId="77777777" w:rsidR="00771442" w:rsidRPr="00A71203" w:rsidRDefault="00771442" w:rsidP="00D04325">
            <w:pPr>
              <w:spacing w:after="200" w:line="276" w:lineRule="auto"/>
              <w:rPr>
                <w:rFonts w:ascii="Times New Roman" w:hAnsi="Times New Roman"/>
                <w:sz w:val="18"/>
                <w:szCs w:val="18"/>
                <w:lang w:val="ro-RO"/>
              </w:rPr>
            </w:pPr>
          </w:p>
        </w:tc>
      </w:tr>
    </w:tbl>
    <w:p w14:paraId="7EB7F046" w14:textId="77777777" w:rsidR="00DA542E" w:rsidRPr="00A71203" w:rsidRDefault="00DA542E" w:rsidP="00DA542E">
      <w:pPr>
        <w:tabs>
          <w:tab w:val="left" w:pos="540"/>
          <w:tab w:val="left" w:pos="13395"/>
        </w:tabs>
        <w:spacing w:afterLines="20" w:after="48"/>
        <w:ind w:left="900"/>
        <w:rPr>
          <w:rFonts w:ascii="Times New Roman" w:hAnsi="Times New Roman"/>
          <w:sz w:val="16"/>
          <w:szCs w:val="16"/>
          <w:lang w:val="ro-RO"/>
        </w:rPr>
      </w:pPr>
    </w:p>
    <w:p w14:paraId="410FABFB" w14:textId="114585C4" w:rsidR="001F4D5B" w:rsidRDefault="001F4D5B" w:rsidP="00DD5962">
      <w:pPr>
        <w:rPr>
          <w:rFonts w:ascii="Times New Roman" w:hAnsi="Times New Roman"/>
          <w:sz w:val="16"/>
          <w:szCs w:val="16"/>
          <w:lang w:val="ro-RO"/>
        </w:rPr>
      </w:pPr>
    </w:p>
    <w:p w14:paraId="332971EB" w14:textId="77777777" w:rsidR="001F4D5B" w:rsidRDefault="001F4D5B" w:rsidP="00DD5962">
      <w:pPr>
        <w:rPr>
          <w:rFonts w:ascii="Times New Roman" w:hAnsi="Times New Roman"/>
          <w:sz w:val="16"/>
          <w:szCs w:val="16"/>
          <w:lang w:val="ro-RO"/>
        </w:rPr>
      </w:pPr>
    </w:p>
    <w:p w14:paraId="19884FD1" w14:textId="77777777" w:rsidR="001F4D5B" w:rsidRDefault="001F4D5B" w:rsidP="00DD5962">
      <w:pPr>
        <w:rPr>
          <w:rFonts w:ascii="Times New Roman" w:hAnsi="Times New Roman"/>
          <w:sz w:val="16"/>
          <w:szCs w:val="16"/>
          <w:lang w:val="ro-RO"/>
        </w:rPr>
      </w:pPr>
    </w:p>
    <w:p w14:paraId="05A5D200"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59C3ABEA"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1F7EE0FF"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11192E69"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019D02B9"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26BB6C72"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405A450C"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424677ED" w14:textId="77777777" w:rsidR="00771442" w:rsidRDefault="00771442" w:rsidP="001F4D5B">
      <w:pPr>
        <w:tabs>
          <w:tab w:val="left" w:pos="270"/>
        </w:tabs>
        <w:spacing w:after="0" w:line="240" w:lineRule="auto"/>
        <w:jc w:val="right"/>
        <w:rPr>
          <w:rFonts w:ascii="Times New Roman" w:hAnsi="Times New Roman"/>
          <w:b/>
          <w:bCs/>
          <w:i/>
          <w:sz w:val="24"/>
          <w:szCs w:val="24"/>
          <w:lang w:val="pt-PT"/>
        </w:rPr>
      </w:pPr>
    </w:p>
    <w:p w14:paraId="5B6D5A92" w14:textId="77777777" w:rsidR="00D8621E" w:rsidRDefault="00D8621E" w:rsidP="001F4D5B">
      <w:pPr>
        <w:tabs>
          <w:tab w:val="left" w:pos="270"/>
        </w:tabs>
        <w:spacing w:after="0" w:line="240" w:lineRule="auto"/>
        <w:jc w:val="right"/>
        <w:rPr>
          <w:rFonts w:ascii="Times New Roman" w:hAnsi="Times New Roman"/>
          <w:b/>
          <w:bCs/>
          <w:i/>
          <w:sz w:val="24"/>
          <w:szCs w:val="24"/>
          <w:lang w:val="pt-PT"/>
        </w:rPr>
      </w:pPr>
    </w:p>
    <w:p w14:paraId="4A0BED06" w14:textId="77777777" w:rsidR="00D8621E" w:rsidRDefault="00D8621E" w:rsidP="001F4D5B">
      <w:pPr>
        <w:tabs>
          <w:tab w:val="left" w:pos="270"/>
        </w:tabs>
        <w:spacing w:after="0" w:line="240" w:lineRule="auto"/>
        <w:jc w:val="right"/>
        <w:rPr>
          <w:rFonts w:ascii="Times New Roman" w:hAnsi="Times New Roman"/>
          <w:b/>
          <w:bCs/>
          <w:i/>
          <w:sz w:val="24"/>
          <w:szCs w:val="24"/>
          <w:lang w:val="pt-PT"/>
        </w:rPr>
      </w:pPr>
    </w:p>
    <w:p w14:paraId="3DB4688F" w14:textId="77777777" w:rsidR="00D8621E" w:rsidRDefault="00D8621E" w:rsidP="001F4D5B">
      <w:pPr>
        <w:tabs>
          <w:tab w:val="left" w:pos="270"/>
        </w:tabs>
        <w:spacing w:after="0" w:line="240" w:lineRule="auto"/>
        <w:jc w:val="right"/>
        <w:rPr>
          <w:rFonts w:ascii="Times New Roman" w:hAnsi="Times New Roman"/>
          <w:b/>
          <w:bCs/>
          <w:i/>
          <w:sz w:val="24"/>
          <w:szCs w:val="24"/>
          <w:lang w:val="pt-PT"/>
        </w:rPr>
      </w:pPr>
    </w:p>
    <w:p w14:paraId="46E75D74" w14:textId="77777777" w:rsidR="00D8621E" w:rsidRDefault="00D8621E" w:rsidP="001F4D5B">
      <w:pPr>
        <w:tabs>
          <w:tab w:val="left" w:pos="270"/>
        </w:tabs>
        <w:spacing w:after="0" w:line="240" w:lineRule="auto"/>
        <w:jc w:val="right"/>
        <w:rPr>
          <w:rFonts w:ascii="Times New Roman" w:hAnsi="Times New Roman"/>
          <w:b/>
          <w:bCs/>
          <w:i/>
          <w:sz w:val="24"/>
          <w:szCs w:val="24"/>
          <w:lang w:val="pt-PT"/>
        </w:rPr>
      </w:pPr>
    </w:p>
    <w:p w14:paraId="50D65C21" w14:textId="77777777" w:rsidR="00D8621E" w:rsidRDefault="00D8621E" w:rsidP="001F4D5B">
      <w:pPr>
        <w:tabs>
          <w:tab w:val="left" w:pos="270"/>
        </w:tabs>
        <w:spacing w:after="0" w:line="240" w:lineRule="auto"/>
        <w:jc w:val="right"/>
        <w:rPr>
          <w:rFonts w:ascii="Times New Roman" w:hAnsi="Times New Roman"/>
          <w:b/>
          <w:bCs/>
          <w:i/>
          <w:sz w:val="24"/>
          <w:szCs w:val="24"/>
          <w:lang w:val="pt-PT"/>
        </w:rPr>
      </w:pPr>
    </w:p>
    <w:p w14:paraId="754FB70B" w14:textId="77777777" w:rsidR="00D8621E" w:rsidRDefault="00D8621E" w:rsidP="001F4D5B">
      <w:pPr>
        <w:tabs>
          <w:tab w:val="left" w:pos="270"/>
        </w:tabs>
        <w:spacing w:after="0" w:line="240" w:lineRule="auto"/>
        <w:jc w:val="right"/>
        <w:rPr>
          <w:rFonts w:ascii="Times New Roman" w:hAnsi="Times New Roman"/>
          <w:b/>
          <w:bCs/>
          <w:i/>
          <w:sz w:val="24"/>
          <w:szCs w:val="24"/>
          <w:lang w:val="pt-PT"/>
        </w:rPr>
      </w:pPr>
    </w:p>
    <w:p w14:paraId="5804034F" w14:textId="4A994743" w:rsidR="001F4D5B" w:rsidRPr="00CA56D7" w:rsidRDefault="001F4D5B" w:rsidP="001F4D5B">
      <w:pPr>
        <w:tabs>
          <w:tab w:val="left" w:pos="270"/>
        </w:tabs>
        <w:spacing w:after="0" w:line="240" w:lineRule="auto"/>
        <w:jc w:val="right"/>
        <w:rPr>
          <w:rFonts w:ascii="Times New Roman" w:hAnsi="Times New Roman"/>
          <w:b/>
          <w:bCs/>
          <w:i/>
          <w:sz w:val="24"/>
          <w:szCs w:val="24"/>
          <w:lang w:val="pt-PT"/>
        </w:rPr>
      </w:pPr>
      <w:r w:rsidRPr="00CA56D7">
        <w:rPr>
          <w:rFonts w:ascii="Times New Roman" w:hAnsi="Times New Roman"/>
          <w:b/>
          <w:bCs/>
          <w:i/>
          <w:sz w:val="24"/>
          <w:szCs w:val="24"/>
          <w:lang w:val="pt-PT"/>
        </w:rPr>
        <w:t>Anexa: Fișa de evaluare a aplicației de proiect</w:t>
      </w:r>
    </w:p>
    <w:p w14:paraId="2CFFDDB8" w14:textId="77777777" w:rsidR="001F4D5B" w:rsidRPr="00CA56D7" w:rsidRDefault="001F4D5B" w:rsidP="001F4D5B">
      <w:pPr>
        <w:tabs>
          <w:tab w:val="left" w:pos="270"/>
        </w:tabs>
        <w:spacing w:after="0" w:line="240" w:lineRule="auto"/>
        <w:jc w:val="center"/>
        <w:rPr>
          <w:rFonts w:ascii="Times New Roman" w:hAnsi="Times New Roman"/>
          <w:b/>
          <w:bCs/>
          <w:sz w:val="24"/>
          <w:szCs w:val="24"/>
          <w:lang w:val="pt-PT"/>
        </w:rPr>
      </w:pPr>
    </w:p>
    <w:p w14:paraId="6EE9A486" w14:textId="77777777" w:rsidR="001F4D5B" w:rsidRPr="00CA56D7" w:rsidRDefault="001F4D5B" w:rsidP="001F4D5B">
      <w:pPr>
        <w:tabs>
          <w:tab w:val="left" w:pos="270"/>
        </w:tabs>
        <w:spacing w:after="0" w:line="240" w:lineRule="auto"/>
        <w:jc w:val="center"/>
        <w:rPr>
          <w:rFonts w:ascii="Times New Roman" w:hAnsi="Times New Roman"/>
          <w:b/>
          <w:bCs/>
          <w:sz w:val="24"/>
          <w:szCs w:val="24"/>
          <w:lang w:val="pt-PT"/>
        </w:rPr>
      </w:pPr>
    </w:p>
    <w:p w14:paraId="145989DD" w14:textId="77777777" w:rsidR="001F4D5B" w:rsidRPr="00CA56D7" w:rsidRDefault="001F4D5B" w:rsidP="001F4D5B">
      <w:pPr>
        <w:tabs>
          <w:tab w:val="left" w:pos="270"/>
        </w:tabs>
        <w:spacing w:after="0" w:line="240" w:lineRule="auto"/>
        <w:jc w:val="center"/>
        <w:rPr>
          <w:rFonts w:ascii="Times New Roman" w:hAnsi="Times New Roman"/>
          <w:b/>
          <w:bCs/>
          <w:sz w:val="24"/>
          <w:szCs w:val="24"/>
          <w:lang w:val="pt-PT"/>
        </w:rPr>
      </w:pPr>
    </w:p>
    <w:p w14:paraId="4A0AAD64" w14:textId="77777777" w:rsidR="001F4D5B" w:rsidRPr="00960751" w:rsidRDefault="001F4D5B" w:rsidP="001F4D5B">
      <w:pPr>
        <w:tabs>
          <w:tab w:val="left" w:pos="270"/>
        </w:tabs>
        <w:spacing w:after="0" w:line="240" w:lineRule="auto"/>
        <w:jc w:val="center"/>
        <w:rPr>
          <w:rFonts w:ascii="Times New Roman" w:hAnsi="Times New Roman"/>
          <w:b/>
          <w:bCs/>
          <w:sz w:val="24"/>
          <w:szCs w:val="24"/>
          <w:lang w:val="it-IT"/>
        </w:rPr>
      </w:pPr>
      <w:r w:rsidRPr="00960751">
        <w:rPr>
          <w:rFonts w:ascii="Times New Roman" w:hAnsi="Times New Roman"/>
          <w:b/>
          <w:bCs/>
          <w:sz w:val="24"/>
          <w:szCs w:val="24"/>
          <w:lang w:val="it-IT"/>
        </w:rPr>
        <w:t>FIȘA DE EVALUARE</w:t>
      </w:r>
    </w:p>
    <w:p w14:paraId="16AAA175" w14:textId="361007B1" w:rsidR="001F4D5B" w:rsidRDefault="001F4D5B" w:rsidP="001F4D5B">
      <w:pPr>
        <w:tabs>
          <w:tab w:val="left" w:pos="270"/>
        </w:tabs>
        <w:spacing w:after="0" w:line="240" w:lineRule="auto"/>
        <w:jc w:val="center"/>
        <w:rPr>
          <w:rFonts w:ascii="Times New Roman" w:hAnsi="Times New Roman"/>
          <w:b/>
          <w:lang w:val="es-ES"/>
        </w:rPr>
      </w:pPr>
      <w:r w:rsidRPr="00FC6D8C">
        <w:rPr>
          <w:rFonts w:ascii="Times New Roman" w:hAnsi="Times New Roman"/>
          <w:b/>
          <w:lang w:val="es-ES"/>
        </w:rPr>
        <w:t>PROGRAMUL DE SUSȚINERE A</w:t>
      </w:r>
      <w:r>
        <w:rPr>
          <w:rFonts w:ascii="Times New Roman" w:hAnsi="Times New Roman"/>
          <w:b/>
          <w:lang w:val="es-ES"/>
        </w:rPr>
        <w:t xml:space="preserve"> </w:t>
      </w:r>
      <w:r w:rsidRPr="00FC6D8C">
        <w:rPr>
          <w:rFonts w:ascii="Times New Roman" w:hAnsi="Times New Roman"/>
          <w:b/>
          <w:lang w:val="es-ES"/>
        </w:rPr>
        <w:t>ACȚIUNILOR CULTURALE ȘI EDUCAȚIONALE ÎN DIASPORĂ</w:t>
      </w:r>
    </w:p>
    <w:p w14:paraId="2003F40F" w14:textId="77777777" w:rsidR="00B47404" w:rsidRPr="00960751" w:rsidRDefault="00B47404" w:rsidP="001F4D5B">
      <w:pPr>
        <w:tabs>
          <w:tab w:val="left" w:pos="270"/>
        </w:tabs>
        <w:spacing w:after="0" w:line="240" w:lineRule="auto"/>
        <w:jc w:val="center"/>
        <w:rPr>
          <w:rFonts w:ascii="Times New Roman" w:hAnsi="Times New Roman"/>
          <w:b/>
          <w:bCs/>
          <w:sz w:val="24"/>
          <w:szCs w:val="24"/>
          <w:lang w:val="it-IT"/>
        </w:rPr>
      </w:pPr>
    </w:p>
    <w:tbl>
      <w:tblPr>
        <w:tblStyle w:val="TableGrid"/>
        <w:tblW w:w="14149" w:type="dxa"/>
        <w:tblInd w:w="-365" w:type="dxa"/>
        <w:tblLayout w:type="fixed"/>
        <w:tblCellMar>
          <w:left w:w="43" w:type="dxa"/>
          <w:right w:w="43" w:type="dxa"/>
        </w:tblCellMar>
        <w:tblLook w:val="04A0" w:firstRow="1" w:lastRow="0" w:firstColumn="1" w:lastColumn="0" w:noHBand="0" w:noVBand="1"/>
      </w:tblPr>
      <w:tblGrid>
        <w:gridCol w:w="439"/>
        <w:gridCol w:w="1361"/>
        <w:gridCol w:w="1821"/>
        <w:gridCol w:w="1984"/>
        <w:gridCol w:w="1701"/>
        <w:gridCol w:w="1134"/>
        <w:gridCol w:w="2126"/>
        <w:gridCol w:w="1843"/>
        <w:gridCol w:w="950"/>
        <w:gridCol w:w="790"/>
      </w:tblGrid>
      <w:tr w:rsidR="001F4D5B" w14:paraId="4BFE0D74" w14:textId="77777777" w:rsidTr="00973164">
        <w:trPr>
          <w:tblHeader/>
        </w:trPr>
        <w:tc>
          <w:tcPr>
            <w:tcW w:w="439" w:type="dxa"/>
            <w:vMerge w:val="restart"/>
          </w:tcPr>
          <w:p w14:paraId="2B00CDF6" w14:textId="77777777" w:rsidR="001F4D5B" w:rsidRPr="00ED29E2" w:rsidRDefault="001F4D5B" w:rsidP="00D04325">
            <w:pPr>
              <w:tabs>
                <w:tab w:val="left" w:pos="270"/>
              </w:tabs>
              <w:rPr>
                <w:sz w:val="18"/>
                <w:szCs w:val="18"/>
                <w:lang w:val="it-IT"/>
              </w:rPr>
            </w:pPr>
          </w:p>
          <w:p w14:paraId="58EA22A5" w14:textId="77777777" w:rsidR="001F4D5B" w:rsidRPr="00ED29E2" w:rsidRDefault="001F4D5B" w:rsidP="00D04325">
            <w:pPr>
              <w:tabs>
                <w:tab w:val="left" w:pos="270"/>
              </w:tabs>
              <w:rPr>
                <w:sz w:val="18"/>
                <w:szCs w:val="18"/>
                <w:lang w:val="it-IT"/>
              </w:rPr>
            </w:pPr>
          </w:p>
          <w:p w14:paraId="293FEA56" w14:textId="77777777" w:rsidR="001F4D5B" w:rsidRPr="00ED29E2" w:rsidRDefault="001F4D5B" w:rsidP="00D04325">
            <w:pPr>
              <w:tabs>
                <w:tab w:val="left" w:pos="270"/>
              </w:tabs>
              <w:rPr>
                <w:rFonts w:ascii="Times New Roman" w:hAnsi="Times New Roman"/>
                <w:sz w:val="18"/>
                <w:szCs w:val="18"/>
                <w:lang w:val="it-IT"/>
              </w:rPr>
            </w:pPr>
            <w:r w:rsidRPr="00ED29E2">
              <w:rPr>
                <w:rFonts w:ascii="Times New Roman" w:hAnsi="Times New Roman"/>
                <w:sz w:val="18"/>
                <w:szCs w:val="18"/>
                <w:lang w:val="it-IT"/>
              </w:rPr>
              <w:t>Nr.</w:t>
            </w:r>
          </w:p>
          <w:p w14:paraId="140DA948" w14:textId="77777777" w:rsidR="001F4D5B" w:rsidRPr="00ED29E2" w:rsidRDefault="001F4D5B" w:rsidP="00D04325">
            <w:pPr>
              <w:tabs>
                <w:tab w:val="left" w:pos="270"/>
              </w:tabs>
              <w:rPr>
                <w:rFonts w:ascii="Times New Roman" w:hAnsi="Times New Roman"/>
                <w:sz w:val="18"/>
                <w:szCs w:val="18"/>
                <w:lang w:val="it-IT"/>
              </w:rPr>
            </w:pPr>
            <w:r w:rsidRPr="00ED29E2">
              <w:rPr>
                <w:rFonts w:ascii="Times New Roman" w:hAnsi="Times New Roman"/>
                <w:sz w:val="18"/>
                <w:szCs w:val="18"/>
                <w:lang w:val="it-IT"/>
              </w:rPr>
              <w:t>Ord.</w:t>
            </w:r>
          </w:p>
        </w:tc>
        <w:tc>
          <w:tcPr>
            <w:tcW w:w="1361" w:type="dxa"/>
            <w:vMerge w:val="restart"/>
          </w:tcPr>
          <w:p w14:paraId="6B23DFEF" w14:textId="77777777" w:rsidR="001F4D5B" w:rsidRDefault="001F4D5B" w:rsidP="00D04325">
            <w:pPr>
              <w:tabs>
                <w:tab w:val="left" w:pos="270"/>
              </w:tabs>
              <w:jc w:val="center"/>
              <w:rPr>
                <w:rFonts w:ascii="Times New Roman" w:hAnsi="Times New Roman"/>
                <w:sz w:val="18"/>
                <w:szCs w:val="18"/>
              </w:rPr>
            </w:pPr>
          </w:p>
          <w:p w14:paraId="5A52B72E" w14:textId="77777777" w:rsidR="001F4D5B" w:rsidRDefault="001F4D5B" w:rsidP="00D04325">
            <w:pPr>
              <w:tabs>
                <w:tab w:val="left" w:pos="270"/>
              </w:tabs>
              <w:jc w:val="center"/>
              <w:rPr>
                <w:rFonts w:ascii="Times New Roman" w:hAnsi="Times New Roman"/>
                <w:sz w:val="18"/>
                <w:szCs w:val="18"/>
              </w:rPr>
            </w:pPr>
          </w:p>
          <w:p w14:paraId="324A3428" w14:textId="77777777" w:rsidR="001F4D5B" w:rsidRPr="00ED29E2" w:rsidRDefault="001F4D5B" w:rsidP="00D04325">
            <w:pPr>
              <w:tabs>
                <w:tab w:val="left" w:pos="270"/>
              </w:tabs>
              <w:jc w:val="center"/>
              <w:rPr>
                <w:rFonts w:ascii="Times New Roman" w:hAnsi="Times New Roman"/>
                <w:sz w:val="18"/>
                <w:szCs w:val="18"/>
              </w:rPr>
            </w:pPr>
            <w:proofErr w:type="spellStart"/>
            <w:r>
              <w:rPr>
                <w:rFonts w:ascii="Times New Roman" w:hAnsi="Times New Roman"/>
                <w:sz w:val="18"/>
                <w:szCs w:val="18"/>
              </w:rPr>
              <w:t>Aplicantul</w:t>
            </w:r>
            <w:proofErr w:type="spellEnd"/>
          </w:p>
        </w:tc>
        <w:tc>
          <w:tcPr>
            <w:tcW w:w="12349" w:type="dxa"/>
            <w:gridSpan w:val="8"/>
          </w:tcPr>
          <w:p w14:paraId="63BFB134" w14:textId="77777777" w:rsidR="001F4D5B" w:rsidRPr="009947B2" w:rsidRDefault="001F4D5B" w:rsidP="00D04325">
            <w:pPr>
              <w:tabs>
                <w:tab w:val="left" w:pos="270"/>
              </w:tabs>
              <w:jc w:val="center"/>
              <w:rPr>
                <w:rFonts w:ascii="Times New Roman" w:hAnsi="Times New Roman"/>
                <w:b/>
                <w:bCs/>
                <w:sz w:val="18"/>
                <w:szCs w:val="18"/>
                <w:lang w:val="it-IT"/>
              </w:rPr>
            </w:pPr>
            <w:r w:rsidRPr="009947B2">
              <w:rPr>
                <w:rFonts w:ascii="Times New Roman" w:hAnsi="Times New Roman"/>
                <w:b/>
                <w:bCs/>
                <w:sz w:val="18"/>
                <w:szCs w:val="18"/>
                <w:lang w:val="it-IT"/>
              </w:rPr>
              <w:t>Criterii de evaluare</w:t>
            </w:r>
          </w:p>
        </w:tc>
      </w:tr>
      <w:tr w:rsidR="00973164" w14:paraId="5134D9C6" w14:textId="77777777" w:rsidTr="00973164">
        <w:trPr>
          <w:trHeight w:val="1971"/>
          <w:tblHeader/>
        </w:trPr>
        <w:tc>
          <w:tcPr>
            <w:tcW w:w="439" w:type="dxa"/>
            <w:vMerge/>
          </w:tcPr>
          <w:p w14:paraId="6C56F4C1" w14:textId="77777777" w:rsidR="00973164" w:rsidRPr="009947B2" w:rsidRDefault="00973164" w:rsidP="007879F7">
            <w:pPr>
              <w:tabs>
                <w:tab w:val="left" w:pos="270"/>
              </w:tabs>
              <w:rPr>
                <w:b/>
                <w:bCs/>
                <w:sz w:val="18"/>
                <w:szCs w:val="18"/>
                <w:lang w:val="it-IT"/>
              </w:rPr>
            </w:pPr>
          </w:p>
        </w:tc>
        <w:tc>
          <w:tcPr>
            <w:tcW w:w="1361" w:type="dxa"/>
            <w:vMerge/>
          </w:tcPr>
          <w:p w14:paraId="5EF8733E" w14:textId="77777777" w:rsidR="00973164" w:rsidRPr="009947B2" w:rsidRDefault="00973164" w:rsidP="007879F7">
            <w:pPr>
              <w:tabs>
                <w:tab w:val="left" w:pos="270"/>
              </w:tabs>
              <w:jc w:val="center"/>
              <w:rPr>
                <w:rFonts w:ascii="Times New Roman" w:hAnsi="Times New Roman"/>
                <w:b/>
                <w:sz w:val="18"/>
                <w:szCs w:val="18"/>
              </w:rPr>
            </w:pPr>
          </w:p>
        </w:tc>
        <w:tc>
          <w:tcPr>
            <w:tcW w:w="1821" w:type="dxa"/>
          </w:tcPr>
          <w:p w14:paraId="7C69F759" w14:textId="77777777" w:rsidR="00973164" w:rsidRDefault="00973164" w:rsidP="007879F7">
            <w:pPr>
              <w:tabs>
                <w:tab w:val="left" w:pos="270"/>
              </w:tabs>
              <w:jc w:val="center"/>
              <w:rPr>
                <w:rFonts w:ascii="Times New Roman" w:hAnsi="Times New Roman"/>
                <w:sz w:val="18"/>
                <w:szCs w:val="18"/>
                <w:lang w:val="it-IT"/>
              </w:rPr>
            </w:pPr>
            <w:r w:rsidRPr="009947B2">
              <w:rPr>
                <w:rFonts w:ascii="Times New Roman" w:hAnsi="Times New Roman"/>
                <w:sz w:val="18"/>
                <w:szCs w:val="18"/>
                <w:lang w:val="it-IT"/>
              </w:rPr>
              <w:t>Existența documentației aferente propunerii de proiect care a fost solici</w:t>
            </w:r>
            <w:r>
              <w:rPr>
                <w:rFonts w:ascii="Times New Roman" w:hAnsi="Times New Roman"/>
                <w:sz w:val="18"/>
                <w:szCs w:val="18"/>
                <w:lang w:val="it-IT"/>
              </w:rPr>
              <w:t>ta</w:t>
            </w:r>
            <w:r w:rsidRPr="009947B2">
              <w:rPr>
                <w:rFonts w:ascii="Times New Roman" w:hAnsi="Times New Roman"/>
                <w:sz w:val="18"/>
                <w:szCs w:val="18"/>
                <w:lang w:val="it-IT"/>
              </w:rPr>
              <w:t>tă în apelul pentru propuneri de proiect</w:t>
            </w:r>
          </w:p>
          <w:p w14:paraId="08430BC5" w14:textId="77777777" w:rsidR="00973164" w:rsidRPr="009947B2" w:rsidRDefault="00973164" w:rsidP="007879F7">
            <w:pPr>
              <w:tabs>
                <w:tab w:val="left" w:pos="270"/>
              </w:tabs>
              <w:jc w:val="center"/>
              <w:rPr>
                <w:rFonts w:ascii="Times New Roman" w:hAnsi="Times New Roman"/>
                <w:sz w:val="18"/>
                <w:szCs w:val="18"/>
                <w:lang w:val="it-IT"/>
              </w:rPr>
            </w:pPr>
          </w:p>
          <w:p w14:paraId="0F27308D" w14:textId="77777777" w:rsidR="00973164" w:rsidRPr="009947B2" w:rsidRDefault="00973164" w:rsidP="007879F7">
            <w:pPr>
              <w:tabs>
                <w:tab w:val="left" w:pos="270"/>
              </w:tabs>
              <w:jc w:val="center"/>
              <w:rPr>
                <w:rFonts w:ascii="Times New Roman" w:hAnsi="Times New Roman"/>
                <w:sz w:val="18"/>
                <w:szCs w:val="18"/>
                <w:lang w:val="it-IT"/>
              </w:rPr>
            </w:pPr>
          </w:p>
        </w:tc>
        <w:tc>
          <w:tcPr>
            <w:tcW w:w="1984" w:type="dxa"/>
          </w:tcPr>
          <w:p w14:paraId="6D7E5C99" w14:textId="09A586C2" w:rsidR="00973164" w:rsidRPr="009947B2" w:rsidRDefault="00973164" w:rsidP="007879F7">
            <w:pPr>
              <w:tabs>
                <w:tab w:val="left" w:pos="270"/>
              </w:tabs>
              <w:jc w:val="center"/>
              <w:rPr>
                <w:rFonts w:ascii="Times New Roman" w:hAnsi="Times New Roman"/>
                <w:b/>
                <w:sz w:val="18"/>
                <w:szCs w:val="18"/>
              </w:rPr>
            </w:pPr>
            <w:r w:rsidRPr="00CA56D7">
              <w:rPr>
                <w:rFonts w:ascii="Times New Roman" w:hAnsi="Times New Roman"/>
                <w:sz w:val="18"/>
                <w:szCs w:val="18"/>
                <w:lang w:val="pt-PT"/>
              </w:rPr>
              <w:t xml:space="preserve">Experiența de implementare a proiectelor </w:t>
            </w:r>
          </w:p>
        </w:tc>
        <w:tc>
          <w:tcPr>
            <w:tcW w:w="1701" w:type="dxa"/>
          </w:tcPr>
          <w:p w14:paraId="23B34F72" w14:textId="7BF2B6A6" w:rsidR="00973164" w:rsidRPr="00CA56D7" w:rsidRDefault="00C222D4" w:rsidP="007879F7">
            <w:pPr>
              <w:tabs>
                <w:tab w:val="left" w:pos="270"/>
              </w:tabs>
              <w:jc w:val="center"/>
              <w:rPr>
                <w:rFonts w:ascii="Times New Roman" w:hAnsi="Times New Roman"/>
                <w:b/>
                <w:bCs/>
                <w:sz w:val="18"/>
                <w:szCs w:val="18"/>
                <w:lang w:val="pt-PT"/>
              </w:rPr>
            </w:pPr>
            <w:r w:rsidRPr="00C222D4">
              <w:rPr>
                <w:rFonts w:ascii="Times New Roman" w:hAnsi="Times New Roman"/>
                <w:sz w:val="18"/>
                <w:szCs w:val="18"/>
                <w:lang w:val="it-IT"/>
              </w:rPr>
              <w:t>Corespunderea proiectului la nevoile</w:t>
            </w:r>
            <w:r w:rsidR="00973164">
              <w:rPr>
                <w:rFonts w:ascii="Times New Roman" w:hAnsi="Times New Roman"/>
                <w:sz w:val="18"/>
                <w:szCs w:val="18"/>
                <w:lang w:val="it-IT"/>
              </w:rPr>
              <w:t xml:space="preserve"> comunității din diasporă și consolidarea legăturii cu RM</w:t>
            </w:r>
          </w:p>
        </w:tc>
        <w:tc>
          <w:tcPr>
            <w:tcW w:w="1134" w:type="dxa"/>
          </w:tcPr>
          <w:p w14:paraId="1C87808A" w14:textId="155AFD7C" w:rsidR="00973164" w:rsidRDefault="00973164" w:rsidP="007879F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Consistența acțiunilor de promovare</w:t>
            </w:r>
          </w:p>
          <w:p w14:paraId="30FB979D" w14:textId="4FAE0F13" w:rsidR="00973164" w:rsidRPr="008B13D6" w:rsidRDefault="00973164" w:rsidP="007879F7">
            <w:pPr>
              <w:tabs>
                <w:tab w:val="left" w:pos="270"/>
              </w:tabs>
              <w:jc w:val="center"/>
              <w:rPr>
                <w:rFonts w:ascii="Times New Roman" w:hAnsi="Times New Roman"/>
                <w:sz w:val="18"/>
                <w:szCs w:val="18"/>
                <w:lang w:val="it-IT"/>
              </w:rPr>
            </w:pPr>
          </w:p>
        </w:tc>
        <w:tc>
          <w:tcPr>
            <w:tcW w:w="2126" w:type="dxa"/>
          </w:tcPr>
          <w:p w14:paraId="3EF43BA6" w14:textId="40A59D0A" w:rsidR="00973164" w:rsidRPr="009F62FE" w:rsidRDefault="00973164" w:rsidP="007879F7">
            <w:pPr>
              <w:tabs>
                <w:tab w:val="left" w:pos="270"/>
              </w:tabs>
              <w:jc w:val="center"/>
              <w:rPr>
                <w:rFonts w:ascii="Times New Roman" w:hAnsi="Times New Roman"/>
                <w:sz w:val="18"/>
                <w:szCs w:val="18"/>
                <w:lang w:val="it-IT"/>
              </w:rPr>
            </w:pPr>
            <w:r w:rsidRPr="009F62FE">
              <w:rPr>
                <w:rFonts w:ascii="Times New Roman" w:hAnsi="Times New Roman"/>
                <w:sz w:val="18"/>
                <w:szCs w:val="18"/>
                <w:lang w:val="it-IT"/>
              </w:rPr>
              <w:t xml:space="preserve">Impactul și </w:t>
            </w:r>
            <w:r w:rsidR="005C7304">
              <w:rPr>
                <w:rFonts w:ascii="Times New Roman" w:hAnsi="Times New Roman"/>
                <w:sz w:val="18"/>
                <w:szCs w:val="18"/>
                <w:lang w:val="it-IT"/>
              </w:rPr>
              <w:t>numărul de beneficiari ai</w:t>
            </w:r>
            <w:r w:rsidRPr="009F62FE">
              <w:rPr>
                <w:rFonts w:ascii="Times New Roman" w:hAnsi="Times New Roman"/>
                <w:sz w:val="18"/>
                <w:szCs w:val="18"/>
                <w:lang w:val="it-IT"/>
              </w:rPr>
              <w:t xml:space="preserve"> proiectului implementat</w:t>
            </w:r>
          </w:p>
        </w:tc>
        <w:tc>
          <w:tcPr>
            <w:tcW w:w="1843" w:type="dxa"/>
          </w:tcPr>
          <w:p w14:paraId="5518B213" w14:textId="6439BB19" w:rsidR="00973164" w:rsidRPr="009947B2" w:rsidRDefault="00973164" w:rsidP="007879F7">
            <w:pPr>
              <w:tabs>
                <w:tab w:val="left" w:pos="270"/>
              </w:tabs>
              <w:jc w:val="center"/>
              <w:rPr>
                <w:rFonts w:ascii="Times New Roman" w:hAnsi="Times New Roman"/>
                <w:b/>
                <w:bCs/>
                <w:sz w:val="18"/>
                <w:szCs w:val="18"/>
                <w:lang w:val="it-IT"/>
              </w:rPr>
            </w:pPr>
            <w:r w:rsidRPr="00CA56D7">
              <w:rPr>
                <w:rFonts w:ascii="Times New Roman" w:hAnsi="Times New Roman"/>
                <w:sz w:val="18"/>
                <w:szCs w:val="18"/>
                <w:lang w:val="pt-PT"/>
              </w:rPr>
              <w:t>Bugetul este estimat realist în concordanță cu activităţile planificate</w:t>
            </w:r>
          </w:p>
        </w:tc>
        <w:tc>
          <w:tcPr>
            <w:tcW w:w="950" w:type="dxa"/>
          </w:tcPr>
          <w:p w14:paraId="15CBA033" w14:textId="7D4A1DB8" w:rsidR="00973164" w:rsidRDefault="00973164" w:rsidP="007879F7">
            <w:pPr>
              <w:tabs>
                <w:tab w:val="left" w:pos="270"/>
              </w:tabs>
              <w:jc w:val="center"/>
              <w:rPr>
                <w:rFonts w:ascii="Times New Roman" w:hAnsi="Times New Roman"/>
                <w:sz w:val="18"/>
                <w:szCs w:val="18"/>
                <w:lang w:val="it-IT"/>
              </w:rPr>
            </w:pPr>
            <w:r>
              <w:rPr>
                <w:rFonts w:ascii="Times New Roman" w:hAnsi="Times New Roman"/>
                <w:sz w:val="18"/>
                <w:szCs w:val="18"/>
                <w:lang w:val="it-IT"/>
              </w:rPr>
              <w:t>Punctaj total</w:t>
            </w:r>
          </w:p>
          <w:p w14:paraId="1F632531" w14:textId="54D1221E" w:rsidR="007A50DA" w:rsidRDefault="007A50DA" w:rsidP="007879F7">
            <w:pPr>
              <w:tabs>
                <w:tab w:val="left" w:pos="270"/>
              </w:tabs>
              <w:jc w:val="center"/>
              <w:rPr>
                <w:rFonts w:ascii="Times New Roman" w:hAnsi="Times New Roman"/>
                <w:sz w:val="18"/>
                <w:szCs w:val="18"/>
                <w:lang w:val="it-IT"/>
              </w:rPr>
            </w:pPr>
            <w:r>
              <w:rPr>
                <w:rFonts w:ascii="Times New Roman" w:hAnsi="Times New Roman"/>
                <w:sz w:val="18"/>
                <w:szCs w:val="18"/>
                <w:lang w:val="it-IT"/>
              </w:rPr>
              <w:t>(max.40)</w:t>
            </w:r>
          </w:p>
          <w:p w14:paraId="2F74765E" w14:textId="41793A17" w:rsidR="00973164" w:rsidRPr="00CA56D7" w:rsidRDefault="00973164" w:rsidP="007879F7">
            <w:pPr>
              <w:tabs>
                <w:tab w:val="left" w:pos="270"/>
              </w:tabs>
              <w:jc w:val="center"/>
              <w:rPr>
                <w:rFonts w:ascii="Times New Roman" w:hAnsi="Times New Roman"/>
                <w:sz w:val="18"/>
                <w:szCs w:val="18"/>
                <w:lang w:val="pt-PT"/>
              </w:rPr>
            </w:pPr>
          </w:p>
        </w:tc>
        <w:tc>
          <w:tcPr>
            <w:tcW w:w="786" w:type="dxa"/>
          </w:tcPr>
          <w:p w14:paraId="3A7D1AA9" w14:textId="3FCD9081" w:rsidR="00973164" w:rsidRPr="009947B2" w:rsidRDefault="00973164" w:rsidP="007879F7">
            <w:pPr>
              <w:tabs>
                <w:tab w:val="left" w:pos="270"/>
              </w:tabs>
              <w:jc w:val="center"/>
              <w:rPr>
                <w:rFonts w:ascii="Times New Roman" w:hAnsi="Times New Roman"/>
                <w:b/>
                <w:bCs/>
                <w:sz w:val="18"/>
                <w:szCs w:val="18"/>
                <w:lang w:val="it-IT"/>
              </w:rPr>
            </w:pPr>
            <w:r w:rsidRPr="009947B2">
              <w:rPr>
                <w:rFonts w:ascii="Times New Roman" w:hAnsi="Times New Roman"/>
                <w:sz w:val="18"/>
                <w:szCs w:val="18"/>
                <w:lang w:val="it-IT"/>
              </w:rPr>
              <w:t>Comentarii</w:t>
            </w:r>
          </w:p>
        </w:tc>
      </w:tr>
      <w:tr w:rsidR="00973164" w14:paraId="1F0E300B" w14:textId="77777777" w:rsidTr="00973164">
        <w:trPr>
          <w:trHeight w:val="216"/>
          <w:tblHeader/>
        </w:trPr>
        <w:tc>
          <w:tcPr>
            <w:tcW w:w="439" w:type="dxa"/>
            <w:vMerge/>
          </w:tcPr>
          <w:p w14:paraId="73935778" w14:textId="77777777" w:rsidR="00973164" w:rsidRPr="00960751" w:rsidRDefault="00973164" w:rsidP="007879F7">
            <w:pPr>
              <w:jc w:val="center"/>
              <w:rPr>
                <w:rFonts w:ascii="Times New Roman" w:hAnsi="Times New Roman"/>
                <w:sz w:val="20"/>
                <w:szCs w:val="20"/>
                <w:lang w:val="it-IT"/>
              </w:rPr>
            </w:pPr>
          </w:p>
        </w:tc>
        <w:tc>
          <w:tcPr>
            <w:tcW w:w="1361" w:type="dxa"/>
            <w:vMerge/>
          </w:tcPr>
          <w:p w14:paraId="768F8EED" w14:textId="77777777" w:rsidR="00973164" w:rsidRPr="00960751" w:rsidRDefault="00973164" w:rsidP="007879F7">
            <w:pPr>
              <w:rPr>
                <w:rFonts w:ascii="Times New Roman" w:hAnsi="Times New Roman"/>
                <w:sz w:val="20"/>
                <w:szCs w:val="20"/>
              </w:rPr>
            </w:pPr>
          </w:p>
        </w:tc>
        <w:tc>
          <w:tcPr>
            <w:tcW w:w="1821" w:type="dxa"/>
          </w:tcPr>
          <w:p w14:paraId="7C6B0F82" w14:textId="77777777" w:rsidR="00973164" w:rsidRPr="007257F5" w:rsidRDefault="00973164" w:rsidP="007879F7">
            <w:pPr>
              <w:rPr>
                <w:rFonts w:ascii="Times New Roman" w:hAnsi="Times New Roman"/>
                <w:b/>
                <w:bCs/>
                <w:sz w:val="20"/>
                <w:szCs w:val="20"/>
              </w:rPr>
            </w:pPr>
            <w:r>
              <w:rPr>
                <w:rFonts w:ascii="Times New Roman" w:hAnsi="Times New Roman"/>
                <w:b/>
                <w:bCs/>
                <w:sz w:val="18"/>
                <w:szCs w:val="18"/>
                <w:lang w:val="it-IT"/>
              </w:rPr>
              <w:t>DA</w:t>
            </w:r>
            <w:r w:rsidRPr="009947B2">
              <w:rPr>
                <w:rFonts w:ascii="Times New Roman" w:hAnsi="Times New Roman"/>
                <w:b/>
                <w:bCs/>
                <w:sz w:val="18"/>
                <w:szCs w:val="18"/>
                <w:lang w:val="it-IT"/>
              </w:rPr>
              <w:t>/PARȚIAL</w:t>
            </w:r>
          </w:p>
        </w:tc>
        <w:tc>
          <w:tcPr>
            <w:tcW w:w="1984" w:type="dxa"/>
          </w:tcPr>
          <w:p w14:paraId="323EE058" w14:textId="6C63961D" w:rsidR="00973164" w:rsidRPr="007257F5" w:rsidRDefault="00973164" w:rsidP="007879F7">
            <w:pPr>
              <w:jc w:val="center"/>
              <w:rPr>
                <w:rFonts w:ascii="Times New Roman" w:hAnsi="Times New Roman"/>
                <w:b/>
                <w:bCs/>
                <w:sz w:val="20"/>
                <w:szCs w:val="20"/>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p>
        </w:tc>
        <w:tc>
          <w:tcPr>
            <w:tcW w:w="1701" w:type="dxa"/>
          </w:tcPr>
          <w:p w14:paraId="31315C06" w14:textId="4382C847" w:rsidR="00973164" w:rsidRDefault="00973164" w:rsidP="007879F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10</w:t>
            </w:r>
            <w:r w:rsidRPr="009947B2">
              <w:rPr>
                <w:rFonts w:ascii="Times New Roman" w:hAnsi="Times New Roman"/>
                <w:b/>
                <w:bCs/>
                <w:sz w:val="18"/>
                <w:szCs w:val="18"/>
                <w:lang w:val="it-IT"/>
              </w:rPr>
              <w:t>)</w:t>
            </w:r>
          </w:p>
        </w:tc>
        <w:tc>
          <w:tcPr>
            <w:tcW w:w="1134" w:type="dxa"/>
          </w:tcPr>
          <w:p w14:paraId="4DA413AB" w14:textId="02CB1A9A" w:rsidR="00973164" w:rsidRDefault="00973164" w:rsidP="007879F7">
            <w:pPr>
              <w:jc w:val="center"/>
              <w:rPr>
                <w:rFonts w:ascii="Times New Roman" w:hAnsi="Times New Roman"/>
                <w:b/>
                <w:bCs/>
                <w:sz w:val="28"/>
                <w:szCs w:val="28"/>
                <w:lang w:val="it-IT"/>
              </w:rPr>
            </w:pPr>
            <w:r w:rsidRPr="009947B2">
              <w:rPr>
                <w:rFonts w:ascii="Times New Roman" w:hAnsi="Times New Roman"/>
                <w:b/>
                <w:bCs/>
                <w:sz w:val="18"/>
                <w:szCs w:val="18"/>
                <w:lang w:val="it-IT"/>
              </w:rPr>
              <w:t>(0-</w:t>
            </w:r>
            <w:r>
              <w:rPr>
                <w:rFonts w:ascii="Times New Roman" w:hAnsi="Times New Roman"/>
                <w:b/>
                <w:bCs/>
                <w:sz w:val="18"/>
                <w:szCs w:val="18"/>
                <w:lang w:val="it-IT"/>
              </w:rPr>
              <w:t>5</w:t>
            </w:r>
            <w:r w:rsidRPr="009947B2">
              <w:rPr>
                <w:rFonts w:ascii="Times New Roman" w:hAnsi="Times New Roman"/>
                <w:b/>
                <w:bCs/>
                <w:sz w:val="18"/>
                <w:szCs w:val="18"/>
                <w:lang w:val="it-IT"/>
              </w:rPr>
              <w:t>)</w:t>
            </w:r>
            <w:r>
              <w:rPr>
                <w:rFonts w:ascii="Times New Roman" w:hAnsi="Times New Roman"/>
                <w:b/>
                <w:bCs/>
                <w:sz w:val="18"/>
                <w:szCs w:val="18"/>
                <w:lang w:val="it-IT"/>
              </w:rPr>
              <w:t xml:space="preserve"> </w:t>
            </w:r>
          </w:p>
        </w:tc>
        <w:tc>
          <w:tcPr>
            <w:tcW w:w="2126" w:type="dxa"/>
          </w:tcPr>
          <w:p w14:paraId="2A935785" w14:textId="561D6B36" w:rsidR="00973164" w:rsidRDefault="00973164" w:rsidP="007879F7">
            <w:pPr>
              <w:jc w:val="center"/>
              <w:rPr>
                <w:rFonts w:ascii="Times New Roman" w:hAnsi="Times New Roman"/>
                <w:b/>
                <w:bCs/>
                <w:sz w:val="28"/>
                <w:szCs w:val="28"/>
                <w:lang w:val="it-IT"/>
              </w:rPr>
            </w:pPr>
            <w:r w:rsidRPr="00D609E4">
              <w:rPr>
                <w:rFonts w:ascii="Times New Roman" w:hAnsi="Times New Roman"/>
                <w:b/>
                <w:bCs/>
                <w:sz w:val="18"/>
                <w:szCs w:val="18"/>
                <w:lang w:val="it-IT"/>
              </w:rPr>
              <w:t>(0-</w:t>
            </w:r>
            <w:r>
              <w:rPr>
                <w:rFonts w:ascii="Times New Roman" w:hAnsi="Times New Roman"/>
                <w:b/>
                <w:bCs/>
                <w:sz w:val="18"/>
                <w:szCs w:val="18"/>
                <w:lang w:val="it-IT"/>
              </w:rPr>
              <w:t>10</w:t>
            </w:r>
            <w:r w:rsidRPr="00D609E4">
              <w:rPr>
                <w:rFonts w:ascii="Times New Roman" w:hAnsi="Times New Roman"/>
                <w:b/>
                <w:bCs/>
                <w:sz w:val="18"/>
                <w:szCs w:val="18"/>
                <w:lang w:val="it-IT"/>
              </w:rPr>
              <w:t>)</w:t>
            </w:r>
          </w:p>
        </w:tc>
        <w:tc>
          <w:tcPr>
            <w:tcW w:w="1843" w:type="dxa"/>
          </w:tcPr>
          <w:p w14:paraId="71915F55" w14:textId="4C2D85BF" w:rsidR="00973164" w:rsidRDefault="00973164" w:rsidP="007879F7">
            <w:pPr>
              <w:jc w:val="center"/>
              <w:rPr>
                <w:rFonts w:ascii="Times New Roman" w:hAnsi="Times New Roman"/>
                <w:b/>
                <w:bCs/>
                <w:sz w:val="28"/>
                <w:szCs w:val="28"/>
                <w:lang w:val="it-IT"/>
              </w:rPr>
            </w:pPr>
            <w:r w:rsidRPr="00D609E4">
              <w:rPr>
                <w:rFonts w:ascii="Times New Roman" w:hAnsi="Times New Roman"/>
                <w:b/>
                <w:bCs/>
                <w:sz w:val="18"/>
                <w:szCs w:val="18"/>
                <w:lang w:val="it-IT"/>
              </w:rPr>
              <w:t>(0-10)</w:t>
            </w:r>
          </w:p>
        </w:tc>
        <w:tc>
          <w:tcPr>
            <w:tcW w:w="950" w:type="dxa"/>
          </w:tcPr>
          <w:p w14:paraId="71032DCC" w14:textId="350B9B1D" w:rsidR="00973164" w:rsidRDefault="00973164" w:rsidP="007879F7">
            <w:pPr>
              <w:jc w:val="center"/>
              <w:rPr>
                <w:rFonts w:ascii="Times New Roman" w:hAnsi="Times New Roman"/>
                <w:b/>
                <w:bCs/>
                <w:sz w:val="28"/>
                <w:szCs w:val="28"/>
                <w:lang w:val="it-IT"/>
              </w:rPr>
            </w:pPr>
          </w:p>
        </w:tc>
        <w:tc>
          <w:tcPr>
            <w:tcW w:w="786" w:type="dxa"/>
          </w:tcPr>
          <w:p w14:paraId="2200D6EF" w14:textId="0B4A1B72" w:rsidR="00973164" w:rsidRDefault="00973164" w:rsidP="007879F7">
            <w:pPr>
              <w:jc w:val="center"/>
              <w:rPr>
                <w:rFonts w:ascii="Times New Roman" w:hAnsi="Times New Roman"/>
                <w:b/>
                <w:bCs/>
                <w:sz w:val="28"/>
                <w:szCs w:val="28"/>
                <w:lang w:val="it-IT"/>
              </w:rPr>
            </w:pPr>
          </w:p>
        </w:tc>
      </w:tr>
      <w:tr w:rsidR="00973164" w:rsidRPr="00132B91" w14:paraId="68D1A5C4" w14:textId="77777777" w:rsidTr="00973164">
        <w:tc>
          <w:tcPr>
            <w:tcW w:w="439" w:type="dxa"/>
          </w:tcPr>
          <w:p w14:paraId="7E55C5A6" w14:textId="77777777" w:rsidR="00973164" w:rsidRPr="00132B91" w:rsidRDefault="00973164" w:rsidP="00D04325">
            <w:pPr>
              <w:jc w:val="center"/>
              <w:rPr>
                <w:rFonts w:ascii="Times New Roman" w:hAnsi="Times New Roman"/>
                <w:sz w:val="18"/>
                <w:szCs w:val="18"/>
                <w:lang w:val="it-IT"/>
              </w:rPr>
            </w:pPr>
            <w:r w:rsidRPr="00132B91">
              <w:rPr>
                <w:rFonts w:ascii="Times New Roman" w:hAnsi="Times New Roman"/>
                <w:sz w:val="18"/>
                <w:szCs w:val="18"/>
                <w:lang w:val="it-IT"/>
              </w:rPr>
              <w:t>1.</w:t>
            </w:r>
          </w:p>
        </w:tc>
        <w:tc>
          <w:tcPr>
            <w:tcW w:w="1361" w:type="dxa"/>
          </w:tcPr>
          <w:p w14:paraId="3B8C5F3A" w14:textId="77777777" w:rsidR="00973164" w:rsidRPr="002B014D" w:rsidRDefault="00973164" w:rsidP="00D04325">
            <w:pPr>
              <w:rPr>
                <w:rFonts w:ascii="Times New Roman" w:hAnsi="Times New Roman"/>
                <w:color w:val="000000"/>
                <w:sz w:val="20"/>
                <w:szCs w:val="20"/>
              </w:rPr>
            </w:pPr>
            <w:r w:rsidRPr="00F57E41">
              <w:rPr>
                <w:rFonts w:ascii="Times New Roman" w:hAnsi="Times New Roman"/>
                <w:i/>
                <w:iCs/>
                <w:color w:val="000000"/>
                <w:sz w:val="20"/>
                <w:szCs w:val="20"/>
              </w:rPr>
              <w:t xml:space="preserve"> </w:t>
            </w:r>
          </w:p>
        </w:tc>
        <w:tc>
          <w:tcPr>
            <w:tcW w:w="1821" w:type="dxa"/>
          </w:tcPr>
          <w:p w14:paraId="132DF988" w14:textId="77777777" w:rsidR="00973164" w:rsidRPr="007257F5" w:rsidRDefault="00973164" w:rsidP="00D04325">
            <w:pPr>
              <w:jc w:val="center"/>
              <w:rPr>
                <w:rFonts w:ascii="Times New Roman" w:hAnsi="Times New Roman"/>
                <w:sz w:val="18"/>
                <w:szCs w:val="18"/>
                <w:shd w:val="clear" w:color="auto" w:fill="FFFFFF"/>
              </w:rPr>
            </w:pPr>
          </w:p>
        </w:tc>
        <w:tc>
          <w:tcPr>
            <w:tcW w:w="1984" w:type="dxa"/>
          </w:tcPr>
          <w:p w14:paraId="65CA987E" w14:textId="77777777" w:rsidR="00973164" w:rsidRPr="007257F5" w:rsidRDefault="00973164" w:rsidP="00D04325">
            <w:pPr>
              <w:jc w:val="center"/>
              <w:rPr>
                <w:rFonts w:ascii="Times New Roman" w:hAnsi="Times New Roman"/>
                <w:sz w:val="18"/>
                <w:szCs w:val="18"/>
                <w:shd w:val="clear" w:color="auto" w:fill="FFFFFF"/>
              </w:rPr>
            </w:pPr>
          </w:p>
        </w:tc>
        <w:tc>
          <w:tcPr>
            <w:tcW w:w="1701" w:type="dxa"/>
          </w:tcPr>
          <w:p w14:paraId="2848FB8E" w14:textId="77777777" w:rsidR="00973164" w:rsidRPr="00132B91" w:rsidRDefault="00973164" w:rsidP="00D04325">
            <w:pPr>
              <w:jc w:val="center"/>
              <w:rPr>
                <w:rFonts w:ascii="Times New Roman" w:hAnsi="Times New Roman"/>
                <w:sz w:val="18"/>
                <w:szCs w:val="18"/>
                <w:lang w:val="it-IT"/>
              </w:rPr>
            </w:pPr>
          </w:p>
        </w:tc>
        <w:tc>
          <w:tcPr>
            <w:tcW w:w="1134" w:type="dxa"/>
          </w:tcPr>
          <w:p w14:paraId="12E75200" w14:textId="77777777" w:rsidR="00973164" w:rsidRPr="00132B91" w:rsidRDefault="00973164" w:rsidP="00D04325">
            <w:pPr>
              <w:jc w:val="center"/>
              <w:rPr>
                <w:rFonts w:ascii="Times New Roman" w:hAnsi="Times New Roman"/>
                <w:sz w:val="18"/>
                <w:szCs w:val="18"/>
                <w:lang w:val="it-IT"/>
              </w:rPr>
            </w:pPr>
          </w:p>
        </w:tc>
        <w:tc>
          <w:tcPr>
            <w:tcW w:w="2126" w:type="dxa"/>
          </w:tcPr>
          <w:p w14:paraId="4F41948E" w14:textId="77777777" w:rsidR="00973164" w:rsidRPr="00132B91" w:rsidRDefault="00973164" w:rsidP="00D04325">
            <w:pPr>
              <w:jc w:val="center"/>
              <w:rPr>
                <w:rFonts w:ascii="Times New Roman" w:hAnsi="Times New Roman"/>
                <w:b/>
                <w:bCs/>
                <w:sz w:val="18"/>
                <w:szCs w:val="18"/>
                <w:lang w:val="it-IT"/>
              </w:rPr>
            </w:pPr>
          </w:p>
        </w:tc>
        <w:tc>
          <w:tcPr>
            <w:tcW w:w="1843" w:type="dxa"/>
          </w:tcPr>
          <w:p w14:paraId="21ECDB29" w14:textId="77777777" w:rsidR="00973164" w:rsidRPr="00132B91" w:rsidRDefault="00973164" w:rsidP="00D04325">
            <w:pPr>
              <w:jc w:val="center"/>
              <w:rPr>
                <w:rFonts w:ascii="Times New Roman" w:hAnsi="Times New Roman"/>
                <w:b/>
                <w:bCs/>
                <w:sz w:val="18"/>
                <w:szCs w:val="18"/>
                <w:lang w:val="it-IT"/>
              </w:rPr>
            </w:pPr>
          </w:p>
        </w:tc>
        <w:tc>
          <w:tcPr>
            <w:tcW w:w="950" w:type="dxa"/>
          </w:tcPr>
          <w:p w14:paraId="16A089FD" w14:textId="77777777" w:rsidR="00973164" w:rsidRPr="00132B91" w:rsidRDefault="00973164" w:rsidP="00D04325">
            <w:pPr>
              <w:jc w:val="center"/>
              <w:rPr>
                <w:rFonts w:ascii="Times New Roman" w:hAnsi="Times New Roman"/>
                <w:b/>
                <w:bCs/>
                <w:sz w:val="18"/>
                <w:szCs w:val="18"/>
                <w:lang w:val="it-IT"/>
              </w:rPr>
            </w:pPr>
          </w:p>
        </w:tc>
        <w:tc>
          <w:tcPr>
            <w:tcW w:w="786" w:type="dxa"/>
          </w:tcPr>
          <w:p w14:paraId="27DA7D70" w14:textId="77777777" w:rsidR="00973164" w:rsidRPr="00132B91" w:rsidRDefault="00973164" w:rsidP="00D04325">
            <w:pPr>
              <w:jc w:val="center"/>
              <w:rPr>
                <w:rFonts w:ascii="Times New Roman" w:hAnsi="Times New Roman"/>
                <w:b/>
                <w:bCs/>
                <w:sz w:val="18"/>
                <w:szCs w:val="18"/>
                <w:lang w:val="it-IT"/>
              </w:rPr>
            </w:pPr>
          </w:p>
        </w:tc>
      </w:tr>
    </w:tbl>
    <w:p w14:paraId="4DD139B4" w14:textId="77777777" w:rsidR="001F4D5B" w:rsidRDefault="001F4D5B" w:rsidP="001F4D5B">
      <w:pPr>
        <w:ind w:firstLine="720"/>
        <w:rPr>
          <w:rFonts w:ascii="Times New Roman" w:hAnsi="Times New Roman"/>
          <w:sz w:val="28"/>
          <w:szCs w:val="28"/>
          <w:lang w:val="it-IT"/>
        </w:rPr>
      </w:pPr>
    </w:p>
    <w:p w14:paraId="6E9F7EA3" w14:textId="77777777" w:rsidR="001F4D5B" w:rsidRDefault="001F4D5B" w:rsidP="001F4D5B">
      <w:pPr>
        <w:ind w:firstLine="720"/>
        <w:rPr>
          <w:rFonts w:ascii="Times New Roman" w:hAnsi="Times New Roman"/>
          <w:sz w:val="28"/>
          <w:szCs w:val="28"/>
          <w:lang w:val="it-IT"/>
        </w:rPr>
      </w:pPr>
    </w:p>
    <w:p w14:paraId="1FB2CA96" w14:textId="2E34005C" w:rsidR="008935C4" w:rsidRPr="001B2B1D" w:rsidRDefault="008935C4" w:rsidP="008935C4">
      <w:pPr>
        <w:pStyle w:val="ListParagraph"/>
        <w:rPr>
          <w:rFonts w:ascii="Times New Roman" w:hAnsi="Times New Roman"/>
          <w:sz w:val="26"/>
          <w:szCs w:val="26"/>
        </w:rPr>
      </w:pPr>
      <w:r w:rsidRPr="001B2B1D">
        <w:rPr>
          <w:rFonts w:ascii="Times New Roman" w:hAnsi="Times New Roman"/>
          <w:color w:val="000000"/>
          <w:sz w:val="26"/>
          <w:szCs w:val="26"/>
        </w:rPr>
        <w:t xml:space="preserve"> </w:t>
      </w:r>
    </w:p>
    <w:p w14:paraId="02D02206" w14:textId="1D6AC6CA" w:rsidR="001F4D5B" w:rsidRPr="00A71203" w:rsidRDefault="001F4D5B" w:rsidP="00DD5962">
      <w:pPr>
        <w:rPr>
          <w:rFonts w:ascii="Times New Roman" w:hAnsi="Times New Roman"/>
          <w:sz w:val="16"/>
          <w:szCs w:val="16"/>
          <w:lang w:val="ro-RO"/>
        </w:rPr>
        <w:sectPr w:rsidR="001F4D5B" w:rsidRPr="00A71203" w:rsidSect="00DD5962">
          <w:footerReference w:type="default" r:id="rId72"/>
          <w:pgSz w:w="15840" w:h="12240" w:orient="landscape"/>
          <w:pgMar w:top="806" w:right="245" w:bottom="806" w:left="634" w:header="720" w:footer="720" w:gutter="0"/>
          <w:cols w:space="720"/>
          <w:noEndnote/>
          <w:docGrid w:linePitch="299"/>
        </w:sectPr>
      </w:pPr>
    </w:p>
    <w:p w14:paraId="32522222" w14:textId="07BB0EC6" w:rsidR="00BB318A" w:rsidRPr="00A71203" w:rsidRDefault="00DA542E" w:rsidP="00BB318A">
      <w:pPr>
        <w:tabs>
          <w:tab w:val="left" w:pos="8970"/>
        </w:tabs>
        <w:spacing w:after="200" w:line="276" w:lineRule="auto"/>
        <w:jc w:val="right"/>
        <w:rPr>
          <w:rFonts w:ascii="Times New Roman" w:hAnsi="Times New Roman"/>
          <w:b/>
          <w:lang w:val="ro-RO" w:eastAsia="fr-CH"/>
        </w:rPr>
      </w:pPr>
      <w:r w:rsidRPr="00A71203">
        <w:rPr>
          <w:rFonts w:ascii="Times New Roman" w:hAnsi="Times New Roman"/>
          <w:b/>
          <w:sz w:val="20"/>
          <w:szCs w:val="20"/>
          <w:lang w:val="ro-RO"/>
        </w:rPr>
        <w:lastRenderedPageBreak/>
        <w:t xml:space="preserve">                                                                                                                                                                                                                   </w:t>
      </w:r>
      <w:r w:rsidR="00BB318A" w:rsidRPr="00A71203">
        <w:rPr>
          <w:rFonts w:ascii="Times New Roman" w:hAnsi="Times New Roman"/>
          <w:b/>
          <w:lang w:val="ro-RO" w:eastAsia="fr-CH"/>
        </w:rPr>
        <w:t xml:space="preserve">Anexa </w:t>
      </w:r>
      <w:r w:rsidR="00BB318A">
        <w:rPr>
          <w:rFonts w:ascii="Times New Roman" w:hAnsi="Times New Roman"/>
          <w:b/>
          <w:lang w:val="ro-RO" w:eastAsia="fr-CH"/>
        </w:rPr>
        <w:t>D</w:t>
      </w:r>
      <w:r w:rsidR="00BB318A" w:rsidRPr="00A71203">
        <w:rPr>
          <w:rFonts w:ascii="Times New Roman" w:hAnsi="Times New Roman"/>
          <w:b/>
          <w:lang w:val="ro-RO" w:eastAsia="fr-CH"/>
        </w:rPr>
        <w:t xml:space="preserve"> </w:t>
      </w:r>
      <w:r w:rsidR="00BB318A" w:rsidRPr="00A71203">
        <w:rPr>
          <w:rFonts w:ascii="Times New Roman" w:hAnsi="Times New Roman"/>
          <w:b/>
          <w:lang w:val="ro-RO"/>
        </w:rPr>
        <w:t>la contractul nr.___ din __</w:t>
      </w:r>
    </w:p>
    <w:p w14:paraId="5AB16378" w14:textId="13F42F1F" w:rsidR="00DA542E" w:rsidRPr="00BB318A" w:rsidRDefault="00DA542E" w:rsidP="00BB318A">
      <w:pPr>
        <w:tabs>
          <w:tab w:val="left" w:pos="13500"/>
        </w:tabs>
        <w:jc w:val="right"/>
        <w:rPr>
          <w:rFonts w:ascii="Times New Roman" w:hAnsi="Times New Roman"/>
          <w:b/>
          <w:sz w:val="24"/>
          <w:szCs w:val="24"/>
          <w:lang w:val="ro-RO"/>
        </w:rPr>
      </w:pPr>
    </w:p>
    <w:p w14:paraId="1569AC1B" w14:textId="67D90905" w:rsidR="00356799" w:rsidRDefault="00FC6D8C" w:rsidP="00DA542E">
      <w:pPr>
        <w:tabs>
          <w:tab w:val="left" w:pos="12780"/>
        </w:tabs>
        <w:rPr>
          <w:rFonts w:ascii="Times New Roman" w:hAnsi="Times New Roman"/>
          <w:b/>
          <w:lang w:val="es-ES"/>
        </w:rPr>
      </w:pPr>
      <w:r w:rsidRPr="00FC6D8C">
        <w:rPr>
          <w:rFonts w:ascii="Times New Roman" w:hAnsi="Times New Roman"/>
          <w:b/>
          <w:lang w:val="es-ES"/>
        </w:rPr>
        <w:t>PROGRAMUL DE SUSȚINERE A</w:t>
      </w:r>
      <w:r>
        <w:rPr>
          <w:rFonts w:ascii="Times New Roman" w:hAnsi="Times New Roman"/>
          <w:b/>
          <w:lang w:val="es-ES"/>
        </w:rPr>
        <w:t xml:space="preserve"> </w:t>
      </w:r>
      <w:r w:rsidRPr="00FC6D8C">
        <w:rPr>
          <w:rFonts w:ascii="Times New Roman" w:hAnsi="Times New Roman"/>
          <w:b/>
          <w:lang w:val="es-ES"/>
        </w:rPr>
        <w:t>ACȚIUNILOR CULTURALE ȘI EDUCAȚIONALE ÎN DIASPORĂ</w:t>
      </w:r>
      <w:r w:rsidR="00FC092E">
        <w:rPr>
          <w:rFonts w:ascii="Times New Roman" w:hAnsi="Times New Roman"/>
          <w:b/>
          <w:lang w:val="es-ES"/>
        </w:rPr>
        <w:t>:</w:t>
      </w:r>
    </w:p>
    <w:p w14:paraId="49D00806" w14:textId="25FC644E" w:rsidR="00B40273" w:rsidRPr="000B58AF" w:rsidRDefault="00B40273" w:rsidP="001F4D5B">
      <w:pPr>
        <w:pStyle w:val="ListParagraph"/>
        <w:numPr>
          <w:ilvl w:val="0"/>
          <w:numId w:val="13"/>
        </w:numPr>
        <w:spacing w:after="0"/>
        <w:jc w:val="both"/>
        <w:rPr>
          <w:rFonts w:ascii="Times New Roman" w:hAnsi="Times New Roman"/>
          <w:color w:val="000000"/>
          <w:sz w:val="26"/>
          <w:szCs w:val="26"/>
        </w:rPr>
      </w:pPr>
      <w:r w:rsidRPr="000B58AF">
        <w:rPr>
          <w:rFonts w:ascii="Times New Roman" w:hAnsi="Times New Roman"/>
          <w:color w:val="000000"/>
          <w:sz w:val="26"/>
          <w:szCs w:val="26"/>
        </w:rPr>
        <w:t xml:space="preserve">Copii ale actelor de identitate ale reprezentantului legal al </w:t>
      </w:r>
      <w:proofErr w:type="spellStart"/>
      <w:r w:rsidRPr="000B58AF">
        <w:rPr>
          <w:rFonts w:ascii="Times New Roman" w:hAnsi="Times New Roman"/>
          <w:color w:val="000000"/>
          <w:sz w:val="26"/>
          <w:szCs w:val="26"/>
        </w:rPr>
        <w:t>aplicantului</w:t>
      </w:r>
      <w:proofErr w:type="spellEnd"/>
      <w:r w:rsidRPr="000B58AF">
        <w:rPr>
          <w:rFonts w:ascii="Times New Roman" w:hAnsi="Times New Roman"/>
          <w:color w:val="000000"/>
          <w:sz w:val="26"/>
          <w:szCs w:val="26"/>
        </w:rPr>
        <w:t xml:space="preserve"> sau persoanei împuternicite de acesta </w:t>
      </w:r>
      <w:r w:rsidR="00773AB6" w:rsidRPr="000B58AF">
        <w:rPr>
          <w:rFonts w:ascii="Times New Roman" w:hAnsi="Times New Roman"/>
          <w:color w:val="000000"/>
          <w:sz w:val="26"/>
          <w:szCs w:val="26"/>
        </w:rPr>
        <w:t>ș</w:t>
      </w:r>
      <w:r w:rsidRPr="000B58AF">
        <w:rPr>
          <w:rFonts w:ascii="Times New Roman" w:hAnsi="Times New Roman"/>
          <w:color w:val="000000"/>
          <w:sz w:val="26"/>
          <w:szCs w:val="26"/>
        </w:rPr>
        <w:t xml:space="preserve">i al coordonatorului de proiect (dacă este altul decât reprezentantul legal al </w:t>
      </w:r>
      <w:proofErr w:type="spellStart"/>
      <w:r w:rsidRPr="000B58AF">
        <w:rPr>
          <w:rFonts w:ascii="Times New Roman" w:hAnsi="Times New Roman"/>
          <w:color w:val="000000"/>
          <w:sz w:val="26"/>
          <w:szCs w:val="26"/>
        </w:rPr>
        <w:t>aplicantului</w:t>
      </w:r>
      <w:proofErr w:type="spellEnd"/>
      <w:r w:rsidRPr="000B58AF">
        <w:rPr>
          <w:rFonts w:ascii="Times New Roman" w:hAnsi="Times New Roman"/>
          <w:color w:val="000000"/>
          <w:sz w:val="26"/>
          <w:szCs w:val="26"/>
        </w:rPr>
        <w:t>) cu mențiunea „conform cu originalul”;</w:t>
      </w:r>
    </w:p>
    <w:p w14:paraId="5ACBE94A" w14:textId="77777777" w:rsidR="00773AB6" w:rsidRPr="00D8321E" w:rsidRDefault="00773AB6" w:rsidP="001F4D5B">
      <w:pPr>
        <w:pStyle w:val="ListParagraph"/>
        <w:numPr>
          <w:ilvl w:val="0"/>
          <w:numId w:val="13"/>
        </w:numPr>
        <w:spacing w:after="0"/>
        <w:jc w:val="both"/>
        <w:rPr>
          <w:rFonts w:ascii="Times New Roman" w:hAnsi="Times New Roman"/>
          <w:color w:val="000000"/>
          <w:sz w:val="26"/>
          <w:szCs w:val="26"/>
        </w:rPr>
      </w:pPr>
      <w:r w:rsidRPr="00D8321E">
        <w:rPr>
          <w:rFonts w:ascii="Times New Roman" w:hAnsi="Times New Roman"/>
          <w:color w:val="000000"/>
          <w:sz w:val="26"/>
          <w:szCs w:val="26"/>
        </w:rPr>
        <w:t xml:space="preserve">CV-ul reprezentantului legal al </w:t>
      </w:r>
      <w:proofErr w:type="spellStart"/>
      <w:r w:rsidRPr="00D8321E">
        <w:rPr>
          <w:rFonts w:ascii="Times New Roman" w:hAnsi="Times New Roman"/>
          <w:color w:val="000000"/>
          <w:sz w:val="26"/>
          <w:szCs w:val="26"/>
        </w:rPr>
        <w:t>aplicantului</w:t>
      </w:r>
      <w:proofErr w:type="spellEnd"/>
      <w:r w:rsidRPr="00D8321E">
        <w:rPr>
          <w:rFonts w:ascii="Times New Roman" w:hAnsi="Times New Roman"/>
          <w:color w:val="000000"/>
          <w:sz w:val="26"/>
          <w:szCs w:val="26"/>
        </w:rPr>
        <w:t xml:space="preserve"> sau persoanei împuternicite de acesta și al coordonatorului de proiect (dacă este altul decât reprezentantul legal al </w:t>
      </w:r>
      <w:proofErr w:type="spellStart"/>
      <w:r w:rsidRPr="00D8321E">
        <w:rPr>
          <w:rFonts w:ascii="Times New Roman" w:hAnsi="Times New Roman"/>
          <w:color w:val="000000"/>
          <w:sz w:val="26"/>
          <w:szCs w:val="26"/>
        </w:rPr>
        <w:t>aplicantului</w:t>
      </w:r>
      <w:proofErr w:type="spellEnd"/>
      <w:r w:rsidRPr="00D8321E">
        <w:rPr>
          <w:rFonts w:ascii="Times New Roman" w:hAnsi="Times New Roman"/>
          <w:color w:val="000000"/>
          <w:sz w:val="26"/>
          <w:szCs w:val="26"/>
        </w:rPr>
        <w:t>);</w:t>
      </w:r>
    </w:p>
    <w:p w14:paraId="5BC1957F" w14:textId="11067BDC" w:rsidR="00773AB6" w:rsidRPr="00D8321E" w:rsidRDefault="00773AB6" w:rsidP="001F4D5B">
      <w:pPr>
        <w:pStyle w:val="ListParagraph"/>
        <w:numPr>
          <w:ilvl w:val="0"/>
          <w:numId w:val="13"/>
        </w:numPr>
        <w:spacing w:after="0"/>
        <w:jc w:val="both"/>
        <w:rPr>
          <w:rFonts w:ascii="Times New Roman" w:hAnsi="Times New Roman"/>
          <w:color w:val="000000"/>
          <w:sz w:val="26"/>
          <w:szCs w:val="26"/>
        </w:rPr>
      </w:pPr>
      <w:r w:rsidRPr="00D8321E">
        <w:rPr>
          <w:rFonts w:ascii="Times New Roman" w:hAnsi="Times New Roman"/>
          <w:color w:val="000000"/>
          <w:sz w:val="26"/>
          <w:szCs w:val="26"/>
        </w:rPr>
        <w:t xml:space="preserve">CV-ul </w:t>
      </w:r>
      <w:proofErr w:type="spellStart"/>
      <w:r w:rsidRPr="00D8321E">
        <w:rPr>
          <w:rFonts w:ascii="Times New Roman" w:hAnsi="Times New Roman"/>
          <w:color w:val="000000"/>
          <w:sz w:val="26"/>
          <w:szCs w:val="26"/>
        </w:rPr>
        <w:t>aplicantului</w:t>
      </w:r>
      <w:proofErr w:type="spellEnd"/>
      <w:r w:rsidRPr="00D8321E">
        <w:rPr>
          <w:rFonts w:ascii="Times New Roman" w:hAnsi="Times New Roman"/>
          <w:color w:val="000000"/>
          <w:sz w:val="26"/>
          <w:szCs w:val="26"/>
        </w:rPr>
        <w:t xml:space="preserve"> (</w:t>
      </w:r>
      <w:proofErr w:type="spellStart"/>
      <w:r w:rsidRPr="00D8321E">
        <w:rPr>
          <w:rFonts w:ascii="Times New Roman" w:hAnsi="Times New Roman"/>
          <w:bCs/>
          <w:color w:val="000000"/>
          <w:sz w:val="26"/>
          <w:szCs w:val="26"/>
          <w:bdr w:val="none" w:sz="0" w:space="0" w:color="auto" w:frame="1"/>
        </w:rPr>
        <w:t>Asociaţiile</w:t>
      </w:r>
      <w:proofErr w:type="spellEnd"/>
      <w:r w:rsidRPr="00D8321E">
        <w:rPr>
          <w:rFonts w:ascii="Times New Roman" w:hAnsi="Times New Roman"/>
          <w:bCs/>
          <w:color w:val="000000"/>
          <w:sz w:val="26"/>
          <w:szCs w:val="26"/>
          <w:bdr w:val="none" w:sz="0" w:space="0" w:color="auto" w:frame="1"/>
        </w:rPr>
        <w:t xml:space="preserve"> (</w:t>
      </w:r>
      <w:proofErr w:type="spellStart"/>
      <w:r w:rsidRPr="00D8321E">
        <w:rPr>
          <w:rFonts w:ascii="Times New Roman" w:hAnsi="Times New Roman"/>
          <w:bCs/>
          <w:color w:val="000000"/>
          <w:sz w:val="26"/>
          <w:szCs w:val="26"/>
          <w:bdr w:val="none" w:sz="0" w:space="0" w:color="auto" w:frame="1"/>
        </w:rPr>
        <w:t>organizaţiile</w:t>
      </w:r>
      <w:proofErr w:type="spellEnd"/>
      <w:r w:rsidRPr="00D8321E">
        <w:rPr>
          <w:rFonts w:ascii="Times New Roman" w:hAnsi="Times New Roman"/>
          <w:bCs/>
          <w:color w:val="000000"/>
          <w:sz w:val="26"/>
          <w:szCs w:val="26"/>
          <w:bdr w:val="none" w:sz="0" w:space="0" w:color="auto" w:frame="1"/>
        </w:rPr>
        <w:t xml:space="preserve"> neguvernamentale), Centre Educaționale</w:t>
      </w:r>
      <w:r w:rsidRPr="00D8321E">
        <w:rPr>
          <w:rFonts w:ascii="Times New Roman" w:hAnsi="Times New Roman"/>
          <w:color w:val="444444"/>
          <w:sz w:val="26"/>
          <w:szCs w:val="26"/>
          <w:shd w:val="clear" w:color="auto" w:fill="FFFFFF"/>
        </w:rPr>
        <w:t>,</w:t>
      </w:r>
      <w:r w:rsidR="004709C7">
        <w:rPr>
          <w:rFonts w:ascii="Times New Roman" w:hAnsi="Times New Roman"/>
          <w:color w:val="444444"/>
          <w:sz w:val="26"/>
          <w:szCs w:val="26"/>
          <w:shd w:val="clear" w:color="auto" w:fill="FFFFFF"/>
        </w:rPr>
        <w:t xml:space="preserve"> </w:t>
      </w:r>
      <w:r w:rsidRPr="00D8321E">
        <w:rPr>
          <w:rFonts w:ascii="Times New Roman" w:hAnsi="Times New Roman"/>
          <w:color w:val="444444"/>
          <w:sz w:val="26"/>
          <w:szCs w:val="26"/>
          <w:shd w:val="clear" w:color="auto" w:fill="FFFFFF"/>
        </w:rPr>
        <w:t xml:space="preserve">din </w:t>
      </w:r>
      <w:r w:rsidRPr="00D8321E">
        <w:rPr>
          <w:rFonts w:ascii="Times New Roman" w:hAnsi="Times New Roman"/>
          <w:bCs/>
          <w:color w:val="000000"/>
          <w:sz w:val="26"/>
          <w:szCs w:val="26"/>
          <w:bdr w:val="none" w:sz="0" w:space="0" w:color="auto" w:frame="1"/>
        </w:rPr>
        <w:t>diaspora Republicii Moldova</w:t>
      </w:r>
      <w:r w:rsidRPr="00D8321E">
        <w:rPr>
          <w:rFonts w:ascii="Times New Roman" w:hAnsi="Times New Roman"/>
          <w:color w:val="000000"/>
          <w:sz w:val="26"/>
          <w:szCs w:val="26"/>
        </w:rPr>
        <w:t xml:space="preserve"> );</w:t>
      </w:r>
    </w:p>
    <w:p w14:paraId="24585461" w14:textId="77777777" w:rsidR="00773AB6" w:rsidRPr="00D8321E" w:rsidRDefault="00773AB6" w:rsidP="001F4D5B">
      <w:pPr>
        <w:pStyle w:val="ListParagraph"/>
        <w:numPr>
          <w:ilvl w:val="0"/>
          <w:numId w:val="13"/>
        </w:numPr>
        <w:spacing w:after="0"/>
        <w:jc w:val="both"/>
        <w:rPr>
          <w:rFonts w:ascii="Times New Roman" w:hAnsi="Times New Roman"/>
          <w:color w:val="000000"/>
          <w:sz w:val="26"/>
          <w:szCs w:val="26"/>
        </w:rPr>
      </w:pPr>
      <w:r w:rsidRPr="00D8321E">
        <w:rPr>
          <w:rFonts w:ascii="Times New Roman" w:hAnsi="Times New Roman"/>
          <w:color w:val="000000"/>
          <w:sz w:val="26"/>
          <w:szCs w:val="26"/>
        </w:rPr>
        <w:t>Actul constitutiv, statutul sau actul de înregistrare, certificatul de înregistrare fiscală, precum și orice alte documente care atestă statutul juridic al solicitantului, conform legislației statului de reședință/destinație (copie și traduse în limba română), cu mențiunea „conform cu originalul”;</w:t>
      </w:r>
    </w:p>
    <w:p w14:paraId="6F6643B2" w14:textId="77777777" w:rsidR="00773AB6" w:rsidRPr="00D8321E" w:rsidRDefault="00773AB6" w:rsidP="001F4D5B">
      <w:pPr>
        <w:pStyle w:val="ListParagraph"/>
        <w:numPr>
          <w:ilvl w:val="0"/>
          <w:numId w:val="13"/>
        </w:numPr>
        <w:spacing w:after="0"/>
        <w:jc w:val="both"/>
        <w:rPr>
          <w:rFonts w:ascii="Times New Roman" w:hAnsi="Times New Roman"/>
          <w:color w:val="000000"/>
          <w:sz w:val="26"/>
          <w:szCs w:val="26"/>
        </w:rPr>
      </w:pPr>
      <w:r w:rsidRPr="00D8321E">
        <w:rPr>
          <w:rFonts w:ascii="Times New Roman" w:hAnsi="Times New Roman"/>
          <w:color w:val="000000"/>
          <w:sz w:val="26"/>
          <w:szCs w:val="26"/>
        </w:rPr>
        <w:t xml:space="preserve">Declarația pe propria răspundere privind întrunirea condițiilor de eligibilitate completată și semnată de către reprezentantul legal al </w:t>
      </w:r>
      <w:proofErr w:type="spellStart"/>
      <w:r w:rsidRPr="00D8321E">
        <w:rPr>
          <w:rFonts w:ascii="Times New Roman" w:hAnsi="Times New Roman"/>
          <w:color w:val="000000"/>
          <w:sz w:val="26"/>
          <w:szCs w:val="26"/>
        </w:rPr>
        <w:t>aplicantului</w:t>
      </w:r>
      <w:proofErr w:type="spellEnd"/>
      <w:r w:rsidRPr="00D8321E">
        <w:rPr>
          <w:rFonts w:ascii="Times New Roman" w:hAnsi="Times New Roman"/>
          <w:color w:val="000000"/>
          <w:sz w:val="26"/>
          <w:szCs w:val="26"/>
        </w:rPr>
        <w:t xml:space="preserve"> sau de persoana împuternicită de acesta </w:t>
      </w:r>
      <w:r w:rsidRPr="00D8321E">
        <w:rPr>
          <w:rFonts w:ascii="Times New Roman" w:hAnsi="Times New Roman"/>
          <w:i/>
          <w:iCs/>
          <w:color w:val="000000"/>
          <w:sz w:val="26"/>
          <w:szCs w:val="26"/>
        </w:rPr>
        <w:t>(se anexează prezentului Regulament)</w:t>
      </w:r>
      <w:r w:rsidRPr="00D8321E">
        <w:rPr>
          <w:rFonts w:ascii="Times New Roman" w:hAnsi="Times New Roman"/>
          <w:color w:val="000000"/>
          <w:sz w:val="26"/>
          <w:szCs w:val="26"/>
        </w:rPr>
        <w:t>;</w:t>
      </w:r>
    </w:p>
    <w:p w14:paraId="413FEE4A" w14:textId="056BCBC2" w:rsidR="00773AB6" w:rsidRDefault="00773AB6" w:rsidP="001F4D5B">
      <w:pPr>
        <w:pStyle w:val="ListParagraph"/>
        <w:numPr>
          <w:ilvl w:val="0"/>
          <w:numId w:val="13"/>
        </w:numPr>
        <w:spacing w:after="0"/>
        <w:jc w:val="both"/>
        <w:rPr>
          <w:rFonts w:ascii="Times New Roman" w:hAnsi="Times New Roman"/>
          <w:color w:val="000000"/>
          <w:sz w:val="26"/>
          <w:szCs w:val="26"/>
        </w:rPr>
      </w:pPr>
      <w:r w:rsidRPr="00D8321E">
        <w:rPr>
          <w:rFonts w:ascii="Times New Roman" w:hAnsi="Times New Roman"/>
          <w:color w:val="000000"/>
          <w:sz w:val="26"/>
          <w:szCs w:val="26"/>
        </w:rPr>
        <w:t xml:space="preserve">Acordul cu privire la prelucrarea datelor cu caracter personal completată și semnată de către reprezentantul legal al </w:t>
      </w:r>
      <w:proofErr w:type="spellStart"/>
      <w:r w:rsidRPr="00D8321E">
        <w:rPr>
          <w:rFonts w:ascii="Times New Roman" w:hAnsi="Times New Roman"/>
          <w:color w:val="000000"/>
          <w:sz w:val="26"/>
          <w:szCs w:val="26"/>
        </w:rPr>
        <w:t>aplicantului</w:t>
      </w:r>
      <w:proofErr w:type="spellEnd"/>
      <w:r w:rsidRPr="00D8321E">
        <w:rPr>
          <w:rFonts w:ascii="Times New Roman" w:hAnsi="Times New Roman"/>
          <w:color w:val="000000"/>
          <w:sz w:val="26"/>
          <w:szCs w:val="26"/>
        </w:rPr>
        <w:t xml:space="preserve"> sau de persoana împuternicită de acesta </w:t>
      </w:r>
      <w:r w:rsidRPr="00D8321E">
        <w:rPr>
          <w:rFonts w:ascii="Times New Roman" w:hAnsi="Times New Roman"/>
          <w:i/>
          <w:iCs/>
          <w:color w:val="000000"/>
          <w:sz w:val="26"/>
          <w:szCs w:val="26"/>
        </w:rPr>
        <w:t>(se anexează prezentului Regulament)</w:t>
      </w:r>
      <w:r w:rsidRPr="00D8321E">
        <w:rPr>
          <w:rFonts w:ascii="Times New Roman" w:hAnsi="Times New Roman"/>
          <w:color w:val="000000"/>
          <w:sz w:val="26"/>
          <w:szCs w:val="26"/>
        </w:rPr>
        <w:t>.</w:t>
      </w:r>
    </w:p>
    <w:p w14:paraId="1374748C" w14:textId="7CDC4264" w:rsidR="001F4D5B" w:rsidRPr="00CA56D7" w:rsidRDefault="001F4D5B" w:rsidP="001F4D5B">
      <w:pPr>
        <w:spacing w:after="0"/>
        <w:jc w:val="both"/>
        <w:rPr>
          <w:rFonts w:ascii="Times New Roman" w:hAnsi="Times New Roman"/>
          <w:color w:val="000000"/>
          <w:sz w:val="26"/>
          <w:szCs w:val="26"/>
          <w:lang w:val="pt-PT"/>
        </w:rPr>
      </w:pPr>
    </w:p>
    <w:p w14:paraId="28EBF5C8" w14:textId="3FB1C6C8" w:rsidR="001F4D5B" w:rsidRPr="00CA56D7" w:rsidRDefault="001F4D5B" w:rsidP="001F4D5B">
      <w:pPr>
        <w:spacing w:after="0"/>
        <w:jc w:val="both"/>
        <w:rPr>
          <w:rFonts w:ascii="Times New Roman" w:hAnsi="Times New Roman"/>
          <w:color w:val="000000"/>
          <w:sz w:val="26"/>
          <w:szCs w:val="26"/>
          <w:lang w:val="pt-PT"/>
        </w:rPr>
      </w:pPr>
    </w:p>
    <w:p w14:paraId="121666A0"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3FC6B798"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0EEB0C69"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626F00FF"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50634543"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3DE1D792"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56F10761"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73690392"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06F1A757"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3CF442FB"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657B2849"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6F626029"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7B085FA0"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1C377E67"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44337D8B"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486FF4F5"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6B9EA85F"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74088645" w14:textId="77777777" w:rsidR="001F4D5B" w:rsidRPr="00CA56D7" w:rsidRDefault="001F4D5B" w:rsidP="00DD5962">
      <w:pPr>
        <w:tabs>
          <w:tab w:val="left" w:pos="270"/>
        </w:tabs>
        <w:spacing w:after="0" w:line="240" w:lineRule="auto"/>
        <w:jc w:val="right"/>
        <w:rPr>
          <w:rFonts w:ascii="Times New Roman" w:hAnsi="Times New Roman"/>
          <w:b/>
          <w:bCs/>
          <w:i/>
          <w:sz w:val="24"/>
          <w:szCs w:val="24"/>
          <w:lang w:val="pt-PT"/>
        </w:rPr>
      </w:pPr>
    </w:p>
    <w:p w14:paraId="7B357638" w14:textId="4D054D56" w:rsidR="000B58AF" w:rsidRPr="00CA56D7" w:rsidRDefault="000B58AF">
      <w:pPr>
        <w:spacing w:after="0" w:line="240" w:lineRule="auto"/>
        <w:rPr>
          <w:rFonts w:ascii="Times New Roman" w:hAnsi="Times New Roman"/>
          <w:sz w:val="28"/>
          <w:szCs w:val="28"/>
          <w:lang w:val="pt-PT"/>
        </w:rPr>
      </w:pPr>
    </w:p>
    <w:p w14:paraId="466C90FF" w14:textId="77777777" w:rsidR="002777DD" w:rsidRPr="00CA56D7" w:rsidRDefault="002777DD" w:rsidP="00224F5B">
      <w:pPr>
        <w:tabs>
          <w:tab w:val="left" w:pos="270"/>
        </w:tabs>
        <w:spacing w:after="0" w:line="240" w:lineRule="auto"/>
        <w:jc w:val="right"/>
        <w:rPr>
          <w:rFonts w:ascii="Times New Roman" w:hAnsi="Times New Roman"/>
          <w:b/>
          <w:bCs/>
          <w:i/>
          <w:sz w:val="24"/>
          <w:szCs w:val="24"/>
          <w:lang w:val="pt-PT"/>
        </w:rPr>
      </w:pPr>
    </w:p>
    <w:p w14:paraId="32AD5B79" w14:textId="3A360BB9" w:rsidR="00224F5B" w:rsidRPr="00CA56D7" w:rsidRDefault="00224F5B" w:rsidP="00224F5B">
      <w:pPr>
        <w:tabs>
          <w:tab w:val="left" w:pos="270"/>
        </w:tabs>
        <w:spacing w:after="0" w:line="240" w:lineRule="auto"/>
        <w:jc w:val="right"/>
        <w:rPr>
          <w:rFonts w:ascii="Times New Roman" w:hAnsi="Times New Roman"/>
          <w:b/>
          <w:bCs/>
          <w:i/>
          <w:sz w:val="24"/>
          <w:szCs w:val="24"/>
          <w:lang w:val="pt-PT"/>
        </w:rPr>
      </w:pPr>
      <w:r w:rsidRPr="00CA56D7">
        <w:rPr>
          <w:rFonts w:ascii="Times New Roman" w:hAnsi="Times New Roman"/>
          <w:b/>
          <w:bCs/>
          <w:i/>
          <w:sz w:val="24"/>
          <w:szCs w:val="24"/>
          <w:lang w:val="pt-PT"/>
        </w:rPr>
        <w:lastRenderedPageBreak/>
        <w:t>Anexa: Declarația de imparțialitate</w:t>
      </w:r>
      <w:r w:rsidR="00CF7B30" w:rsidRPr="00CA56D7">
        <w:rPr>
          <w:rFonts w:ascii="Times New Roman" w:hAnsi="Times New Roman"/>
          <w:b/>
          <w:bCs/>
          <w:i/>
          <w:sz w:val="24"/>
          <w:szCs w:val="24"/>
          <w:lang w:val="pt-PT"/>
        </w:rPr>
        <w:t xml:space="preserve"> semnată de membrii comisiei</w:t>
      </w:r>
    </w:p>
    <w:p w14:paraId="6493BAEC" w14:textId="77777777" w:rsidR="00224F5B" w:rsidRPr="00CA56D7" w:rsidRDefault="00224F5B" w:rsidP="00DD5962">
      <w:pPr>
        <w:ind w:firstLine="720"/>
        <w:rPr>
          <w:rFonts w:ascii="Times New Roman" w:hAnsi="Times New Roman"/>
          <w:sz w:val="28"/>
          <w:szCs w:val="28"/>
          <w:lang w:val="pt-PT"/>
        </w:rPr>
      </w:pPr>
    </w:p>
    <w:p w14:paraId="02F53BC3" w14:textId="77777777" w:rsidR="00D57130" w:rsidRPr="00CA56D7" w:rsidRDefault="00D57130" w:rsidP="00773AB6">
      <w:pPr>
        <w:ind w:firstLine="720"/>
        <w:jc w:val="center"/>
        <w:rPr>
          <w:rFonts w:ascii="Times New Roman" w:hAnsi="Times New Roman"/>
          <w:b/>
          <w:bCs/>
          <w:sz w:val="28"/>
          <w:szCs w:val="28"/>
          <w:lang w:val="pt-PT"/>
        </w:rPr>
      </w:pPr>
      <w:r w:rsidRPr="00CA56D7">
        <w:rPr>
          <w:rFonts w:ascii="Times New Roman" w:hAnsi="Times New Roman"/>
          <w:b/>
          <w:bCs/>
          <w:sz w:val="28"/>
          <w:szCs w:val="28"/>
          <w:lang w:val="pt-PT"/>
        </w:rPr>
        <w:t>DECLARAŢIE DE IMPARŢIALITATE</w:t>
      </w:r>
    </w:p>
    <w:p w14:paraId="150249C9" w14:textId="77777777" w:rsidR="00D57130" w:rsidRPr="00CA56D7" w:rsidRDefault="00D57130" w:rsidP="00D57130">
      <w:pPr>
        <w:ind w:firstLine="720"/>
        <w:rPr>
          <w:rFonts w:ascii="Times New Roman" w:hAnsi="Times New Roman"/>
          <w:sz w:val="28"/>
          <w:szCs w:val="28"/>
          <w:lang w:val="pt-PT"/>
        </w:rPr>
      </w:pPr>
    </w:p>
    <w:p w14:paraId="7C2B590E" w14:textId="7D603B89" w:rsidR="00D57130" w:rsidRPr="00CA56D7" w:rsidRDefault="00D57130" w:rsidP="00B47404">
      <w:pPr>
        <w:ind w:firstLine="720"/>
        <w:jc w:val="both"/>
        <w:rPr>
          <w:rFonts w:ascii="Times New Roman" w:hAnsi="Times New Roman"/>
          <w:i/>
          <w:iCs/>
          <w:sz w:val="28"/>
          <w:szCs w:val="28"/>
          <w:lang w:val="pt-PT"/>
        </w:rPr>
      </w:pPr>
      <w:r w:rsidRPr="00CA56D7">
        <w:rPr>
          <w:rFonts w:ascii="Times New Roman" w:hAnsi="Times New Roman"/>
          <w:sz w:val="28"/>
          <w:szCs w:val="28"/>
          <w:lang w:val="pt-PT"/>
        </w:rPr>
        <w:t>Prin prezenta, subsemnatul/a _________________________________, în calitate de preşedinte/membru titular/membru supleant al Comisiei de evaluare și selectare a proiectelor în cadrul Diaspora Engagement Hub,</w:t>
      </w:r>
      <w:r w:rsidR="007E4B23" w:rsidRPr="00CA56D7">
        <w:rPr>
          <w:rFonts w:ascii="Times New Roman" w:hAnsi="Times New Roman"/>
          <w:sz w:val="28"/>
          <w:szCs w:val="28"/>
          <w:lang w:val="pt-PT"/>
        </w:rPr>
        <w:t xml:space="preserve"> </w:t>
      </w:r>
      <w:r w:rsidR="007E4B23" w:rsidRPr="00CA56D7">
        <w:rPr>
          <w:rFonts w:ascii="Times New Roman" w:hAnsi="Times New Roman"/>
          <w:i/>
          <w:iCs/>
          <w:sz w:val="28"/>
          <w:szCs w:val="28"/>
          <w:lang w:val="pt-PT"/>
        </w:rPr>
        <w:t xml:space="preserve">Programul de susținere a acțiunilor culturale și educaționale în diasporă </w:t>
      </w:r>
      <w:r w:rsidRPr="00CA56D7">
        <w:rPr>
          <w:rFonts w:ascii="Times New Roman" w:hAnsi="Times New Roman"/>
          <w:sz w:val="28"/>
          <w:szCs w:val="28"/>
          <w:lang w:val="pt-PT"/>
        </w:rPr>
        <w:t xml:space="preserve">semnez, pe propria responsabilitate, declarația de imparțialitate, prin care mă angajez să respect necondiționat prevederile legislației în vigoare și totodată, confirm că: </w:t>
      </w:r>
    </w:p>
    <w:p w14:paraId="26047509" w14:textId="1CE3AA0C" w:rsidR="00D57130" w:rsidRPr="00CA56D7" w:rsidRDefault="00D57130" w:rsidP="00B47404">
      <w:pPr>
        <w:ind w:firstLine="720"/>
        <w:jc w:val="both"/>
        <w:rPr>
          <w:rFonts w:ascii="Times New Roman" w:hAnsi="Times New Roman"/>
          <w:sz w:val="28"/>
          <w:szCs w:val="28"/>
          <w:lang w:val="pt-PT"/>
        </w:rPr>
      </w:pPr>
      <w:r w:rsidRPr="00CA56D7">
        <w:rPr>
          <w:rFonts w:ascii="Times New Roman" w:hAnsi="Times New Roman"/>
          <w:sz w:val="28"/>
          <w:szCs w:val="28"/>
          <w:lang w:val="pt-PT"/>
        </w:rPr>
        <w:t>-</w:t>
      </w:r>
      <w:r w:rsidRPr="00CA56D7">
        <w:rPr>
          <w:rFonts w:ascii="Times New Roman" w:hAnsi="Times New Roman"/>
          <w:sz w:val="28"/>
          <w:szCs w:val="28"/>
          <w:lang w:val="pt-PT"/>
        </w:rPr>
        <w:tab/>
        <w:t xml:space="preserve">nu sunt soț, rudă sau afin până la gradul al treilea, inclusiv cu unul dintre </w:t>
      </w:r>
      <w:r w:rsidR="007E4B23" w:rsidRPr="00CA56D7">
        <w:rPr>
          <w:rFonts w:ascii="Times New Roman" w:hAnsi="Times New Roman"/>
          <w:sz w:val="28"/>
          <w:szCs w:val="28"/>
          <w:lang w:val="pt-PT"/>
        </w:rPr>
        <w:t xml:space="preserve">reprezentanții legali ai </w:t>
      </w:r>
      <w:r w:rsidR="00F2273A" w:rsidRPr="00CA56D7">
        <w:rPr>
          <w:rFonts w:ascii="Times New Roman" w:hAnsi="Times New Roman"/>
          <w:sz w:val="28"/>
          <w:szCs w:val="28"/>
          <w:lang w:val="pt-PT"/>
        </w:rPr>
        <w:t xml:space="preserve">aplicanților </w:t>
      </w:r>
      <w:r w:rsidRPr="00CA56D7">
        <w:rPr>
          <w:rFonts w:ascii="Times New Roman" w:hAnsi="Times New Roman"/>
          <w:sz w:val="28"/>
          <w:szCs w:val="28"/>
          <w:lang w:val="pt-PT"/>
        </w:rPr>
        <w:t xml:space="preserve">în cadrul Programului; </w:t>
      </w:r>
    </w:p>
    <w:p w14:paraId="140A92FE" w14:textId="014B2FFA" w:rsidR="00D57130" w:rsidRPr="00CA56D7" w:rsidRDefault="00D57130" w:rsidP="00B47404">
      <w:pPr>
        <w:ind w:firstLine="720"/>
        <w:jc w:val="both"/>
        <w:rPr>
          <w:rFonts w:ascii="Times New Roman" w:hAnsi="Times New Roman"/>
          <w:sz w:val="28"/>
          <w:szCs w:val="28"/>
          <w:lang w:val="pt-PT"/>
        </w:rPr>
      </w:pPr>
      <w:r w:rsidRPr="00CA56D7">
        <w:rPr>
          <w:rFonts w:ascii="Times New Roman" w:hAnsi="Times New Roman"/>
          <w:sz w:val="28"/>
          <w:szCs w:val="28"/>
          <w:lang w:val="pt-PT"/>
        </w:rPr>
        <w:t>-</w:t>
      </w:r>
      <w:r w:rsidRPr="00CA56D7">
        <w:rPr>
          <w:rFonts w:ascii="Times New Roman" w:hAnsi="Times New Roman"/>
          <w:sz w:val="28"/>
          <w:szCs w:val="28"/>
          <w:lang w:val="pt-PT"/>
        </w:rPr>
        <w:tab/>
        <w:t xml:space="preserve">în ultimii trei ani, nu am avut relații de muncă sau de colaborare cu unul dintre </w:t>
      </w:r>
      <w:r w:rsidR="00F2273A" w:rsidRPr="00CA56D7">
        <w:rPr>
          <w:rFonts w:ascii="Times New Roman" w:hAnsi="Times New Roman"/>
          <w:sz w:val="28"/>
          <w:szCs w:val="28"/>
          <w:lang w:val="pt-PT"/>
        </w:rPr>
        <w:t>aplicanți</w:t>
      </w:r>
      <w:r w:rsidRPr="00CA56D7">
        <w:rPr>
          <w:rFonts w:ascii="Times New Roman" w:hAnsi="Times New Roman"/>
          <w:sz w:val="28"/>
          <w:szCs w:val="28"/>
          <w:lang w:val="pt-PT"/>
        </w:rPr>
        <w:t>, nu am făcut parte din consiliul de administrație sau din orice alt organ de conducere sau de administrație al partenerilor;</w:t>
      </w:r>
    </w:p>
    <w:p w14:paraId="74B5E101" w14:textId="77777777" w:rsidR="00D57130" w:rsidRPr="00CA56D7" w:rsidRDefault="00D57130" w:rsidP="00B47404">
      <w:pPr>
        <w:ind w:firstLine="720"/>
        <w:jc w:val="both"/>
        <w:rPr>
          <w:rFonts w:ascii="Times New Roman" w:hAnsi="Times New Roman"/>
          <w:sz w:val="28"/>
          <w:szCs w:val="28"/>
          <w:lang w:val="pt-PT"/>
        </w:rPr>
      </w:pPr>
      <w:r w:rsidRPr="00CA56D7">
        <w:rPr>
          <w:rFonts w:ascii="Times New Roman" w:hAnsi="Times New Roman"/>
          <w:sz w:val="28"/>
          <w:szCs w:val="28"/>
          <w:lang w:val="pt-PT"/>
        </w:rPr>
        <w:t>-</w:t>
      </w:r>
      <w:r w:rsidRPr="00CA56D7">
        <w:rPr>
          <w:rFonts w:ascii="Times New Roman" w:hAnsi="Times New Roman"/>
          <w:sz w:val="28"/>
          <w:szCs w:val="28"/>
          <w:lang w:val="pt-PT"/>
        </w:rPr>
        <w:tab/>
        <w:t>nu am nici un interes patrimonial sau nepatrimonial care ar putea influenţa îndeplinirea cu obiectivitate a atribuţiilor ce îmi revin în calitate de membru;</w:t>
      </w:r>
    </w:p>
    <w:p w14:paraId="0085CF30" w14:textId="4C06BC57" w:rsidR="00D57130" w:rsidRPr="00CA56D7" w:rsidRDefault="00D57130" w:rsidP="00B47404">
      <w:pPr>
        <w:ind w:firstLine="720"/>
        <w:jc w:val="both"/>
        <w:rPr>
          <w:rFonts w:ascii="Times New Roman" w:hAnsi="Times New Roman"/>
          <w:sz w:val="28"/>
          <w:szCs w:val="28"/>
          <w:lang w:val="pt-PT"/>
        </w:rPr>
      </w:pPr>
      <w:r w:rsidRPr="00CA56D7">
        <w:rPr>
          <w:rFonts w:ascii="Times New Roman" w:hAnsi="Times New Roman"/>
          <w:sz w:val="28"/>
          <w:szCs w:val="28"/>
          <w:lang w:val="pt-PT"/>
        </w:rPr>
        <w:t>-</w:t>
      </w:r>
      <w:r w:rsidRPr="00CA56D7">
        <w:rPr>
          <w:rFonts w:ascii="Times New Roman" w:hAnsi="Times New Roman"/>
          <w:sz w:val="28"/>
          <w:szCs w:val="28"/>
          <w:lang w:val="pt-PT"/>
        </w:rPr>
        <w:tab/>
        <w:t xml:space="preserve">nu am nici un interes financiar față de oricare dintre </w:t>
      </w:r>
      <w:r w:rsidR="00F2273A" w:rsidRPr="00CA56D7">
        <w:rPr>
          <w:rFonts w:ascii="Times New Roman" w:hAnsi="Times New Roman"/>
          <w:sz w:val="28"/>
          <w:szCs w:val="28"/>
          <w:lang w:val="pt-PT"/>
        </w:rPr>
        <w:t>aplicanți</w:t>
      </w:r>
      <w:r w:rsidRPr="00CA56D7">
        <w:rPr>
          <w:rFonts w:ascii="Times New Roman" w:hAnsi="Times New Roman"/>
          <w:sz w:val="28"/>
          <w:szCs w:val="28"/>
          <w:lang w:val="pt-PT"/>
        </w:rPr>
        <w:t>;</w:t>
      </w:r>
    </w:p>
    <w:p w14:paraId="286A269A" w14:textId="56A4195F" w:rsidR="00D57130" w:rsidRDefault="00D57130" w:rsidP="00B47404">
      <w:pPr>
        <w:ind w:firstLine="720"/>
        <w:jc w:val="both"/>
        <w:rPr>
          <w:rFonts w:ascii="Times New Roman" w:hAnsi="Times New Roman"/>
          <w:sz w:val="28"/>
          <w:szCs w:val="28"/>
          <w:lang w:val="pt-PT"/>
        </w:rPr>
      </w:pPr>
      <w:r w:rsidRPr="00CA56D7">
        <w:rPr>
          <w:rFonts w:ascii="Times New Roman" w:hAnsi="Times New Roman"/>
          <w:sz w:val="28"/>
          <w:szCs w:val="28"/>
          <w:lang w:val="pt-PT"/>
        </w:rPr>
        <w:t>-</w:t>
      </w:r>
      <w:r w:rsidRPr="00CA56D7">
        <w:rPr>
          <w:rFonts w:ascii="Times New Roman" w:hAnsi="Times New Roman"/>
          <w:sz w:val="28"/>
          <w:szCs w:val="28"/>
          <w:lang w:val="pt-PT"/>
        </w:rPr>
        <w:tab/>
        <w:t>nu am nici o obliga</w:t>
      </w:r>
      <w:r w:rsidR="007E4B23" w:rsidRPr="00CA56D7">
        <w:rPr>
          <w:rFonts w:ascii="Times New Roman" w:hAnsi="Times New Roman"/>
          <w:sz w:val="28"/>
          <w:szCs w:val="28"/>
          <w:lang w:val="pt-PT"/>
        </w:rPr>
        <w:t>ț</w:t>
      </w:r>
      <w:r w:rsidRPr="00CA56D7">
        <w:rPr>
          <w:rFonts w:ascii="Times New Roman" w:hAnsi="Times New Roman"/>
          <w:sz w:val="28"/>
          <w:szCs w:val="28"/>
          <w:lang w:val="pt-PT"/>
        </w:rPr>
        <w:t xml:space="preserve">ie personală sau debite financiare ori de altă natură față de nici un </w:t>
      </w:r>
      <w:r w:rsidR="00F2273A" w:rsidRPr="00CA56D7">
        <w:rPr>
          <w:rFonts w:ascii="Times New Roman" w:hAnsi="Times New Roman"/>
          <w:sz w:val="28"/>
          <w:szCs w:val="28"/>
          <w:lang w:val="pt-PT"/>
        </w:rPr>
        <w:t>aplicant</w:t>
      </w:r>
      <w:r w:rsidRPr="00CA56D7">
        <w:rPr>
          <w:rFonts w:ascii="Times New Roman" w:hAnsi="Times New Roman"/>
          <w:sz w:val="28"/>
          <w:szCs w:val="28"/>
          <w:lang w:val="pt-PT"/>
        </w:rPr>
        <w:t>, care ar putea sa-mi afecteze deciziile în procesul de evaluare.</w:t>
      </w:r>
    </w:p>
    <w:p w14:paraId="706E3C22" w14:textId="5005D066" w:rsidR="00B47404" w:rsidRDefault="00B47404" w:rsidP="00B47404">
      <w:pPr>
        <w:ind w:firstLine="720"/>
        <w:jc w:val="both"/>
        <w:rPr>
          <w:rFonts w:ascii="Times New Roman" w:hAnsi="Times New Roman"/>
          <w:sz w:val="28"/>
          <w:szCs w:val="28"/>
          <w:lang w:val="pt-PT"/>
        </w:rPr>
      </w:pPr>
    </w:p>
    <w:p w14:paraId="0A18B033" w14:textId="77777777" w:rsidR="00B47404" w:rsidRPr="00CA56D7" w:rsidRDefault="00B47404" w:rsidP="00B47404">
      <w:pPr>
        <w:ind w:firstLine="720"/>
        <w:jc w:val="both"/>
        <w:rPr>
          <w:rFonts w:ascii="Times New Roman" w:hAnsi="Times New Roman"/>
          <w:sz w:val="28"/>
          <w:szCs w:val="28"/>
          <w:lang w:val="pt-PT"/>
        </w:rPr>
      </w:pPr>
    </w:p>
    <w:p w14:paraId="632E5D3D" w14:textId="77777777" w:rsidR="00D57130" w:rsidRPr="00CA56D7" w:rsidRDefault="00D57130" w:rsidP="00B47404">
      <w:pPr>
        <w:ind w:firstLine="720"/>
        <w:jc w:val="both"/>
        <w:rPr>
          <w:rFonts w:ascii="Times New Roman" w:hAnsi="Times New Roman"/>
          <w:sz w:val="28"/>
          <w:szCs w:val="28"/>
          <w:lang w:val="pt-PT"/>
        </w:rPr>
      </w:pPr>
      <w:r w:rsidRPr="00CA56D7">
        <w:rPr>
          <w:rFonts w:ascii="Times New Roman" w:hAnsi="Times New Roman"/>
          <w:sz w:val="28"/>
          <w:szCs w:val="28"/>
          <w:lang w:val="pt-PT"/>
        </w:rPr>
        <w:t xml:space="preserve"> </w:t>
      </w:r>
    </w:p>
    <w:p w14:paraId="020816C0" w14:textId="46E6912D" w:rsidR="00D57130" w:rsidRPr="00CA56D7" w:rsidRDefault="00D57130" w:rsidP="00B47404">
      <w:pPr>
        <w:jc w:val="center"/>
        <w:rPr>
          <w:rFonts w:ascii="Times New Roman" w:hAnsi="Times New Roman"/>
          <w:sz w:val="28"/>
          <w:szCs w:val="28"/>
          <w:lang w:val="pt-PT"/>
        </w:rPr>
      </w:pPr>
      <w:r w:rsidRPr="00CA56D7">
        <w:rPr>
          <w:rFonts w:ascii="Times New Roman" w:hAnsi="Times New Roman"/>
          <w:sz w:val="28"/>
          <w:szCs w:val="28"/>
          <w:lang w:val="pt-PT"/>
        </w:rPr>
        <w:t xml:space="preserve">______________________                               </w:t>
      </w:r>
      <w:r w:rsidR="005C0EF3" w:rsidRPr="00CA56D7">
        <w:rPr>
          <w:rFonts w:ascii="Times New Roman" w:hAnsi="Times New Roman"/>
          <w:sz w:val="28"/>
          <w:szCs w:val="28"/>
          <w:lang w:val="pt-PT"/>
        </w:rPr>
        <w:t xml:space="preserve">                                     </w:t>
      </w:r>
      <w:r w:rsidRPr="00CA56D7">
        <w:rPr>
          <w:rFonts w:ascii="Times New Roman" w:hAnsi="Times New Roman"/>
          <w:sz w:val="28"/>
          <w:szCs w:val="28"/>
          <w:lang w:val="pt-PT"/>
        </w:rPr>
        <w:t xml:space="preserve">__________________ Data                                             </w:t>
      </w:r>
      <w:r w:rsidR="003172F7" w:rsidRPr="00CA56D7">
        <w:rPr>
          <w:rFonts w:ascii="Times New Roman" w:hAnsi="Times New Roman"/>
          <w:sz w:val="28"/>
          <w:szCs w:val="28"/>
          <w:lang w:val="pt-PT"/>
        </w:rPr>
        <w:t xml:space="preserve">                     </w:t>
      </w:r>
      <w:r w:rsidR="005C0EF3" w:rsidRPr="00CA56D7">
        <w:rPr>
          <w:rFonts w:ascii="Times New Roman" w:hAnsi="Times New Roman"/>
          <w:sz w:val="28"/>
          <w:szCs w:val="28"/>
          <w:lang w:val="pt-PT"/>
        </w:rPr>
        <w:t xml:space="preserve">                                       </w:t>
      </w:r>
      <w:r w:rsidRPr="00CA56D7">
        <w:rPr>
          <w:rFonts w:ascii="Times New Roman" w:hAnsi="Times New Roman"/>
          <w:sz w:val="28"/>
          <w:szCs w:val="28"/>
          <w:lang w:val="pt-PT"/>
        </w:rPr>
        <w:t>Semnătura</w:t>
      </w:r>
    </w:p>
    <w:p w14:paraId="703FCEF2" w14:textId="0DF316C9" w:rsidR="00773AB6" w:rsidRPr="00CA56D7" w:rsidRDefault="00773AB6" w:rsidP="00E02669">
      <w:pPr>
        <w:tabs>
          <w:tab w:val="left" w:pos="270"/>
        </w:tabs>
        <w:spacing w:after="0" w:line="240" w:lineRule="auto"/>
        <w:jc w:val="right"/>
        <w:rPr>
          <w:rFonts w:ascii="Times New Roman" w:hAnsi="Times New Roman"/>
          <w:b/>
          <w:bCs/>
          <w:i/>
          <w:iCs/>
          <w:color w:val="000000"/>
          <w:sz w:val="24"/>
          <w:szCs w:val="24"/>
          <w:lang w:val="pt-PT"/>
        </w:rPr>
      </w:pPr>
    </w:p>
    <w:p w14:paraId="41BDCF26" w14:textId="2F4BF1D1" w:rsidR="001F4D5B" w:rsidRPr="00CA56D7" w:rsidRDefault="001F4D5B" w:rsidP="00E02669">
      <w:pPr>
        <w:tabs>
          <w:tab w:val="left" w:pos="270"/>
        </w:tabs>
        <w:spacing w:after="0" w:line="240" w:lineRule="auto"/>
        <w:jc w:val="right"/>
        <w:rPr>
          <w:rFonts w:ascii="Times New Roman" w:hAnsi="Times New Roman"/>
          <w:b/>
          <w:bCs/>
          <w:i/>
          <w:iCs/>
          <w:color w:val="000000"/>
          <w:sz w:val="24"/>
          <w:szCs w:val="24"/>
          <w:lang w:val="pt-PT"/>
        </w:rPr>
      </w:pPr>
    </w:p>
    <w:p w14:paraId="0F889A0C" w14:textId="6010DF03" w:rsidR="001F4D5B" w:rsidRPr="00CA56D7" w:rsidRDefault="001F4D5B" w:rsidP="00E02669">
      <w:pPr>
        <w:tabs>
          <w:tab w:val="left" w:pos="270"/>
        </w:tabs>
        <w:spacing w:after="0" w:line="240" w:lineRule="auto"/>
        <w:jc w:val="right"/>
        <w:rPr>
          <w:rFonts w:ascii="Times New Roman" w:hAnsi="Times New Roman"/>
          <w:b/>
          <w:bCs/>
          <w:i/>
          <w:iCs/>
          <w:color w:val="000000"/>
          <w:sz w:val="24"/>
          <w:szCs w:val="24"/>
          <w:lang w:val="pt-PT"/>
        </w:rPr>
      </w:pPr>
    </w:p>
    <w:p w14:paraId="02484E96" w14:textId="18D3ACC4" w:rsidR="001F4D5B" w:rsidRPr="00CA56D7" w:rsidRDefault="001F4D5B" w:rsidP="00E02669">
      <w:pPr>
        <w:tabs>
          <w:tab w:val="left" w:pos="270"/>
        </w:tabs>
        <w:spacing w:after="0" w:line="240" w:lineRule="auto"/>
        <w:jc w:val="right"/>
        <w:rPr>
          <w:rFonts w:ascii="Times New Roman" w:hAnsi="Times New Roman"/>
          <w:b/>
          <w:bCs/>
          <w:i/>
          <w:iCs/>
          <w:color w:val="000000"/>
          <w:sz w:val="24"/>
          <w:szCs w:val="24"/>
          <w:lang w:val="pt-PT"/>
        </w:rPr>
      </w:pPr>
    </w:p>
    <w:p w14:paraId="0B978E88" w14:textId="32BAD3BD" w:rsidR="001F4D5B" w:rsidRPr="00CA56D7" w:rsidRDefault="001F4D5B" w:rsidP="00E02669">
      <w:pPr>
        <w:tabs>
          <w:tab w:val="left" w:pos="270"/>
        </w:tabs>
        <w:spacing w:after="0" w:line="240" w:lineRule="auto"/>
        <w:jc w:val="right"/>
        <w:rPr>
          <w:rFonts w:ascii="Times New Roman" w:hAnsi="Times New Roman"/>
          <w:b/>
          <w:bCs/>
          <w:i/>
          <w:iCs/>
          <w:color w:val="000000"/>
          <w:sz w:val="24"/>
          <w:szCs w:val="24"/>
          <w:lang w:val="pt-PT"/>
        </w:rPr>
      </w:pPr>
    </w:p>
    <w:p w14:paraId="4459D79F" w14:textId="77777777" w:rsidR="001F4D5B" w:rsidRPr="00CA56D7" w:rsidRDefault="001F4D5B" w:rsidP="00E02669">
      <w:pPr>
        <w:tabs>
          <w:tab w:val="left" w:pos="270"/>
        </w:tabs>
        <w:spacing w:after="0" w:line="240" w:lineRule="auto"/>
        <w:jc w:val="right"/>
        <w:rPr>
          <w:rFonts w:ascii="Times New Roman" w:hAnsi="Times New Roman"/>
          <w:b/>
          <w:bCs/>
          <w:i/>
          <w:iCs/>
          <w:color w:val="000000"/>
          <w:sz w:val="24"/>
          <w:szCs w:val="24"/>
          <w:lang w:val="pt-PT"/>
        </w:rPr>
      </w:pPr>
    </w:p>
    <w:p w14:paraId="10E9C216" w14:textId="77777777" w:rsidR="00721090" w:rsidRDefault="00721090" w:rsidP="00E02669">
      <w:pPr>
        <w:tabs>
          <w:tab w:val="left" w:pos="270"/>
        </w:tabs>
        <w:spacing w:after="0" w:line="240" w:lineRule="auto"/>
        <w:jc w:val="right"/>
        <w:rPr>
          <w:rFonts w:ascii="Times New Roman" w:hAnsi="Times New Roman"/>
          <w:b/>
          <w:bCs/>
          <w:i/>
          <w:iCs/>
          <w:color w:val="000000"/>
          <w:sz w:val="24"/>
          <w:szCs w:val="24"/>
          <w:lang w:val="ro-RO"/>
        </w:rPr>
      </w:pPr>
    </w:p>
    <w:p w14:paraId="6AED525B" w14:textId="77777777" w:rsidR="00721090" w:rsidRDefault="00721090" w:rsidP="00E02669">
      <w:pPr>
        <w:tabs>
          <w:tab w:val="left" w:pos="270"/>
        </w:tabs>
        <w:spacing w:after="0" w:line="240" w:lineRule="auto"/>
        <w:jc w:val="right"/>
        <w:rPr>
          <w:rFonts w:ascii="Times New Roman" w:hAnsi="Times New Roman"/>
          <w:b/>
          <w:bCs/>
          <w:i/>
          <w:iCs/>
          <w:color w:val="000000"/>
          <w:sz w:val="24"/>
          <w:szCs w:val="24"/>
          <w:lang w:val="ro-RO"/>
        </w:rPr>
      </w:pPr>
    </w:p>
    <w:p w14:paraId="3E8DC3D5" w14:textId="77777777" w:rsidR="00721090" w:rsidRDefault="00721090" w:rsidP="00E02669">
      <w:pPr>
        <w:tabs>
          <w:tab w:val="left" w:pos="270"/>
        </w:tabs>
        <w:spacing w:after="0" w:line="240" w:lineRule="auto"/>
        <w:jc w:val="right"/>
        <w:rPr>
          <w:rFonts w:ascii="Times New Roman" w:hAnsi="Times New Roman"/>
          <w:b/>
          <w:bCs/>
          <w:i/>
          <w:iCs/>
          <w:color w:val="000000"/>
          <w:sz w:val="24"/>
          <w:szCs w:val="24"/>
          <w:lang w:val="ro-RO"/>
        </w:rPr>
      </w:pPr>
    </w:p>
    <w:p w14:paraId="5F8068AF" w14:textId="77777777" w:rsidR="00721090" w:rsidRDefault="00721090" w:rsidP="00E02669">
      <w:pPr>
        <w:tabs>
          <w:tab w:val="left" w:pos="270"/>
        </w:tabs>
        <w:spacing w:after="0" w:line="240" w:lineRule="auto"/>
        <w:jc w:val="right"/>
        <w:rPr>
          <w:rFonts w:ascii="Times New Roman" w:hAnsi="Times New Roman"/>
          <w:b/>
          <w:bCs/>
          <w:i/>
          <w:iCs/>
          <w:color w:val="000000"/>
          <w:sz w:val="24"/>
          <w:szCs w:val="24"/>
          <w:lang w:val="ro-RO"/>
        </w:rPr>
      </w:pPr>
    </w:p>
    <w:p w14:paraId="26585C12" w14:textId="77777777" w:rsidR="00721090" w:rsidRDefault="00721090" w:rsidP="00E02669">
      <w:pPr>
        <w:tabs>
          <w:tab w:val="left" w:pos="270"/>
        </w:tabs>
        <w:spacing w:after="0" w:line="240" w:lineRule="auto"/>
        <w:jc w:val="right"/>
        <w:rPr>
          <w:rFonts w:ascii="Times New Roman" w:hAnsi="Times New Roman"/>
          <w:b/>
          <w:bCs/>
          <w:i/>
          <w:iCs/>
          <w:color w:val="000000"/>
          <w:sz w:val="24"/>
          <w:szCs w:val="24"/>
          <w:lang w:val="ro-RO"/>
        </w:rPr>
      </w:pPr>
    </w:p>
    <w:p w14:paraId="348B8FD3" w14:textId="77777777" w:rsidR="00721090" w:rsidRDefault="00721090" w:rsidP="00E02669">
      <w:pPr>
        <w:tabs>
          <w:tab w:val="left" w:pos="270"/>
        </w:tabs>
        <w:spacing w:after="0" w:line="240" w:lineRule="auto"/>
        <w:jc w:val="right"/>
        <w:rPr>
          <w:rFonts w:ascii="Times New Roman" w:hAnsi="Times New Roman"/>
          <w:b/>
          <w:bCs/>
          <w:i/>
          <w:iCs/>
          <w:color w:val="000000"/>
          <w:sz w:val="24"/>
          <w:szCs w:val="24"/>
          <w:lang w:val="ro-RO"/>
        </w:rPr>
      </w:pPr>
    </w:p>
    <w:p w14:paraId="65EC3500" w14:textId="26D0D517" w:rsidR="005C0EF3" w:rsidRPr="00203596" w:rsidRDefault="00E943E9" w:rsidP="00E02669">
      <w:pPr>
        <w:tabs>
          <w:tab w:val="left" w:pos="270"/>
        </w:tabs>
        <w:spacing w:after="0" w:line="240" w:lineRule="auto"/>
        <w:jc w:val="right"/>
        <w:rPr>
          <w:rFonts w:ascii="Times New Roman" w:hAnsi="Times New Roman"/>
          <w:b/>
          <w:bCs/>
          <w:i/>
          <w:iCs/>
          <w:sz w:val="24"/>
          <w:szCs w:val="24"/>
          <w:lang w:val="ro-RO"/>
        </w:rPr>
      </w:pPr>
      <w:r w:rsidRPr="00203596">
        <w:rPr>
          <w:rFonts w:ascii="Times New Roman" w:hAnsi="Times New Roman"/>
          <w:b/>
          <w:bCs/>
          <w:i/>
          <w:iCs/>
          <w:color w:val="000000"/>
          <w:sz w:val="24"/>
          <w:szCs w:val="24"/>
          <w:lang w:val="ro-RO"/>
        </w:rPr>
        <w:t xml:space="preserve">Anexa: </w:t>
      </w:r>
      <w:proofErr w:type="spellStart"/>
      <w:r w:rsidRPr="00203596">
        <w:rPr>
          <w:rFonts w:ascii="Times New Roman" w:hAnsi="Times New Roman"/>
          <w:b/>
          <w:bCs/>
          <w:i/>
          <w:iCs/>
          <w:color w:val="000000"/>
          <w:sz w:val="24"/>
          <w:szCs w:val="24"/>
          <w:lang w:val="ro-RO"/>
        </w:rPr>
        <w:t>Declaraţia</w:t>
      </w:r>
      <w:proofErr w:type="spellEnd"/>
      <w:r w:rsidRPr="00203596">
        <w:rPr>
          <w:rFonts w:ascii="Times New Roman" w:hAnsi="Times New Roman"/>
          <w:b/>
          <w:bCs/>
          <w:i/>
          <w:iCs/>
          <w:color w:val="000000"/>
          <w:sz w:val="24"/>
          <w:szCs w:val="24"/>
          <w:lang w:val="ro-RO"/>
        </w:rPr>
        <w:t xml:space="preserve"> pe propria răspundere privind întrunirea condițiilor de eligibilitate</w:t>
      </w:r>
    </w:p>
    <w:p w14:paraId="5AA53373" w14:textId="77777777" w:rsidR="00E943E9" w:rsidRPr="00203596" w:rsidRDefault="00E943E9" w:rsidP="00E02669">
      <w:pPr>
        <w:tabs>
          <w:tab w:val="left" w:pos="270"/>
        </w:tabs>
        <w:spacing w:after="0" w:line="240" w:lineRule="auto"/>
        <w:jc w:val="right"/>
        <w:rPr>
          <w:rFonts w:ascii="Times New Roman" w:hAnsi="Times New Roman"/>
          <w:b/>
          <w:bCs/>
          <w:i/>
          <w:sz w:val="24"/>
          <w:szCs w:val="24"/>
          <w:lang w:val="ro-RO"/>
        </w:rPr>
      </w:pPr>
    </w:p>
    <w:p w14:paraId="1E076E7E" w14:textId="6AA1190D" w:rsidR="00E943E9" w:rsidRDefault="00E943E9" w:rsidP="00E02669">
      <w:pPr>
        <w:tabs>
          <w:tab w:val="left" w:pos="270"/>
        </w:tabs>
        <w:spacing w:after="0" w:line="240" w:lineRule="auto"/>
        <w:jc w:val="right"/>
        <w:rPr>
          <w:rFonts w:ascii="Times New Roman" w:hAnsi="Times New Roman"/>
          <w:b/>
          <w:bCs/>
          <w:i/>
          <w:sz w:val="24"/>
          <w:szCs w:val="24"/>
          <w:lang w:val="ro-RO"/>
        </w:rPr>
      </w:pPr>
    </w:p>
    <w:p w14:paraId="414B00E2" w14:textId="77777777" w:rsidR="004C173E" w:rsidRPr="00203596" w:rsidRDefault="004C173E" w:rsidP="00E02669">
      <w:pPr>
        <w:tabs>
          <w:tab w:val="left" w:pos="270"/>
        </w:tabs>
        <w:spacing w:after="0" w:line="240" w:lineRule="auto"/>
        <w:jc w:val="right"/>
        <w:rPr>
          <w:rFonts w:ascii="Times New Roman" w:hAnsi="Times New Roman"/>
          <w:b/>
          <w:bCs/>
          <w:i/>
          <w:sz w:val="24"/>
          <w:szCs w:val="24"/>
          <w:lang w:val="ro-RO"/>
        </w:rPr>
      </w:pPr>
    </w:p>
    <w:p w14:paraId="6F402F9C" w14:textId="77777777" w:rsidR="00B47404" w:rsidRDefault="00A8252E" w:rsidP="00A8252E">
      <w:pPr>
        <w:tabs>
          <w:tab w:val="left" w:pos="0"/>
          <w:tab w:val="left" w:pos="705"/>
        </w:tabs>
        <w:spacing w:after="0" w:line="252" w:lineRule="auto"/>
        <w:ind w:right="-115"/>
        <w:jc w:val="both"/>
        <w:rPr>
          <w:rFonts w:ascii="Times New Roman" w:hAnsi="Times New Roman"/>
          <w:sz w:val="26"/>
          <w:szCs w:val="26"/>
          <w:lang w:val="ro-RO"/>
        </w:rPr>
      </w:pPr>
      <w:r w:rsidRPr="00203596">
        <w:rPr>
          <w:rFonts w:ascii="Times New Roman" w:hAnsi="Times New Roman"/>
          <w:sz w:val="26"/>
          <w:szCs w:val="26"/>
          <w:lang w:val="ro-RO"/>
        </w:rPr>
        <w:t xml:space="preserve">Subsemnatul/a..........................................................................................................., IDNP......................................., Buletin de identitate............................................., </w:t>
      </w:r>
    </w:p>
    <w:p w14:paraId="26FD1552" w14:textId="77777777" w:rsidR="00B47404" w:rsidRDefault="00A8252E" w:rsidP="00A8252E">
      <w:pPr>
        <w:tabs>
          <w:tab w:val="left" w:pos="0"/>
          <w:tab w:val="left" w:pos="705"/>
        </w:tabs>
        <w:spacing w:after="0" w:line="252" w:lineRule="auto"/>
        <w:ind w:right="-115"/>
        <w:jc w:val="both"/>
        <w:rPr>
          <w:rFonts w:ascii="Times New Roman" w:hAnsi="Times New Roman"/>
          <w:sz w:val="26"/>
          <w:szCs w:val="26"/>
          <w:lang w:val="ro-RO"/>
        </w:rPr>
      </w:pPr>
      <w:r w:rsidRPr="00203596">
        <w:rPr>
          <w:rFonts w:ascii="Times New Roman" w:hAnsi="Times New Roman"/>
          <w:sz w:val="26"/>
          <w:szCs w:val="26"/>
          <w:lang w:val="ro-RO"/>
        </w:rPr>
        <w:t xml:space="preserve">Data eliberării..................................................Oficiul............................................., </w:t>
      </w:r>
    </w:p>
    <w:p w14:paraId="49374524" w14:textId="77777777" w:rsidR="00B47404" w:rsidRDefault="00A8252E" w:rsidP="00A8252E">
      <w:pPr>
        <w:tabs>
          <w:tab w:val="left" w:pos="0"/>
          <w:tab w:val="left" w:pos="705"/>
        </w:tabs>
        <w:spacing w:after="0" w:line="252" w:lineRule="auto"/>
        <w:ind w:right="-115"/>
        <w:jc w:val="both"/>
        <w:rPr>
          <w:rFonts w:ascii="Times New Roman" w:hAnsi="Times New Roman"/>
          <w:sz w:val="26"/>
          <w:szCs w:val="26"/>
          <w:lang w:val="ro-RO"/>
        </w:rPr>
      </w:pPr>
      <w:r w:rsidRPr="00203596">
        <w:rPr>
          <w:rFonts w:ascii="Times New Roman" w:hAnsi="Times New Roman"/>
          <w:sz w:val="26"/>
          <w:szCs w:val="26"/>
          <w:lang w:val="ro-RO"/>
        </w:rPr>
        <w:t xml:space="preserve">Adresa domiciliului/reședinței....................................................................................................., </w:t>
      </w:r>
    </w:p>
    <w:p w14:paraId="6D1847FF" w14:textId="77777777" w:rsidR="00B47404" w:rsidRDefault="00A8252E" w:rsidP="00A8252E">
      <w:pPr>
        <w:tabs>
          <w:tab w:val="left" w:pos="0"/>
          <w:tab w:val="left" w:pos="705"/>
        </w:tabs>
        <w:spacing w:after="0" w:line="252" w:lineRule="auto"/>
        <w:ind w:right="-115"/>
        <w:jc w:val="both"/>
        <w:rPr>
          <w:rFonts w:ascii="Times New Roman" w:hAnsi="Times New Roman"/>
          <w:sz w:val="26"/>
          <w:szCs w:val="26"/>
          <w:lang w:val="ro-RO"/>
        </w:rPr>
      </w:pPr>
      <w:r w:rsidRPr="00203596">
        <w:rPr>
          <w:rFonts w:ascii="Times New Roman" w:hAnsi="Times New Roman"/>
          <w:sz w:val="26"/>
          <w:szCs w:val="26"/>
          <w:lang w:val="ro-RO"/>
        </w:rPr>
        <w:t xml:space="preserve">în calitate de reprezentant legal al ……………………… (denumirea </w:t>
      </w:r>
      <w:proofErr w:type="spellStart"/>
      <w:r w:rsidRPr="00203596">
        <w:rPr>
          <w:rFonts w:ascii="Times New Roman" w:hAnsi="Times New Roman"/>
          <w:sz w:val="26"/>
          <w:szCs w:val="26"/>
          <w:lang w:val="ro-RO"/>
        </w:rPr>
        <w:t>aplicantului</w:t>
      </w:r>
      <w:proofErr w:type="spellEnd"/>
      <w:r w:rsidRPr="00203596">
        <w:rPr>
          <w:rFonts w:ascii="Times New Roman" w:hAnsi="Times New Roman"/>
          <w:sz w:val="26"/>
          <w:szCs w:val="26"/>
          <w:lang w:val="ro-RO"/>
        </w:rPr>
        <w:t>)………………..</w:t>
      </w:r>
    </w:p>
    <w:p w14:paraId="491773BF" w14:textId="68645B87" w:rsidR="00A8252E" w:rsidRPr="00203596" w:rsidRDefault="00A8252E" w:rsidP="00A8252E">
      <w:pPr>
        <w:tabs>
          <w:tab w:val="left" w:pos="0"/>
          <w:tab w:val="left" w:pos="705"/>
        </w:tabs>
        <w:spacing w:after="0" w:line="252" w:lineRule="auto"/>
        <w:ind w:right="-115"/>
        <w:jc w:val="both"/>
        <w:rPr>
          <w:rFonts w:ascii="Times New Roman" w:hAnsi="Times New Roman"/>
          <w:sz w:val="26"/>
          <w:szCs w:val="26"/>
          <w:lang w:val="ro-RO"/>
        </w:rPr>
      </w:pPr>
      <w:r w:rsidRPr="00203596">
        <w:rPr>
          <w:rFonts w:ascii="Times New Roman" w:hAnsi="Times New Roman"/>
          <w:sz w:val="26"/>
          <w:szCs w:val="26"/>
          <w:lang w:val="ro-RO"/>
        </w:rPr>
        <w:t>(nr. de înregistrare)</w:t>
      </w:r>
    </w:p>
    <w:p w14:paraId="614FD7E6" w14:textId="77777777" w:rsidR="00A8252E" w:rsidRPr="00203596" w:rsidRDefault="00A8252E" w:rsidP="00A8252E">
      <w:pPr>
        <w:spacing w:after="0" w:line="240" w:lineRule="auto"/>
        <w:jc w:val="both"/>
        <w:rPr>
          <w:rFonts w:ascii="Times New Roman" w:hAnsi="Times New Roman"/>
          <w:color w:val="000000"/>
          <w:sz w:val="26"/>
          <w:szCs w:val="26"/>
          <w:lang w:val="ro-RO"/>
        </w:rPr>
      </w:pPr>
    </w:p>
    <w:p w14:paraId="462D0B4D" w14:textId="77777777" w:rsidR="00A8252E" w:rsidRPr="00203596" w:rsidRDefault="00A8252E" w:rsidP="00A8252E">
      <w:pPr>
        <w:spacing w:after="0" w:line="240" w:lineRule="auto"/>
        <w:jc w:val="both"/>
        <w:rPr>
          <w:rFonts w:ascii="Times New Roman" w:hAnsi="Times New Roman"/>
          <w:color w:val="000000"/>
          <w:sz w:val="26"/>
          <w:szCs w:val="26"/>
          <w:lang w:val="ro-RO"/>
        </w:rPr>
      </w:pPr>
    </w:p>
    <w:p w14:paraId="275791EC" w14:textId="4F1A7CA8" w:rsidR="00A8252E" w:rsidRPr="00203596" w:rsidRDefault="00A8252E" w:rsidP="00A8252E">
      <w:pPr>
        <w:spacing w:after="0" w:line="240" w:lineRule="auto"/>
        <w:jc w:val="both"/>
        <w:rPr>
          <w:rFonts w:ascii="Times New Roman" w:hAnsi="Times New Roman"/>
          <w:color w:val="000000"/>
          <w:sz w:val="26"/>
          <w:szCs w:val="26"/>
          <w:lang w:val="ro-RO"/>
        </w:rPr>
      </w:pPr>
      <w:r w:rsidRPr="00203596">
        <w:rPr>
          <w:rFonts w:ascii="Times New Roman" w:hAnsi="Times New Roman"/>
          <w:color w:val="000000"/>
          <w:sz w:val="26"/>
          <w:szCs w:val="26"/>
          <w:lang w:val="ro-RO"/>
        </w:rPr>
        <w:t xml:space="preserve">Declar pe propria răspundere că persoana juridică pe care o reprezint nu se află în nici una dintre următoarele </w:t>
      </w:r>
      <w:proofErr w:type="spellStart"/>
      <w:r w:rsidRPr="00203596">
        <w:rPr>
          <w:rFonts w:ascii="Times New Roman" w:hAnsi="Times New Roman"/>
          <w:color w:val="000000"/>
          <w:sz w:val="26"/>
          <w:szCs w:val="26"/>
          <w:lang w:val="ro-RO"/>
        </w:rPr>
        <w:t>situaţii</w:t>
      </w:r>
      <w:proofErr w:type="spellEnd"/>
      <w:r w:rsidRPr="00203596">
        <w:rPr>
          <w:rFonts w:ascii="Times New Roman" w:hAnsi="Times New Roman"/>
          <w:color w:val="000000"/>
          <w:sz w:val="26"/>
          <w:szCs w:val="26"/>
          <w:lang w:val="ro-RO"/>
        </w:rPr>
        <w:t>:</w:t>
      </w:r>
    </w:p>
    <w:p w14:paraId="6585E41F" w14:textId="77777777" w:rsidR="00A8252E" w:rsidRPr="00203596" w:rsidRDefault="00A8252E" w:rsidP="00A8252E">
      <w:pPr>
        <w:spacing w:after="0" w:line="240" w:lineRule="auto"/>
        <w:jc w:val="both"/>
        <w:rPr>
          <w:rFonts w:ascii="Times New Roman" w:hAnsi="Times New Roman"/>
          <w:sz w:val="26"/>
          <w:szCs w:val="26"/>
          <w:lang w:val="ro-RO"/>
        </w:rPr>
      </w:pPr>
      <w:r w:rsidRPr="00203596">
        <w:rPr>
          <w:rFonts w:ascii="Times New Roman" w:hAnsi="Times New Roman"/>
          <w:bCs/>
          <w:sz w:val="26"/>
          <w:szCs w:val="26"/>
          <w:lang w:val="ro-RO"/>
        </w:rPr>
        <w:t>a)</w:t>
      </w:r>
      <w:r w:rsidRPr="00203596">
        <w:rPr>
          <w:rFonts w:ascii="Times New Roman" w:hAnsi="Times New Roman"/>
          <w:sz w:val="26"/>
          <w:szCs w:val="26"/>
          <w:lang w:val="ro-RO"/>
        </w:rPr>
        <w:t> în incapacitate de plată;</w:t>
      </w:r>
    </w:p>
    <w:p w14:paraId="5C8D6DD9" w14:textId="732590E2" w:rsidR="00A8252E" w:rsidRPr="00203596" w:rsidRDefault="00A8252E" w:rsidP="00A8252E">
      <w:pPr>
        <w:spacing w:after="0" w:line="240" w:lineRule="auto"/>
        <w:jc w:val="both"/>
        <w:rPr>
          <w:rFonts w:ascii="Times New Roman" w:hAnsi="Times New Roman"/>
          <w:sz w:val="26"/>
          <w:szCs w:val="26"/>
          <w:lang w:val="ro-RO"/>
        </w:rPr>
      </w:pPr>
      <w:r w:rsidRPr="00203596">
        <w:rPr>
          <w:rFonts w:ascii="Times New Roman" w:hAnsi="Times New Roman"/>
          <w:bCs/>
          <w:sz w:val="26"/>
          <w:szCs w:val="26"/>
          <w:lang w:val="ro-RO"/>
        </w:rPr>
        <w:t>b)</w:t>
      </w:r>
      <w:r w:rsidRPr="00203596">
        <w:rPr>
          <w:rFonts w:ascii="Times New Roman" w:hAnsi="Times New Roman"/>
          <w:sz w:val="26"/>
          <w:szCs w:val="26"/>
          <w:lang w:val="ro-RO"/>
        </w:rPr>
        <w:t> conturile blocate conform unei hotărâri judecătore</w:t>
      </w:r>
      <w:r w:rsidR="00203596">
        <w:rPr>
          <w:rFonts w:ascii="Times New Roman" w:hAnsi="Times New Roman"/>
          <w:sz w:val="26"/>
          <w:szCs w:val="26"/>
          <w:lang w:val="ro-RO"/>
        </w:rPr>
        <w:t>ș</w:t>
      </w:r>
      <w:r w:rsidRPr="00203596">
        <w:rPr>
          <w:rFonts w:ascii="Times New Roman" w:hAnsi="Times New Roman"/>
          <w:sz w:val="26"/>
          <w:szCs w:val="26"/>
          <w:lang w:val="ro-RO"/>
        </w:rPr>
        <w:t>ti definitive sau unui alt titlu executoriu;</w:t>
      </w:r>
    </w:p>
    <w:p w14:paraId="38BC0FF3" w14:textId="030F619A" w:rsidR="00A8252E" w:rsidRPr="00203596" w:rsidRDefault="00A8252E" w:rsidP="00A8252E">
      <w:pPr>
        <w:spacing w:after="0" w:line="240" w:lineRule="auto"/>
        <w:jc w:val="both"/>
        <w:rPr>
          <w:rFonts w:ascii="Times New Roman" w:hAnsi="Times New Roman"/>
          <w:sz w:val="26"/>
          <w:szCs w:val="26"/>
          <w:lang w:val="ro-RO"/>
        </w:rPr>
      </w:pPr>
      <w:r w:rsidRPr="00203596">
        <w:rPr>
          <w:rFonts w:ascii="Times New Roman" w:hAnsi="Times New Roman"/>
          <w:bCs/>
          <w:sz w:val="26"/>
          <w:szCs w:val="26"/>
          <w:lang w:val="ro-RO"/>
        </w:rPr>
        <w:t>c)</w:t>
      </w:r>
      <w:r w:rsidRPr="00203596">
        <w:rPr>
          <w:rFonts w:ascii="Times New Roman" w:hAnsi="Times New Roman"/>
          <w:sz w:val="26"/>
          <w:szCs w:val="26"/>
          <w:lang w:val="ro-RO"/>
        </w:rPr>
        <w:t xml:space="preserve"> nu a încălcat cu bună </w:t>
      </w:r>
      <w:r w:rsidR="00203596">
        <w:rPr>
          <w:rFonts w:ascii="Times New Roman" w:hAnsi="Times New Roman"/>
          <w:sz w:val="26"/>
          <w:szCs w:val="26"/>
          <w:lang w:val="ro-RO"/>
        </w:rPr>
        <w:t>ș</w:t>
      </w:r>
      <w:r w:rsidRPr="00203596">
        <w:rPr>
          <w:rFonts w:ascii="Times New Roman" w:hAnsi="Times New Roman"/>
          <w:sz w:val="26"/>
          <w:szCs w:val="26"/>
          <w:lang w:val="ro-RO"/>
        </w:rPr>
        <w:t>tiin</w:t>
      </w:r>
      <w:r w:rsidR="00203596">
        <w:rPr>
          <w:rFonts w:ascii="Times New Roman" w:hAnsi="Times New Roman"/>
          <w:sz w:val="26"/>
          <w:szCs w:val="26"/>
          <w:lang w:val="ro-RO"/>
        </w:rPr>
        <w:t>ț</w:t>
      </w:r>
      <w:r w:rsidRPr="00203596">
        <w:rPr>
          <w:rFonts w:ascii="Times New Roman" w:hAnsi="Times New Roman"/>
          <w:sz w:val="26"/>
          <w:szCs w:val="26"/>
          <w:lang w:val="ro-RO"/>
        </w:rPr>
        <w:t>ă prevederile unui alt contract finan</w:t>
      </w:r>
      <w:r w:rsidR="00203596">
        <w:rPr>
          <w:rFonts w:ascii="Times New Roman" w:hAnsi="Times New Roman"/>
          <w:sz w:val="26"/>
          <w:szCs w:val="26"/>
          <w:lang w:val="ro-RO"/>
        </w:rPr>
        <w:t>ț</w:t>
      </w:r>
      <w:r w:rsidRPr="00203596">
        <w:rPr>
          <w:rFonts w:ascii="Times New Roman" w:hAnsi="Times New Roman"/>
          <w:sz w:val="26"/>
          <w:szCs w:val="26"/>
          <w:lang w:val="ro-RO"/>
        </w:rPr>
        <w:t>at din fonduri publice;</w:t>
      </w:r>
    </w:p>
    <w:p w14:paraId="21BCA942" w14:textId="5EEA09AF" w:rsidR="00A8252E" w:rsidRPr="00203596" w:rsidRDefault="00A8252E" w:rsidP="00A8252E">
      <w:pPr>
        <w:spacing w:after="0" w:line="240" w:lineRule="auto"/>
        <w:jc w:val="both"/>
        <w:rPr>
          <w:rFonts w:ascii="Times New Roman" w:hAnsi="Times New Roman"/>
          <w:sz w:val="26"/>
          <w:szCs w:val="26"/>
          <w:lang w:val="ro-RO"/>
        </w:rPr>
      </w:pPr>
      <w:r w:rsidRPr="00203596">
        <w:rPr>
          <w:rFonts w:ascii="Times New Roman" w:hAnsi="Times New Roman"/>
          <w:bCs/>
          <w:sz w:val="26"/>
          <w:szCs w:val="26"/>
          <w:lang w:val="ro-RO"/>
        </w:rPr>
        <w:t>d)</w:t>
      </w:r>
      <w:r w:rsidRPr="00203596">
        <w:rPr>
          <w:rFonts w:ascii="Times New Roman" w:hAnsi="Times New Roman"/>
          <w:sz w:val="26"/>
          <w:szCs w:val="26"/>
          <w:lang w:val="ro-RO"/>
        </w:rPr>
        <w:t> nu este vinovat/ă de declara</w:t>
      </w:r>
      <w:r w:rsidR="00203596">
        <w:rPr>
          <w:rFonts w:ascii="Times New Roman" w:hAnsi="Times New Roman"/>
          <w:sz w:val="26"/>
          <w:szCs w:val="26"/>
          <w:lang w:val="ro-RO"/>
        </w:rPr>
        <w:t>ț</w:t>
      </w:r>
      <w:r w:rsidRPr="00203596">
        <w:rPr>
          <w:rFonts w:ascii="Times New Roman" w:hAnsi="Times New Roman"/>
          <w:sz w:val="26"/>
          <w:szCs w:val="26"/>
          <w:lang w:val="ro-RO"/>
        </w:rPr>
        <w:t>ii false cu privire la situ</w:t>
      </w:r>
      <w:r w:rsidR="00203596">
        <w:rPr>
          <w:rFonts w:ascii="Times New Roman" w:hAnsi="Times New Roman"/>
          <w:sz w:val="26"/>
          <w:szCs w:val="26"/>
          <w:lang w:val="ro-RO"/>
        </w:rPr>
        <w:t>aț</w:t>
      </w:r>
      <w:r w:rsidRPr="00203596">
        <w:rPr>
          <w:rFonts w:ascii="Times New Roman" w:hAnsi="Times New Roman"/>
          <w:sz w:val="26"/>
          <w:szCs w:val="26"/>
          <w:lang w:val="ro-RO"/>
        </w:rPr>
        <w:t>ia economică;</w:t>
      </w:r>
    </w:p>
    <w:p w14:paraId="5DB6037E" w14:textId="3316CA5A" w:rsidR="00A8252E" w:rsidRPr="00203596" w:rsidRDefault="00A8252E" w:rsidP="00A8252E">
      <w:pPr>
        <w:spacing w:after="0" w:line="240" w:lineRule="auto"/>
        <w:jc w:val="both"/>
        <w:rPr>
          <w:rFonts w:ascii="Times New Roman" w:hAnsi="Times New Roman"/>
          <w:sz w:val="26"/>
          <w:szCs w:val="26"/>
          <w:lang w:val="ro-RO"/>
        </w:rPr>
      </w:pPr>
      <w:r w:rsidRPr="00203596">
        <w:rPr>
          <w:rFonts w:ascii="Times New Roman" w:hAnsi="Times New Roman"/>
          <w:bCs/>
          <w:sz w:val="26"/>
          <w:szCs w:val="26"/>
          <w:lang w:val="ro-RO"/>
        </w:rPr>
        <w:t>e)</w:t>
      </w:r>
      <w:r w:rsidRPr="00203596">
        <w:rPr>
          <w:rFonts w:ascii="Times New Roman" w:hAnsi="Times New Roman"/>
          <w:sz w:val="26"/>
          <w:szCs w:val="26"/>
          <w:lang w:val="ro-RO"/>
        </w:rPr>
        <w:t> nu are restan</w:t>
      </w:r>
      <w:r w:rsidR="00203596">
        <w:rPr>
          <w:rFonts w:ascii="Times New Roman" w:hAnsi="Times New Roman"/>
          <w:sz w:val="26"/>
          <w:szCs w:val="26"/>
          <w:lang w:val="ro-RO"/>
        </w:rPr>
        <w:t>ț</w:t>
      </w:r>
      <w:r w:rsidRPr="00203596">
        <w:rPr>
          <w:rFonts w:ascii="Times New Roman" w:hAnsi="Times New Roman"/>
          <w:sz w:val="26"/>
          <w:szCs w:val="26"/>
          <w:lang w:val="ro-RO"/>
        </w:rPr>
        <w:t xml:space="preserve">e către bugetul de stat, bugetul asigurărilor sociale de stat, bugetul asigurărilor sociale de sănătate, bugetele locale sau fondurile speciale, în conformitate cu prevederile legale ale </w:t>
      </w:r>
      <w:r w:rsidR="00203596">
        <w:rPr>
          <w:rFonts w:ascii="Times New Roman" w:hAnsi="Times New Roman"/>
          <w:sz w:val="26"/>
          <w:szCs w:val="26"/>
          <w:lang w:val="ro-RO"/>
        </w:rPr>
        <w:t>ț</w:t>
      </w:r>
      <w:r w:rsidRPr="00203596">
        <w:rPr>
          <w:rFonts w:ascii="Times New Roman" w:hAnsi="Times New Roman"/>
          <w:sz w:val="26"/>
          <w:szCs w:val="26"/>
          <w:lang w:val="ro-RO"/>
        </w:rPr>
        <w:t xml:space="preserve">ării unde sunt stabilit, sau, după caz, ale </w:t>
      </w:r>
      <w:r w:rsidR="00203596">
        <w:rPr>
          <w:rFonts w:ascii="Times New Roman" w:hAnsi="Times New Roman"/>
          <w:sz w:val="26"/>
          <w:szCs w:val="26"/>
          <w:lang w:val="ro-RO"/>
        </w:rPr>
        <w:t>ț</w:t>
      </w:r>
      <w:r w:rsidRPr="00203596">
        <w:rPr>
          <w:rFonts w:ascii="Times New Roman" w:hAnsi="Times New Roman"/>
          <w:sz w:val="26"/>
          <w:szCs w:val="26"/>
          <w:lang w:val="ro-RO"/>
        </w:rPr>
        <w:t>ării autorită</w:t>
      </w:r>
      <w:r w:rsidR="00203596">
        <w:rPr>
          <w:rFonts w:ascii="Times New Roman" w:hAnsi="Times New Roman"/>
          <w:sz w:val="26"/>
          <w:szCs w:val="26"/>
          <w:lang w:val="ro-RO"/>
        </w:rPr>
        <w:t>ț</w:t>
      </w:r>
      <w:r w:rsidRPr="00203596">
        <w:rPr>
          <w:rFonts w:ascii="Times New Roman" w:hAnsi="Times New Roman"/>
          <w:sz w:val="26"/>
          <w:szCs w:val="26"/>
          <w:lang w:val="ro-RO"/>
        </w:rPr>
        <w:t>ii contractante;</w:t>
      </w:r>
    </w:p>
    <w:p w14:paraId="2AB0F3A8" w14:textId="77777777" w:rsidR="00A8252E" w:rsidRPr="00203596" w:rsidRDefault="00A8252E" w:rsidP="00A8252E">
      <w:pPr>
        <w:spacing w:after="0" w:line="240" w:lineRule="auto"/>
        <w:jc w:val="both"/>
        <w:rPr>
          <w:rFonts w:ascii="Times New Roman" w:hAnsi="Times New Roman"/>
          <w:sz w:val="26"/>
          <w:szCs w:val="26"/>
          <w:lang w:val="ro-RO"/>
        </w:rPr>
      </w:pPr>
      <w:r w:rsidRPr="00203596">
        <w:rPr>
          <w:rFonts w:ascii="Times New Roman" w:hAnsi="Times New Roman"/>
          <w:bCs/>
          <w:sz w:val="26"/>
          <w:szCs w:val="26"/>
          <w:lang w:val="ro-RO"/>
        </w:rPr>
        <w:t>f)</w:t>
      </w:r>
      <w:r w:rsidRPr="00203596">
        <w:rPr>
          <w:rFonts w:ascii="Times New Roman" w:hAnsi="Times New Roman"/>
          <w:sz w:val="26"/>
          <w:szCs w:val="26"/>
          <w:lang w:val="ro-RO"/>
        </w:rPr>
        <w:t> nu face obiectul unei proceduri de dizolvare sau de lichidare în conformitate cu prevederile legale în vigoare;</w:t>
      </w:r>
    </w:p>
    <w:p w14:paraId="618049AC" w14:textId="1026F9D9" w:rsidR="00A8252E" w:rsidRPr="00203596" w:rsidRDefault="00A8252E" w:rsidP="00A8252E">
      <w:pPr>
        <w:spacing w:after="0" w:line="240" w:lineRule="auto"/>
        <w:jc w:val="both"/>
        <w:rPr>
          <w:rFonts w:ascii="Times New Roman" w:hAnsi="Times New Roman"/>
          <w:color w:val="E36C0A" w:themeColor="accent6" w:themeShade="BF"/>
          <w:sz w:val="26"/>
          <w:szCs w:val="26"/>
          <w:lang w:val="ro-RO"/>
        </w:rPr>
      </w:pPr>
      <w:r w:rsidRPr="00203596">
        <w:rPr>
          <w:rFonts w:ascii="Times New Roman" w:hAnsi="Times New Roman"/>
          <w:bCs/>
          <w:sz w:val="26"/>
          <w:szCs w:val="26"/>
          <w:lang w:val="ro-RO"/>
        </w:rPr>
        <w:t>g)</w:t>
      </w:r>
      <w:r w:rsidRPr="00203596">
        <w:rPr>
          <w:rFonts w:ascii="Times New Roman" w:hAnsi="Times New Roman"/>
          <w:color w:val="E36C0A" w:themeColor="accent6" w:themeShade="BF"/>
          <w:sz w:val="26"/>
          <w:szCs w:val="26"/>
          <w:lang w:val="ro-RO"/>
        </w:rPr>
        <w:t xml:space="preserve">  </w:t>
      </w:r>
      <w:r w:rsidRPr="00203596">
        <w:rPr>
          <w:rFonts w:ascii="Times New Roman" w:hAnsi="Times New Roman"/>
          <w:sz w:val="26"/>
          <w:szCs w:val="26"/>
          <w:lang w:val="ro-RO"/>
        </w:rPr>
        <w:t>nu beneficiază de finan</w:t>
      </w:r>
      <w:r w:rsidR="00203596">
        <w:rPr>
          <w:rFonts w:ascii="Times New Roman" w:hAnsi="Times New Roman"/>
          <w:sz w:val="26"/>
          <w:szCs w:val="26"/>
          <w:lang w:val="ro-RO"/>
        </w:rPr>
        <w:t>ț</w:t>
      </w:r>
      <w:r w:rsidRPr="00203596">
        <w:rPr>
          <w:rFonts w:ascii="Times New Roman" w:hAnsi="Times New Roman"/>
          <w:sz w:val="26"/>
          <w:szCs w:val="26"/>
          <w:lang w:val="ro-RO"/>
        </w:rPr>
        <w:t>are publică nerambursabilă din partea altor entități/autorități din Republica Moldova, pentru activitățile propuse;</w:t>
      </w:r>
    </w:p>
    <w:p w14:paraId="11973CEE" w14:textId="3DB8C541" w:rsidR="00A8252E" w:rsidRPr="00203596" w:rsidRDefault="00A8252E" w:rsidP="00A8252E">
      <w:pPr>
        <w:spacing w:after="0" w:line="240" w:lineRule="auto"/>
        <w:jc w:val="both"/>
        <w:rPr>
          <w:rFonts w:ascii="Times New Roman" w:hAnsi="Times New Roman"/>
          <w:sz w:val="26"/>
          <w:szCs w:val="26"/>
          <w:lang w:val="ro-RO"/>
        </w:rPr>
      </w:pPr>
      <w:bookmarkStart w:id="11" w:name="_Hlk536533458"/>
      <w:r w:rsidRPr="00203596">
        <w:rPr>
          <w:rFonts w:ascii="Times New Roman" w:hAnsi="Times New Roman"/>
          <w:color w:val="000000"/>
          <w:sz w:val="26"/>
          <w:szCs w:val="26"/>
          <w:lang w:val="ro-RO"/>
        </w:rPr>
        <w:t xml:space="preserve">h) nu </w:t>
      </w:r>
      <w:r w:rsidRPr="00203596">
        <w:rPr>
          <w:rFonts w:ascii="Times New Roman" w:hAnsi="Times New Roman"/>
          <w:sz w:val="26"/>
          <w:szCs w:val="26"/>
          <w:lang w:val="ro-RO"/>
        </w:rPr>
        <w:t xml:space="preserve">încalcă nici una din obligațiile referitoare la eligibilitatea </w:t>
      </w:r>
      <w:proofErr w:type="spellStart"/>
      <w:r w:rsidRPr="00203596">
        <w:rPr>
          <w:rFonts w:ascii="Times New Roman" w:hAnsi="Times New Roman"/>
          <w:sz w:val="26"/>
          <w:szCs w:val="26"/>
          <w:lang w:val="ro-RO"/>
        </w:rPr>
        <w:t>aplicantului</w:t>
      </w:r>
      <w:proofErr w:type="spellEnd"/>
      <w:r w:rsidRPr="00203596">
        <w:rPr>
          <w:rFonts w:ascii="Times New Roman" w:hAnsi="Times New Roman"/>
          <w:sz w:val="26"/>
          <w:szCs w:val="26"/>
          <w:lang w:val="ro-RO"/>
        </w:rPr>
        <w:t xml:space="preserve">, prevăzute în </w:t>
      </w:r>
      <w:bookmarkEnd w:id="11"/>
      <w:r w:rsidRPr="00203596">
        <w:rPr>
          <w:rFonts w:ascii="Times New Roman" w:hAnsi="Times New Roman"/>
          <w:sz w:val="26"/>
          <w:szCs w:val="26"/>
          <w:lang w:val="ro-RO"/>
        </w:rPr>
        <w:t>Regulamentul de aplicare la Program.</w:t>
      </w:r>
    </w:p>
    <w:p w14:paraId="5A873EA7" w14:textId="77777777" w:rsidR="00A8252E" w:rsidRPr="00203596" w:rsidRDefault="00A8252E" w:rsidP="00A8252E">
      <w:pPr>
        <w:spacing w:after="0" w:line="240" w:lineRule="auto"/>
        <w:jc w:val="both"/>
        <w:rPr>
          <w:rFonts w:ascii="Times New Roman" w:hAnsi="Times New Roman"/>
          <w:color w:val="000000"/>
          <w:sz w:val="26"/>
          <w:szCs w:val="26"/>
          <w:lang w:val="ro-RO"/>
        </w:rPr>
      </w:pPr>
    </w:p>
    <w:p w14:paraId="72092A15" w14:textId="578EE870" w:rsidR="00A8252E" w:rsidRDefault="00A8252E" w:rsidP="00A8252E">
      <w:pPr>
        <w:spacing w:after="0" w:line="240" w:lineRule="auto"/>
        <w:jc w:val="both"/>
        <w:rPr>
          <w:rFonts w:ascii="Times New Roman" w:hAnsi="Times New Roman"/>
          <w:color w:val="000000"/>
          <w:sz w:val="26"/>
          <w:szCs w:val="26"/>
          <w:lang w:val="ro-RO"/>
        </w:rPr>
      </w:pPr>
      <w:r w:rsidRPr="00203596">
        <w:rPr>
          <w:rFonts w:ascii="Times New Roman" w:hAnsi="Times New Roman"/>
          <w:color w:val="000000"/>
          <w:sz w:val="26"/>
          <w:szCs w:val="26"/>
          <w:lang w:val="ro-RO"/>
        </w:rPr>
        <w:t>Totodată, mă oblig să nu folosesc sau să prezint documente sau date false, inexacte sau incomplete, pentru primirea aprobărilor necesare acordării finan</w:t>
      </w:r>
      <w:r w:rsidR="00203596">
        <w:rPr>
          <w:rFonts w:ascii="Times New Roman" w:hAnsi="Times New Roman"/>
          <w:color w:val="000000"/>
          <w:sz w:val="26"/>
          <w:szCs w:val="26"/>
          <w:lang w:val="ro-RO"/>
        </w:rPr>
        <w:t>ț</w:t>
      </w:r>
      <w:r w:rsidRPr="00203596">
        <w:rPr>
          <w:rFonts w:ascii="Times New Roman" w:hAnsi="Times New Roman"/>
          <w:color w:val="000000"/>
          <w:sz w:val="26"/>
          <w:szCs w:val="26"/>
          <w:lang w:val="ro-RO"/>
        </w:rPr>
        <w:t>ării din fonduri publice, având ca rezultat ob</w:t>
      </w:r>
      <w:r w:rsidR="00203596">
        <w:rPr>
          <w:rFonts w:ascii="Times New Roman" w:hAnsi="Times New Roman"/>
          <w:color w:val="000000"/>
          <w:sz w:val="26"/>
          <w:szCs w:val="26"/>
          <w:lang w:val="ro-RO"/>
        </w:rPr>
        <w:t>ț</w:t>
      </w:r>
      <w:r w:rsidRPr="00203596">
        <w:rPr>
          <w:rFonts w:ascii="Times New Roman" w:hAnsi="Times New Roman"/>
          <w:color w:val="000000"/>
          <w:sz w:val="26"/>
          <w:szCs w:val="26"/>
          <w:lang w:val="ro-RO"/>
        </w:rPr>
        <w:t>inerea pe nedrept a acestor fonduri. Am verificat datele din prezenta declara</w:t>
      </w:r>
      <w:r w:rsidR="00203596">
        <w:rPr>
          <w:rFonts w:ascii="Times New Roman" w:hAnsi="Times New Roman"/>
          <w:color w:val="000000"/>
          <w:sz w:val="26"/>
          <w:szCs w:val="26"/>
          <w:lang w:val="ro-RO"/>
        </w:rPr>
        <w:t>ț</w:t>
      </w:r>
      <w:r w:rsidRPr="00203596">
        <w:rPr>
          <w:rFonts w:ascii="Times New Roman" w:hAnsi="Times New Roman"/>
          <w:color w:val="000000"/>
          <w:sz w:val="26"/>
          <w:szCs w:val="26"/>
          <w:lang w:val="ro-RO"/>
        </w:rPr>
        <w:t xml:space="preserve">ie, care este corectă </w:t>
      </w:r>
      <w:r w:rsidR="00203596">
        <w:rPr>
          <w:rFonts w:ascii="Times New Roman" w:hAnsi="Times New Roman"/>
          <w:color w:val="000000"/>
          <w:sz w:val="26"/>
          <w:szCs w:val="26"/>
          <w:lang w:val="ro-RO"/>
        </w:rPr>
        <w:t>ș</w:t>
      </w:r>
      <w:r w:rsidRPr="00203596">
        <w:rPr>
          <w:rFonts w:ascii="Times New Roman" w:hAnsi="Times New Roman"/>
          <w:color w:val="000000"/>
          <w:sz w:val="26"/>
          <w:szCs w:val="26"/>
          <w:lang w:val="ro-RO"/>
        </w:rPr>
        <w:t>i completă.</w:t>
      </w:r>
    </w:p>
    <w:p w14:paraId="2077F29F" w14:textId="34A380C0" w:rsidR="00B47404" w:rsidRDefault="00B47404" w:rsidP="00A8252E">
      <w:pPr>
        <w:spacing w:after="0" w:line="240" w:lineRule="auto"/>
        <w:jc w:val="both"/>
        <w:rPr>
          <w:rFonts w:ascii="Times New Roman" w:hAnsi="Times New Roman"/>
          <w:color w:val="000000"/>
          <w:sz w:val="26"/>
          <w:szCs w:val="26"/>
          <w:lang w:val="ro-RO"/>
        </w:rPr>
      </w:pPr>
    </w:p>
    <w:p w14:paraId="7F8F080F" w14:textId="2D351E23" w:rsidR="00B47404" w:rsidRDefault="00B47404" w:rsidP="00A8252E">
      <w:pPr>
        <w:spacing w:after="0" w:line="240" w:lineRule="auto"/>
        <w:jc w:val="both"/>
        <w:rPr>
          <w:rFonts w:ascii="Times New Roman" w:hAnsi="Times New Roman"/>
          <w:color w:val="000000"/>
          <w:sz w:val="26"/>
          <w:szCs w:val="26"/>
          <w:lang w:val="ro-RO"/>
        </w:rPr>
      </w:pPr>
    </w:p>
    <w:p w14:paraId="69D1F3C3" w14:textId="77777777" w:rsidR="00B47404" w:rsidRPr="00203596" w:rsidRDefault="00B47404" w:rsidP="00A8252E">
      <w:pPr>
        <w:spacing w:after="0" w:line="240" w:lineRule="auto"/>
        <w:jc w:val="both"/>
        <w:rPr>
          <w:rFonts w:ascii="Times New Roman" w:hAnsi="Times New Roman"/>
          <w:color w:val="000000"/>
          <w:sz w:val="26"/>
          <w:szCs w:val="26"/>
          <w:lang w:val="ro-RO"/>
        </w:rPr>
      </w:pPr>
    </w:p>
    <w:p w14:paraId="64A06D99" w14:textId="77777777" w:rsidR="00A8252E" w:rsidRPr="00203596" w:rsidRDefault="00A8252E" w:rsidP="00A8252E">
      <w:pPr>
        <w:spacing w:after="0" w:line="240" w:lineRule="auto"/>
        <w:jc w:val="both"/>
        <w:rPr>
          <w:rFonts w:ascii="Times New Roman" w:hAnsi="Times New Roman"/>
          <w:color w:val="000000"/>
          <w:sz w:val="26"/>
          <w:szCs w:val="26"/>
          <w:lang w:val="ro-RO"/>
        </w:rPr>
      </w:pPr>
    </w:p>
    <w:tbl>
      <w:tblPr>
        <w:tblStyle w:val="TableGrid"/>
        <w:tblW w:w="0" w:type="auto"/>
        <w:tblLook w:val="04A0" w:firstRow="1" w:lastRow="0" w:firstColumn="1" w:lastColumn="0" w:noHBand="0" w:noVBand="1"/>
      </w:tblPr>
      <w:tblGrid>
        <w:gridCol w:w="4675"/>
        <w:gridCol w:w="4675"/>
      </w:tblGrid>
      <w:tr w:rsidR="00A8252E" w:rsidRPr="00A8252E" w14:paraId="03713201" w14:textId="77777777" w:rsidTr="006F6FC2">
        <w:trPr>
          <w:trHeight w:val="173"/>
        </w:trPr>
        <w:tc>
          <w:tcPr>
            <w:tcW w:w="4675" w:type="dxa"/>
            <w:vMerge w:val="restart"/>
          </w:tcPr>
          <w:p w14:paraId="61749D82" w14:textId="77777777" w:rsidR="00A8252E" w:rsidRPr="00A8252E" w:rsidRDefault="00A8252E" w:rsidP="006F6FC2">
            <w:pPr>
              <w:tabs>
                <w:tab w:val="left" w:pos="0"/>
              </w:tabs>
              <w:spacing w:line="252" w:lineRule="auto"/>
              <w:ind w:right="-115"/>
              <w:jc w:val="both"/>
              <w:rPr>
                <w:rFonts w:ascii="Times New Roman" w:hAnsi="Times New Roman"/>
                <w:i/>
                <w:sz w:val="26"/>
                <w:szCs w:val="26"/>
              </w:rPr>
            </w:pPr>
            <w:r w:rsidRPr="00A8252E">
              <w:rPr>
                <w:rFonts w:ascii="Times New Roman" w:hAnsi="Times New Roman"/>
                <w:i/>
                <w:sz w:val="26"/>
                <w:szCs w:val="26"/>
              </w:rPr>
              <w:t>Nume, prenume (reprezentant legal)</w:t>
            </w:r>
          </w:p>
        </w:tc>
        <w:tc>
          <w:tcPr>
            <w:tcW w:w="4675" w:type="dxa"/>
          </w:tcPr>
          <w:p w14:paraId="51CB6868" w14:textId="77777777" w:rsidR="00A8252E" w:rsidRPr="00A8252E" w:rsidRDefault="00A8252E" w:rsidP="006F6FC2">
            <w:pPr>
              <w:tabs>
                <w:tab w:val="left" w:pos="0"/>
              </w:tabs>
              <w:spacing w:line="252" w:lineRule="auto"/>
              <w:ind w:right="-115"/>
              <w:jc w:val="both"/>
              <w:rPr>
                <w:rFonts w:ascii="Times New Roman" w:hAnsi="Times New Roman"/>
                <w:i/>
                <w:sz w:val="26"/>
                <w:szCs w:val="26"/>
              </w:rPr>
            </w:pPr>
            <w:r w:rsidRPr="00A8252E">
              <w:rPr>
                <w:rFonts w:ascii="Times New Roman" w:hAnsi="Times New Roman"/>
                <w:i/>
                <w:sz w:val="26"/>
                <w:szCs w:val="26"/>
              </w:rPr>
              <w:t>Semnătura</w:t>
            </w:r>
          </w:p>
        </w:tc>
      </w:tr>
      <w:tr w:rsidR="00A8252E" w:rsidRPr="00A8252E" w14:paraId="2F890A80" w14:textId="77777777" w:rsidTr="006F6FC2">
        <w:trPr>
          <w:trHeight w:val="172"/>
        </w:trPr>
        <w:tc>
          <w:tcPr>
            <w:tcW w:w="4675" w:type="dxa"/>
            <w:vMerge/>
          </w:tcPr>
          <w:p w14:paraId="28980A22" w14:textId="77777777" w:rsidR="00A8252E" w:rsidRPr="00A8252E" w:rsidRDefault="00A8252E" w:rsidP="006F6FC2">
            <w:pPr>
              <w:tabs>
                <w:tab w:val="left" w:pos="0"/>
              </w:tabs>
              <w:spacing w:line="252" w:lineRule="auto"/>
              <w:ind w:right="-115"/>
              <w:jc w:val="both"/>
              <w:rPr>
                <w:rFonts w:ascii="Times New Roman" w:hAnsi="Times New Roman"/>
                <w:i/>
                <w:sz w:val="26"/>
                <w:szCs w:val="26"/>
              </w:rPr>
            </w:pPr>
          </w:p>
        </w:tc>
        <w:tc>
          <w:tcPr>
            <w:tcW w:w="4675" w:type="dxa"/>
          </w:tcPr>
          <w:p w14:paraId="6BC995E9" w14:textId="77777777" w:rsidR="00A8252E" w:rsidRPr="00A8252E" w:rsidRDefault="00A8252E" w:rsidP="006F6FC2">
            <w:pPr>
              <w:tabs>
                <w:tab w:val="left" w:pos="0"/>
              </w:tabs>
              <w:spacing w:line="252" w:lineRule="auto"/>
              <w:ind w:right="-115"/>
              <w:jc w:val="both"/>
              <w:rPr>
                <w:rFonts w:ascii="Times New Roman" w:hAnsi="Times New Roman"/>
                <w:i/>
                <w:sz w:val="26"/>
                <w:szCs w:val="26"/>
              </w:rPr>
            </w:pPr>
            <w:r w:rsidRPr="00A8252E">
              <w:rPr>
                <w:rFonts w:ascii="Times New Roman" w:hAnsi="Times New Roman"/>
                <w:i/>
                <w:sz w:val="26"/>
                <w:szCs w:val="26"/>
              </w:rPr>
              <w:t>Data</w:t>
            </w:r>
          </w:p>
        </w:tc>
      </w:tr>
    </w:tbl>
    <w:p w14:paraId="4925F77F" w14:textId="77777777" w:rsidR="00E943E9" w:rsidRPr="00A8252E" w:rsidRDefault="00E943E9" w:rsidP="00A8252E">
      <w:pPr>
        <w:tabs>
          <w:tab w:val="left" w:pos="270"/>
        </w:tabs>
        <w:spacing w:after="0" w:line="240" w:lineRule="auto"/>
        <w:rPr>
          <w:rFonts w:ascii="Times New Roman" w:hAnsi="Times New Roman"/>
          <w:b/>
          <w:bCs/>
          <w:i/>
          <w:sz w:val="24"/>
          <w:szCs w:val="24"/>
        </w:rPr>
      </w:pPr>
    </w:p>
    <w:p w14:paraId="7253BD99" w14:textId="77777777" w:rsidR="00E943E9" w:rsidRDefault="00E943E9" w:rsidP="00E02669">
      <w:pPr>
        <w:tabs>
          <w:tab w:val="left" w:pos="270"/>
        </w:tabs>
        <w:spacing w:after="0" w:line="240" w:lineRule="auto"/>
        <w:jc w:val="right"/>
        <w:rPr>
          <w:rFonts w:ascii="Times New Roman" w:hAnsi="Times New Roman"/>
          <w:b/>
          <w:bCs/>
          <w:i/>
          <w:sz w:val="24"/>
          <w:szCs w:val="24"/>
          <w:lang w:val="it-IT"/>
        </w:rPr>
      </w:pPr>
    </w:p>
    <w:p w14:paraId="65891085" w14:textId="2945A9C0" w:rsidR="00E943E9" w:rsidRDefault="00E943E9" w:rsidP="00E02669">
      <w:pPr>
        <w:tabs>
          <w:tab w:val="left" w:pos="270"/>
        </w:tabs>
        <w:spacing w:after="0" w:line="240" w:lineRule="auto"/>
        <w:jc w:val="right"/>
        <w:rPr>
          <w:rFonts w:ascii="Times New Roman" w:hAnsi="Times New Roman"/>
          <w:b/>
          <w:bCs/>
          <w:i/>
          <w:sz w:val="24"/>
          <w:szCs w:val="24"/>
          <w:lang w:val="it-IT"/>
        </w:rPr>
      </w:pPr>
    </w:p>
    <w:p w14:paraId="3165F6AC" w14:textId="77777777" w:rsidR="00E943E9" w:rsidRDefault="00E943E9" w:rsidP="00E02669">
      <w:pPr>
        <w:tabs>
          <w:tab w:val="left" w:pos="270"/>
        </w:tabs>
        <w:spacing w:after="0" w:line="240" w:lineRule="auto"/>
        <w:jc w:val="right"/>
        <w:rPr>
          <w:rFonts w:ascii="Times New Roman" w:hAnsi="Times New Roman"/>
          <w:b/>
          <w:bCs/>
          <w:i/>
          <w:sz w:val="24"/>
          <w:szCs w:val="24"/>
          <w:lang w:val="it-IT"/>
        </w:rPr>
      </w:pPr>
    </w:p>
    <w:p w14:paraId="4CAA720A" w14:textId="77777777" w:rsidR="00E943E9" w:rsidRDefault="00E943E9" w:rsidP="00E02669">
      <w:pPr>
        <w:tabs>
          <w:tab w:val="left" w:pos="270"/>
        </w:tabs>
        <w:spacing w:after="0" w:line="240" w:lineRule="auto"/>
        <w:jc w:val="right"/>
        <w:rPr>
          <w:rFonts w:ascii="Times New Roman" w:hAnsi="Times New Roman"/>
          <w:b/>
          <w:bCs/>
          <w:i/>
          <w:sz w:val="24"/>
          <w:szCs w:val="24"/>
          <w:lang w:val="it-IT"/>
        </w:rPr>
      </w:pPr>
    </w:p>
    <w:p w14:paraId="07422570" w14:textId="69AC2AC7" w:rsidR="00E02669" w:rsidRPr="00CA56D7" w:rsidRDefault="00E02669" w:rsidP="00E02669">
      <w:pPr>
        <w:tabs>
          <w:tab w:val="left" w:pos="270"/>
        </w:tabs>
        <w:spacing w:after="0" w:line="240" w:lineRule="auto"/>
        <w:jc w:val="right"/>
        <w:rPr>
          <w:rFonts w:ascii="Times New Roman" w:hAnsi="Times New Roman"/>
          <w:b/>
          <w:bCs/>
          <w:i/>
          <w:sz w:val="24"/>
          <w:szCs w:val="24"/>
          <w:lang w:val="pt-PT"/>
        </w:rPr>
      </w:pPr>
      <w:r w:rsidRPr="00CA56D7">
        <w:rPr>
          <w:rFonts w:ascii="Times New Roman" w:hAnsi="Times New Roman"/>
          <w:b/>
          <w:bCs/>
          <w:i/>
          <w:sz w:val="24"/>
          <w:szCs w:val="24"/>
          <w:lang w:val="pt-PT"/>
        </w:rPr>
        <w:t xml:space="preserve">Anexa: </w:t>
      </w:r>
      <w:r w:rsidR="009C32D7" w:rsidRPr="00CA56D7">
        <w:rPr>
          <w:rFonts w:ascii="Times New Roman" w:hAnsi="Times New Roman"/>
          <w:b/>
          <w:bCs/>
          <w:i/>
          <w:sz w:val="24"/>
          <w:szCs w:val="24"/>
          <w:lang w:val="pt-PT"/>
        </w:rPr>
        <w:t>Acord</w:t>
      </w:r>
      <w:r w:rsidRPr="00CA56D7">
        <w:rPr>
          <w:rFonts w:ascii="Times New Roman" w:hAnsi="Times New Roman"/>
          <w:b/>
          <w:bCs/>
          <w:i/>
          <w:sz w:val="24"/>
          <w:szCs w:val="24"/>
          <w:lang w:val="pt-PT"/>
        </w:rPr>
        <w:t xml:space="preserve"> privind prelucrarea datelor cu ca</w:t>
      </w:r>
      <w:r w:rsidR="00CF7B30" w:rsidRPr="00CA56D7">
        <w:rPr>
          <w:rFonts w:ascii="Times New Roman" w:hAnsi="Times New Roman"/>
          <w:b/>
          <w:bCs/>
          <w:i/>
          <w:sz w:val="24"/>
          <w:szCs w:val="24"/>
          <w:lang w:val="pt-PT"/>
        </w:rPr>
        <w:t>racter personal ale aplicantului</w:t>
      </w:r>
    </w:p>
    <w:p w14:paraId="4AFFEC86" w14:textId="77777777" w:rsidR="00E02669" w:rsidRPr="00CA56D7" w:rsidRDefault="00E02669" w:rsidP="00D57130">
      <w:pPr>
        <w:ind w:firstLine="720"/>
        <w:rPr>
          <w:rFonts w:ascii="Times New Roman" w:hAnsi="Times New Roman"/>
          <w:sz w:val="28"/>
          <w:szCs w:val="28"/>
          <w:lang w:val="pt-PT"/>
        </w:rPr>
      </w:pPr>
    </w:p>
    <w:p w14:paraId="1CA02A24" w14:textId="368171E2" w:rsidR="00E02669" w:rsidRDefault="00E02669" w:rsidP="00E02669">
      <w:pPr>
        <w:tabs>
          <w:tab w:val="left" w:pos="0"/>
        </w:tabs>
        <w:spacing w:after="0" w:line="252" w:lineRule="auto"/>
        <w:ind w:right="-115"/>
        <w:jc w:val="right"/>
        <w:rPr>
          <w:rFonts w:ascii="Times New Roman" w:hAnsi="Times New Roman"/>
          <w:i/>
          <w:lang w:val="pt-PT"/>
        </w:rPr>
      </w:pPr>
    </w:p>
    <w:p w14:paraId="1EFAB01D" w14:textId="77777777" w:rsidR="00B47404" w:rsidRPr="00CA56D7" w:rsidRDefault="00B47404" w:rsidP="00E02669">
      <w:pPr>
        <w:tabs>
          <w:tab w:val="left" w:pos="0"/>
        </w:tabs>
        <w:spacing w:after="0" w:line="252" w:lineRule="auto"/>
        <w:ind w:right="-115"/>
        <w:jc w:val="right"/>
        <w:rPr>
          <w:rFonts w:ascii="Times New Roman" w:hAnsi="Times New Roman"/>
          <w:i/>
          <w:lang w:val="pt-PT"/>
        </w:rPr>
      </w:pPr>
    </w:p>
    <w:p w14:paraId="314F5101" w14:textId="77777777" w:rsidR="00E02669" w:rsidRPr="00203596" w:rsidRDefault="00E02669" w:rsidP="00E02669">
      <w:pPr>
        <w:tabs>
          <w:tab w:val="left" w:pos="0"/>
        </w:tabs>
        <w:spacing w:after="0" w:line="252" w:lineRule="auto"/>
        <w:ind w:right="-115"/>
        <w:jc w:val="right"/>
        <w:rPr>
          <w:rFonts w:ascii="Times New Roman" w:hAnsi="Times New Roman"/>
          <w:i/>
          <w:sz w:val="28"/>
          <w:lang w:val="ro-RO"/>
        </w:rPr>
      </w:pPr>
    </w:p>
    <w:p w14:paraId="4AE3742C" w14:textId="77777777" w:rsidR="00E02669" w:rsidRPr="00203596" w:rsidRDefault="00E02669" w:rsidP="00E02669">
      <w:pPr>
        <w:tabs>
          <w:tab w:val="left" w:pos="0"/>
        </w:tabs>
        <w:spacing w:after="0" w:line="252" w:lineRule="auto"/>
        <w:ind w:right="-115"/>
        <w:jc w:val="center"/>
        <w:rPr>
          <w:rFonts w:ascii="Times New Roman" w:hAnsi="Times New Roman"/>
          <w:b/>
          <w:sz w:val="28"/>
          <w:lang w:val="ro-RO"/>
        </w:rPr>
      </w:pPr>
      <w:r w:rsidRPr="00203596">
        <w:rPr>
          <w:rFonts w:ascii="Times New Roman" w:hAnsi="Times New Roman"/>
          <w:b/>
          <w:sz w:val="28"/>
          <w:lang w:val="ro-RO"/>
        </w:rPr>
        <w:t>ACORD</w:t>
      </w:r>
    </w:p>
    <w:p w14:paraId="12EC898A" w14:textId="165C378D" w:rsidR="00E02669" w:rsidRPr="00203596" w:rsidRDefault="00E02669" w:rsidP="00E02669">
      <w:pPr>
        <w:tabs>
          <w:tab w:val="left" w:pos="0"/>
        </w:tabs>
        <w:spacing w:after="0" w:line="252" w:lineRule="auto"/>
        <w:ind w:right="-115"/>
        <w:jc w:val="center"/>
        <w:rPr>
          <w:rFonts w:ascii="Times New Roman" w:hAnsi="Times New Roman"/>
          <w:b/>
          <w:sz w:val="28"/>
          <w:szCs w:val="28"/>
          <w:lang w:val="ro-RO"/>
        </w:rPr>
      </w:pPr>
      <w:r w:rsidRPr="00203596">
        <w:rPr>
          <w:rFonts w:ascii="Times New Roman" w:hAnsi="Times New Roman"/>
          <w:b/>
          <w:sz w:val="28"/>
          <w:lang w:val="ro-RO"/>
        </w:rPr>
        <w:t xml:space="preserve">privind prelucrarea datelor cu caracter personal ale </w:t>
      </w:r>
      <w:r w:rsidR="004709C7">
        <w:rPr>
          <w:rFonts w:ascii="Times New Roman" w:hAnsi="Times New Roman"/>
          <w:b/>
          <w:sz w:val="28"/>
          <w:lang w:val="ro-RO"/>
        </w:rPr>
        <w:t xml:space="preserve">reprezentantului legal al </w:t>
      </w:r>
      <w:proofErr w:type="spellStart"/>
      <w:r w:rsidRPr="00203596">
        <w:rPr>
          <w:rFonts w:ascii="Times New Roman" w:hAnsi="Times New Roman"/>
          <w:b/>
          <w:sz w:val="28"/>
          <w:lang w:val="ro-RO"/>
        </w:rPr>
        <w:t>aplican</w:t>
      </w:r>
      <w:r w:rsidR="004709C7">
        <w:rPr>
          <w:rFonts w:ascii="Times New Roman" w:hAnsi="Times New Roman"/>
          <w:b/>
          <w:sz w:val="28"/>
          <w:lang w:val="ro-RO"/>
        </w:rPr>
        <w:t>tului</w:t>
      </w:r>
      <w:proofErr w:type="spellEnd"/>
      <w:r w:rsidRPr="00203596">
        <w:rPr>
          <w:rFonts w:ascii="Times New Roman" w:hAnsi="Times New Roman"/>
          <w:b/>
          <w:sz w:val="28"/>
          <w:lang w:val="ro-RO"/>
        </w:rPr>
        <w:t xml:space="preserve"> la apelul de proiecte </w:t>
      </w:r>
      <w:r w:rsidR="00356799" w:rsidRPr="00203596">
        <w:rPr>
          <w:rFonts w:ascii="Times New Roman" w:hAnsi="Times New Roman"/>
          <w:b/>
          <w:sz w:val="28"/>
          <w:lang w:val="ro-RO"/>
        </w:rPr>
        <w:t xml:space="preserve">în cadrul </w:t>
      </w:r>
      <w:r w:rsidR="00356799" w:rsidRPr="00203596">
        <w:rPr>
          <w:rFonts w:ascii="Times New Roman" w:hAnsi="Times New Roman"/>
          <w:b/>
          <w:sz w:val="28"/>
          <w:szCs w:val="28"/>
          <w:lang w:val="ro-RO"/>
        </w:rPr>
        <w:t>Programului de susținere a acțiunilor culturale și educaționale în diasporă</w:t>
      </w:r>
    </w:p>
    <w:p w14:paraId="17652689" w14:textId="77777777" w:rsidR="00E02669" w:rsidRPr="00203596" w:rsidRDefault="00E02669" w:rsidP="00E02669">
      <w:pPr>
        <w:tabs>
          <w:tab w:val="left" w:pos="0"/>
        </w:tabs>
        <w:spacing w:after="0" w:line="252" w:lineRule="auto"/>
        <w:ind w:right="-115"/>
        <w:jc w:val="center"/>
        <w:rPr>
          <w:rFonts w:ascii="Times New Roman" w:hAnsi="Times New Roman"/>
          <w:b/>
          <w:sz w:val="28"/>
          <w:lang w:val="ro-RO"/>
        </w:rPr>
      </w:pPr>
    </w:p>
    <w:p w14:paraId="30771D7E" w14:textId="77777777" w:rsidR="00B47404" w:rsidRDefault="00E02669" w:rsidP="005C0EF3">
      <w:pPr>
        <w:tabs>
          <w:tab w:val="left" w:pos="0"/>
          <w:tab w:val="left" w:pos="705"/>
        </w:tabs>
        <w:spacing w:after="0" w:line="252" w:lineRule="auto"/>
        <w:ind w:right="-115"/>
        <w:jc w:val="both"/>
        <w:rPr>
          <w:rFonts w:ascii="Times New Roman" w:hAnsi="Times New Roman"/>
          <w:sz w:val="28"/>
          <w:lang w:val="ro-RO"/>
        </w:rPr>
      </w:pPr>
      <w:r w:rsidRPr="00203596">
        <w:rPr>
          <w:rFonts w:ascii="Times New Roman" w:hAnsi="Times New Roman"/>
          <w:sz w:val="28"/>
          <w:lang w:val="ro-RO"/>
        </w:rPr>
        <w:t>Subsemnatul/a...........................................................................................................</w:t>
      </w:r>
      <w:r w:rsidR="005C0EF3" w:rsidRPr="00203596">
        <w:rPr>
          <w:rFonts w:ascii="Times New Roman" w:hAnsi="Times New Roman"/>
          <w:sz w:val="28"/>
          <w:lang w:val="ro-RO"/>
        </w:rPr>
        <w:t xml:space="preserve">, </w:t>
      </w:r>
      <w:r w:rsidRPr="00203596">
        <w:rPr>
          <w:rFonts w:ascii="Times New Roman" w:hAnsi="Times New Roman"/>
          <w:sz w:val="28"/>
          <w:lang w:val="ro-RO"/>
        </w:rPr>
        <w:t>IDNP......................................., Buletin de identitate.............................................</w:t>
      </w:r>
      <w:r w:rsidR="005C0EF3" w:rsidRPr="00203596">
        <w:rPr>
          <w:rFonts w:ascii="Times New Roman" w:hAnsi="Times New Roman"/>
          <w:sz w:val="28"/>
          <w:lang w:val="ro-RO"/>
        </w:rPr>
        <w:t xml:space="preserve">, </w:t>
      </w:r>
    </w:p>
    <w:p w14:paraId="4C422DDF" w14:textId="77777777" w:rsidR="00B47404" w:rsidRDefault="00E02669" w:rsidP="005C0EF3">
      <w:pPr>
        <w:tabs>
          <w:tab w:val="left" w:pos="0"/>
          <w:tab w:val="left" w:pos="705"/>
        </w:tabs>
        <w:spacing w:after="0" w:line="252" w:lineRule="auto"/>
        <w:ind w:right="-115"/>
        <w:jc w:val="both"/>
        <w:rPr>
          <w:rFonts w:ascii="Times New Roman" w:hAnsi="Times New Roman"/>
          <w:sz w:val="28"/>
          <w:lang w:val="ro-RO"/>
        </w:rPr>
      </w:pPr>
      <w:r w:rsidRPr="00203596">
        <w:rPr>
          <w:rFonts w:ascii="Times New Roman" w:hAnsi="Times New Roman"/>
          <w:sz w:val="28"/>
          <w:lang w:val="ro-RO"/>
        </w:rPr>
        <w:t>Data eliberării.........</w:t>
      </w:r>
      <w:r w:rsidR="00E13560" w:rsidRPr="00203596">
        <w:rPr>
          <w:rFonts w:ascii="Times New Roman" w:hAnsi="Times New Roman"/>
          <w:sz w:val="28"/>
          <w:lang w:val="ro-RO"/>
        </w:rPr>
        <w:t>.......</w:t>
      </w:r>
      <w:r w:rsidRPr="00203596">
        <w:rPr>
          <w:rFonts w:ascii="Times New Roman" w:hAnsi="Times New Roman"/>
          <w:sz w:val="28"/>
          <w:lang w:val="ro-RO"/>
        </w:rPr>
        <w:t>..................................Oficiul.........</w:t>
      </w:r>
      <w:r w:rsidR="00E13560" w:rsidRPr="00203596">
        <w:rPr>
          <w:rFonts w:ascii="Times New Roman" w:hAnsi="Times New Roman"/>
          <w:sz w:val="28"/>
          <w:lang w:val="ro-RO"/>
        </w:rPr>
        <w:t>.................................</w:t>
      </w:r>
      <w:r w:rsidRPr="00203596">
        <w:rPr>
          <w:rFonts w:ascii="Times New Roman" w:hAnsi="Times New Roman"/>
          <w:sz w:val="28"/>
          <w:lang w:val="ro-RO"/>
        </w:rPr>
        <w:t>...,</w:t>
      </w:r>
      <w:r w:rsidR="00E13560" w:rsidRPr="00203596">
        <w:rPr>
          <w:rFonts w:ascii="Times New Roman" w:hAnsi="Times New Roman"/>
          <w:sz w:val="28"/>
          <w:lang w:val="ro-RO"/>
        </w:rPr>
        <w:t xml:space="preserve"> </w:t>
      </w:r>
    </w:p>
    <w:p w14:paraId="270068D8" w14:textId="77777777" w:rsidR="00B47404" w:rsidRDefault="00E02669" w:rsidP="005C0EF3">
      <w:pPr>
        <w:tabs>
          <w:tab w:val="left" w:pos="0"/>
          <w:tab w:val="left" w:pos="705"/>
        </w:tabs>
        <w:spacing w:after="0" w:line="252" w:lineRule="auto"/>
        <w:ind w:right="-115"/>
        <w:jc w:val="both"/>
        <w:rPr>
          <w:rFonts w:ascii="Times New Roman" w:hAnsi="Times New Roman"/>
          <w:sz w:val="28"/>
          <w:lang w:val="ro-RO"/>
        </w:rPr>
      </w:pPr>
      <w:r w:rsidRPr="00203596">
        <w:rPr>
          <w:rFonts w:ascii="Times New Roman" w:hAnsi="Times New Roman"/>
          <w:sz w:val="28"/>
          <w:lang w:val="ro-RO"/>
        </w:rPr>
        <w:t>Adresa</w:t>
      </w:r>
      <w:r w:rsidR="00142CBB" w:rsidRPr="00203596">
        <w:rPr>
          <w:rFonts w:ascii="Times New Roman" w:hAnsi="Times New Roman"/>
          <w:sz w:val="28"/>
          <w:lang w:val="ro-RO"/>
        </w:rPr>
        <w:t xml:space="preserve"> </w:t>
      </w:r>
      <w:r w:rsidRPr="00203596">
        <w:rPr>
          <w:rFonts w:ascii="Times New Roman" w:hAnsi="Times New Roman"/>
          <w:sz w:val="28"/>
          <w:lang w:val="ro-RO"/>
        </w:rPr>
        <w:t>domiciliului/reședinței.....................................</w:t>
      </w:r>
      <w:r w:rsidR="00142CBB" w:rsidRPr="00203596">
        <w:rPr>
          <w:rFonts w:ascii="Times New Roman" w:hAnsi="Times New Roman"/>
          <w:sz w:val="28"/>
          <w:lang w:val="ro-RO"/>
        </w:rPr>
        <w:t>.....................</w:t>
      </w:r>
      <w:r w:rsidRPr="00203596">
        <w:rPr>
          <w:rFonts w:ascii="Times New Roman" w:hAnsi="Times New Roman"/>
          <w:sz w:val="28"/>
          <w:lang w:val="ro-RO"/>
        </w:rPr>
        <w:t>...........................................</w:t>
      </w:r>
      <w:r w:rsidR="002835CA" w:rsidRPr="00203596">
        <w:rPr>
          <w:rFonts w:ascii="Times New Roman" w:hAnsi="Times New Roman"/>
          <w:sz w:val="28"/>
          <w:lang w:val="ro-RO"/>
        </w:rPr>
        <w:t>, în calitate de repre</w:t>
      </w:r>
      <w:r w:rsidR="00142CBB" w:rsidRPr="00203596">
        <w:rPr>
          <w:rFonts w:ascii="Times New Roman" w:hAnsi="Times New Roman"/>
          <w:sz w:val="28"/>
          <w:lang w:val="ro-RO"/>
        </w:rPr>
        <w:t>z</w:t>
      </w:r>
      <w:r w:rsidR="002835CA" w:rsidRPr="00203596">
        <w:rPr>
          <w:rFonts w:ascii="Times New Roman" w:hAnsi="Times New Roman"/>
          <w:sz w:val="28"/>
          <w:lang w:val="ro-RO"/>
        </w:rPr>
        <w:t xml:space="preserve">entant legal al ……………………… </w:t>
      </w:r>
    </w:p>
    <w:p w14:paraId="2750C0B1" w14:textId="21E69C21" w:rsidR="00E02669" w:rsidRPr="00203596" w:rsidRDefault="002835CA" w:rsidP="005C0EF3">
      <w:pPr>
        <w:tabs>
          <w:tab w:val="left" w:pos="0"/>
          <w:tab w:val="left" w:pos="705"/>
        </w:tabs>
        <w:spacing w:after="0" w:line="252" w:lineRule="auto"/>
        <w:ind w:right="-115"/>
        <w:jc w:val="both"/>
        <w:rPr>
          <w:rFonts w:ascii="Times New Roman" w:hAnsi="Times New Roman"/>
          <w:sz w:val="28"/>
          <w:lang w:val="ro-RO"/>
        </w:rPr>
      </w:pPr>
      <w:r w:rsidRPr="00203596">
        <w:rPr>
          <w:rFonts w:ascii="Times New Roman" w:hAnsi="Times New Roman"/>
          <w:sz w:val="28"/>
          <w:lang w:val="ro-RO"/>
        </w:rPr>
        <w:t xml:space="preserve">(denumirea </w:t>
      </w:r>
      <w:proofErr w:type="spellStart"/>
      <w:r w:rsidRPr="00203596">
        <w:rPr>
          <w:rFonts w:ascii="Times New Roman" w:hAnsi="Times New Roman"/>
          <w:sz w:val="28"/>
          <w:lang w:val="ro-RO"/>
        </w:rPr>
        <w:t>aplicantului</w:t>
      </w:r>
      <w:proofErr w:type="spellEnd"/>
      <w:r w:rsidRPr="00203596">
        <w:rPr>
          <w:rFonts w:ascii="Times New Roman" w:hAnsi="Times New Roman"/>
          <w:sz w:val="28"/>
          <w:lang w:val="ro-RO"/>
        </w:rPr>
        <w:t>)………………..(nr. de înregistrare)</w:t>
      </w:r>
    </w:p>
    <w:p w14:paraId="5FFD00AB" w14:textId="77777777" w:rsidR="00E02669" w:rsidRPr="00203596" w:rsidRDefault="00E02669" w:rsidP="00E02669">
      <w:pPr>
        <w:tabs>
          <w:tab w:val="left" w:pos="0"/>
        </w:tabs>
        <w:spacing w:after="0" w:line="252" w:lineRule="auto"/>
        <w:ind w:right="-115"/>
        <w:jc w:val="both"/>
        <w:rPr>
          <w:rFonts w:ascii="Times New Roman" w:hAnsi="Times New Roman"/>
          <w:sz w:val="28"/>
          <w:lang w:val="ro-RO"/>
        </w:rPr>
      </w:pPr>
    </w:p>
    <w:p w14:paraId="080F8D12" w14:textId="55C2EB8D" w:rsidR="00E02669" w:rsidRDefault="00E02669" w:rsidP="00E02669">
      <w:pPr>
        <w:tabs>
          <w:tab w:val="left" w:pos="0"/>
        </w:tabs>
        <w:spacing w:after="0" w:line="252" w:lineRule="auto"/>
        <w:ind w:right="-115"/>
        <w:jc w:val="both"/>
        <w:rPr>
          <w:rFonts w:ascii="Times New Roman" w:hAnsi="Times New Roman"/>
          <w:sz w:val="28"/>
          <w:lang w:val="ro-RO"/>
        </w:rPr>
      </w:pPr>
      <w:r w:rsidRPr="00203596">
        <w:rPr>
          <w:rFonts w:ascii="Times New Roman" w:hAnsi="Times New Roman"/>
          <w:sz w:val="28"/>
          <w:lang w:val="ro-RO"/>
        </w:rPr>
        <w:t>prin acest acord îmi exprim în mod expres consimțământul la prelucrare de către Cancelari</w:t>
      </w:r>
      <w:r w:rsidR="005C0EF3" w:rsidRPr="00203596">
        <w:rPr>
          <w:rFonts w:ascii="Times New Roman" w:hAnsi="Times New Roman"/>
          <w:sz w:val="28"/>
          <w:lang w:val="ro-RO"/>
        </w:rPr>
        <w:t>a</w:t>
      </w:r>
      <w:r w:rsidRPr="00203596">
        <w:rPr>
          <w:rFonts w:ascii="Times New Roman" w:hAnsi="Times New Roman"/>
          <w:sz w:val="28"/>
          <w:lang w:val="ro-RO"/>
        </w:rPr>
        <w:t xml:space="preserve"> de Stat a datelor cu caracter personal, c</w:t>
      </w:r>
      <w:r w:rsidR="004709C7">
        <w:rPr>
          <w:rFonts w:ascii="Times New Roman" w:hAnsi="Times New Roman"/>
          <w:sz w:val="28"/>
          <w:lang w:val="ro-RO"/>
        </w:rPr>
        <w:t>â</w:t>
      </w:r>
      <w:r w:rsidRPr="00203596">
        <w:rPr>
          <w:rFonts w:ascii="Times New Roman" w:hAnsi="Times New Roman"/>
          <w:sz w:val="28"/>
          <w:lang w:val="ro-RO"/>
        </w:rPr>
        <w:t>t și a categoriilor speciale de date cu caracter</w:t>
      </w:r>
      <w:r w:rsidR="00551E8A" w:rsidRPr="00203596">
        <w:rPr>
          <w:rFonts w:ascii="Times New Roman" w:hAnsi="Times New Roman"/>
          <w:sz w:val="28"/>
          <w:lang w:val="ro-RO"/>
        </w:rPr>
        <w:t xml:space="preserve"> </w:t>
      </w:r>
      <w:r w:rsidRPr="00203596">
        <w:rPr>
          <w:rFonts w:ascii="Times New Roman" w:hAnsi="Times New Roman"/>
          <w:sz w:val="28"/>
          <w:lang w:val="ro-RO"/>
        </w:rPr>
        <w:t>personal,</w:t>
      </w:r>
      <w:r w:rsidR="00551E8A" w:rsidRPr="00203596">
        <w:rPr>
          <w:rFonts w:ascii="Times New Roman" w:hAnsi="Times New Roman"/>
          <w:sz w:val="28"/>
          <w:lang w:val="ro-RO"/>
        </w:rPr>
        <w:t xml:space="preserve"> </w:t>
      </w:r>
      <w:r w:rsidRPr="00203596">
        <w:rPr>
          <w:rFonts w:ascii="Times New Roman" w:hAnsi="Times New Roman"/>
          <w:sz w:val="28"/>
          <w:lang w:val="ro-RO"/>
        </w:rPr>
        <w:t>care s</w:t>
      </w:r>
      <w:r w:rsidR="00203596">
        <w:rPr>
          <w:rFonts w:ascii="Times New Roman" w:hAnsi="Times New Roman"/>
          <w:sz w:val="28"/>
          <w:lang w:val="ro-RO"/>
        </w:rPr>
        <w:t>â</w:t>
      </w:r>
      <w:r w:rsidRPr="00203596">
        <w:rPr>
          <w:rFonts w:ascii="Times New Roman" w:hAnsi="Times New Roman"/>
          <w:sz w:val="28"/>
          <w:lang w:val="ro-RO"/>
        </w:rPr>
        <w:t xml:space="preserve">nt oferite de către mine, în legătură cu depunerea </w:t>
      </w:r>
      <w:r w:rsidR="000241E8" w:rsidRPr="00203596">
        <w:rPr>
          <w:rFonts w:ascii="Times New Roman" w:hAnsi="Times New Roman"/>
          <w:sz w:val="28"/>
          <w:lang w:val="ro-RO"/>
        </w:rPr>
        <w:t>aplicației de proiect</w:t>
      </w:r>
      <w:r w:rsidRPr="00203596">
        <w:rPr>
          <w:rFonts w:ascii="Times New Roman" w:hAnsi="Times New Roman"/>
          <w:sz w:val="28"/>
          <w:lang w:val="ro-RO"/>
        </w:rPr>
        <w:t>.</w:t>
      </w:r>
    </w:p>
    <w:p w14:paraId="31D36C32" w14:textId="16EA8A31" w:rsidR="00B47404" w:rsidRDefault="00B47404" w:rsidP="00E02669">
      <w:pPr>
        <w:tabs>
          <w:tab w:val="left" w:pos="0"/>
        </w:tabs>
        <w:spacing w:after="0" w:line="252" w:lineRule="auto"/>
        <w:ind w:right="-115"/>
        <w:jc w:val="both"/>
        <w:rPr>
          <w:rFonts w:ascii="Times New Roman" w:hAnsi="Times New Roman"/>
          <w:sz w:val="28"/>
          <w:lang w:val="ro-RO"/>
        </w:rPr>
      </w:pPr>
    </w:p>
    <w:p w14:paraId="3EC42CFA" w14:textId="06FE4EFC" w:rsidR="00B47404" w:rsidRDefault="00B47404" w:rsidP="00E02669">
      <w:pPr>
        <w:tabs>
          <w:tab w:val="left" w:pos="0"/>
        </w:tabs>
        <w:spacing w:after="0" w:line="252" w:lineRule="auto"/>
        <w:ind w:right="-115"/>
        <w:jc w:val="both"/>
        <w:rPr>
          <w:rFonts w:ascii="Times New Roman" w:hAnsi="Times New Roman"/>
          <w:sz w:val="28"/>
          <w:lang w:val="ro-RO"/>
        </w:rPr>
      </w:pPr>
    </w:p>
    <w:p w14:paraId="6528DD0E" w14:textId="6BB5552C" w:rsidR="00B47404" w:rsidRDefault="00B47404" w:rsidP="00E02669">
      <w:pPr>
        <w:tabs>
          <w:tab w:val="left" w:pos="0"/>
        </w:tabs>
        <w:spacing w:after="0" w:line="252" w:lineRule="auto"/>
        <w:ind w:right="-115"/>
        <w:jc w:val="both"/>
        <w:rPr>
          <w:rFonts w:ascii="Times New Roman" w:hAnsi="Times New Roman"/>
          <w:sz w:val="28"/>
          <w:lang w:val="ro-RO"/>
        </w:rPr>
      </w:pPr>
    </w:p>
    <w:p w14:paraId="26917930" w14:textId="35E2F82F" w:rsidR="00B47404" w:rsidRDefault="00B47404" w:rsidP="00E02669">
      <w:pPr>
        <w:tabs>
          <w:tab w:val="left" w:pos="0"/>
        </w:tabs>
        <w:spacing w:after="0" w:line="252" w:lineRule="auto"/>
        <w:ind w:right="-115"/>
        <w:jc w:val="both"/>
        <w:rPr>
          <w:rFonts w:ascii="Times New Roman" w:hAnsi="Times New Roman"/>
          <w:sz w:val="28"/>
          <w:lang w:val="ro-RO"/>
        </w:rPr>
      </w:pPr>
    </w:p>
    <w:p w14:paraId="2A8DE847" w14:textId="77777777" w:rsidR="00B47404" w:rsidRPr="00203596" w:rsidRDefault="00B47404" w:rsidP="00E02669">
      <w:pPr>
        <w:tabs>
          <w:tab w:val="left" w:pos="0"/>
        </w:tabs>
        <w:spacing w:after="0" w:line="252" w:lineRule="auto"/>
        <w:ind w:right="-115"/>
        <w:jc w:val="both"/>
        <w:rPr>
          <w:rFonts w:ascii="Times New Roman" w:hAnsi="Times New Roman"/>
          <w:sz w:val="28"/>
          <w:lang w:val="ro-RO"/>
        </w:rPr>
      </w:pPr>
    </w:p>
    <w:p w14:paraId="57A3A30F" w14:textId="77777777" w:rsidR="00E02669" w:rsidRPr="00203596" w:rsidRDefault="00E02669" w:rsidP="00E02669">
      <w:pPr>
        <w:tabs>
          <w:tab w:val="left" w:pos="0"/>
        </w:tabs>
        <w:spacing w:after="0" w:line="252" w:lineRule="auto"/>
        <w:ind w:right="-115"/>
        <w:jc w:val="both"/>
        <w:rPr>
          <w:rFonts w:ascii="Times New Roman" w:hAnsi="Times New Roman"/>
          <w:sz w:val="28"/>
          <w:lang w:val="ro-RO"/>
        </w:rPr>
      </w:pPr>
    </w:p>
    <w:tbl>
      <w:tblPr>
        <w:tblStyle w:val="TableGrid"/>
        <w:tblW w:w="0" w:type="auto"/>
        <w:tblLook w:val="04A0" w:firstRow="1" w:lastRow="0" w:firstColumn="1" w:lastColumn="0" w:noHBand="0" w:noVBand="1"/>
      </w:tblPr>
      <w:tblGrid>
        <w:gridCol w:w="4675"/>
        <w:gridCol w:w="4675"/>
      </w:tblGrid>
      <w:tr w:rsidR="00E02669" w:rsidRPr="00203596" w14:paraId="52FF61A0" w14:textId="77777777" w:rsidTr="00BF55A4">
        <w:trPr>
          <w:trHeight w:val="173"/>
        </w:trPr>
        <w:tc>
          <w:tcPr>
            <w:tcW w:w="4675" w:type="dxa"/>
            <w:vMerge w:val="restart"/>
          </w:tcPr>
          <w:p w14:paraId="3BB36724" w14:textId="4FB58DA6" w:rsidR="00E02669" w:rsidRPr="00203596" w:rsidRDefault="00E02669" w:rsidP="00BF55A4">
            <w:pPr>
              <w:tabs>
                <w:tab w:val="left" w:pos="0"/>
              </w:tabs>
              <w:spacing w:line="252" w:lineRule="auto"/>
              <w:ind w:right="-115"/>
              <w:jc w:val="both"/>
              <w:rPr>
                <w:rFonts w:ascii="Times New Roman" w:hAnsi="Times New Roman"/>
                <w:i/>
                <w:sz w:val="28"/>
              </w:rPr>
            </w:pPr>
            <w:r w:rsidRPr="00203596">
              <w:rPr>
                <w:rFonts w:ascii="Times New Roman" w:hAnsi="Times New Roman"/>
                <w:i/>
                <w:sz w:val="28"/>
              </w:rPr>
              <w:t>Nume, prenume</w:t>
            </w:r>
            <w:r w:rsidR="00A8252E" w:rsidRPr="00203596">
              <w:rPr>
                <w:rFonts w:ascii="Times New Roman" w:hAnsi="Times New Roman"/>
                <w:i/>
                <w:sz w:val="28"/>
              </w:rPr>
              <w:t xml:space="preserve"> (reprezentant legal)</w:t>
            </w:r>
          </w:p>
        </w:tc>
        <w:tc>
          <w:tcPr>
            <w:tcW w:w="4675" w:type="dxa"/>
          </w:tcPr>
          <w:p w14:paraId="6C88B11C" w14:textId="5E5788C1" w:rsidR="00E02669" w:rsidRPr="00203596" w:rsidRDefault="00E02669" w:rsidP="00BF55A4">
            <w:pPr>
              <w:tabs>
                <w:tab w:val="left" w:pos="0"/>
              </w:tabs>
              <w:spacing w:line="252" w:lineRule="auto"/>
              <w:ind w:right="-115"/>
              <w:jc w:val="both"/>
              <w:rPr>
                <w:rFonts w:ascii="Times New Roman" w:hAnsi="Times New Roman"/>
                <w:i/>
                <w:sz w:val="28"/>
              </w:rPr>
            </w:pPr>
            <w:r w:rsidRPr="00203596">
              <w:rPr>
                <w:rFonts w:ascii="Times New Roman" w:hAnsi="Times New Roman"/>
                <w:i/>
                <w:sz w:val="28"/>
              </w:rPr>
              <w:t>Semnătura</w:t>
            </w:r>
          </w:p>
        </w:tc>
      </w:tr>
      <w:tr w:rsidR="00E02669" w:rsidRPr="00203596" w14:paraId="4C022BC2" w14:textId="77777777" w:rsidTr="00BF55A4">
        <w:trPr>
          <w:trHeight w:val="172"/>
        </w:trPr>
        <w:tc>
          <w:tcPr>
            <w:tcW w:w="4675" w:type="dxa"/>
            <w:vMerge/>
          </w:tcPr>
          <w:p w14:paraId="2A512B0A" w14:textId="77777777" w:rsidR="00E02669" w:rsidRPr="00203596" w:rsidRDefault="00E02669" w:rsidP="00BF55A4">
            <w:pPr>
              <w:tabs>
                <w:tab w:val="left" w:pos="0"/>
              </w:tabs>
              <w:spacing w:line="252" w:lineRule="auto"/>
              <w:ind w:right="-115"/>
              <w:jc w:val="both"/>
              <w:rPr>
                <w:rFonts w:ascii="Times New Roman" w:hAnsi="Times New Roman"/>
                <w:i/>
                <w:sz w:val="28"/>
              </w:rPr>
            </w:pPr>
          </w:p>
        </w:tc>
        <w:tc>
          <w:tcPr>
            <w:tcW w:w="4675" w:type="dxa"/>
          </w:tcPr>
          <w:p w14:paraId="06ECF867" w14:textId="77777777" w:rsidR="00E02669" w:rsidRPr="00203596" w:rsidRDefault="00E02669" w:rsidP="00BF55A4">
            <w:pPr>
              <w:tabs>
                <w:tab w:val="left" w:pos="0"/>
              </w:tabs>
              <w:spacing w:line="252" w:lineRule="auto"/>
              <w:ind w:right="-115"/>
              <w:jc w:val="both"/>
              <w:rPr>
                <w:rFonts w:ascii="Times New Roman" w:hAnsi="Times New Roman"/>
                <w:i/>
                <w:sz w:val="28"/>
              </w:rPr>
            </w:pPr>
            <w:r w:rsidRPr="00203596">
              <w:rPr>
                <w:rFonts w:ascii="Times New Roman" w:hAnsi="Times New Roman"/>
                <w:i/>
                <w:sz w:val="28"/>
              </w:rPr>
              <w:t>Data</w:t>
            </w:r>
          </w:p>
        </w:tc>
      </w:tr>
    </w:tbl>
    <w:p w14:paraId="0A558EFE" w14:textId="77777777" w:rsidR="00E02669" w:rsidRPr="00203596" w:rsidRDefault="00E02669" w:rsidP="00E02669">
      <w:pPr>
        <w:tabs>
          <w:tab w:val="left" w:pos="0"/>
        </w:tabs>
        <w:spacing w:after="0" w:line="252" w:lineRule="auto"/>
        <w:ind w:right="-115"/>
        <w:jc w:val="both"/>
        <w:rPr>
          <w:rFonts w:ascii="Times New Roman" w:hAnsi="Times New Roman"/>
          <w:sz w:val="28"/>
          <w:lang w:val="ro-RO"/>
        </w:rPr>
      </w:pPr>
    </w:p>
    <w:p w14:paraId="1872B349" w14:textId="77777777" w:rsidR="00E02669" w:rsidRPr="00203596" w:rsidRDefault="00E02669" w:rsidP="00E02669">
      <w:pPr>
        <w:tabs>
          <w:tab w:val="left" w:pos="0"/>
        </w:tabs>
        <w:spacing w:after="0" w:line="252" w:lineRule="auto"/>
        <w:ind w:right="-115"/>
        <w:jc w:val="both"/>
        <w:rPr>
          <w:rFonts w:ascii="Times New Roman" w:hAnsi="Times New Roman"/>
          <w:sz w:val="28"/>
          <w:lang w:val="ro-RO"/>
        </w:rPr>
      </w:pPr>
    </w:p>
    <w:p w14:paraId="0354B677" w14:textId="77777777" w:rsidR="00E02669" w:rsidRPr="00203596" w:rsidRDefault="00E02669" w:rsidP="00E02669">
      <w:pPr>
        <w:tabs>
          <w:tab w:val="left" w:pos="0"/>
        </w:tabs>
        <w:spacing w:after="0" w:line="252" w:lineRule="auto"/>
        <w:ind w:right="-115"/>
        <w:jc w:val="both"/>
        <w:rPr>
          <w:rFonts w:ascii="Times New Roman" w:hAnsi="Times New Roman"/>
          <w:sz w:val="28"/>
          <w:lang w:val="ro-RO"/>
        </w:rPr>
      </w:pPr>
    </w:p>
    <w:p w14:paraId="6934D09B" w14:textId="77777777" w:rsidR="00E02669" w:rsidRPr="00203596" w:rsidRDefault="00E02669" w:rsidP="00E02669">
      <w:pPr>
        <w:tabs>
          <w:tab w:val="left" w:pos="0"/>
        </w:tabs>
        <w:spacing w:after="0" w:line="252" w:lineRule="auto"/>
        <w:ind w:right="-115"/>
        <w:jc w:val="both"/>
        <w:rPr>
          <w:rFonts w:ascii="Times New Roman" w:hAnsi="Times New Roman"/>
          <w:sz w:val="28"/>
          <w:lang w:val="ro-RO"/>
        </w:rPr>
      </w:pPr>
    </w:p>
    <w:p w14:paraId="2A33B1A3" w14:textId="6F609248" w:rsidR="00E02669" w:rsidRPr="00203596" w:rsidRDefault="00E02669" w:rsidP="00E02669">
      <w:pPr>
        <w:tabs>
          <w:tab w:val="left" w:pos="0"/>
        </w:tabs>
        <w:spacing w:after="0" w:line="252" w:lineRule="auto"/>
        <w:ind w:right="-115"/>
        <w:jc w:val="both"/>
        <w:rPr>
          <w:rFonts w:ascii="Times New Roman" w:hAnsi="Times New Roman"/>
          <w:i/>
          <w:sz w:val="20"/>
          <w:szCs w:val="20"/>
          <w:lang w:val="ro-RO"/>
        </w:rPr>
      </w:pPr>
      <w:r w:rsidRPr="00203596">
        <w:rPr>
          <w:rFonts w:ascii="Times New Roman" w:hAnsi="Times New Roman"/>
          <w:i/>
          <w:lang w:val="ro-RO"/>
        </w:rPr>
        <w:t>Aten</w:t>
      </w:r>
      <w:r w:rsidR="00203596">
        <w:rPr>
          <w:rFonts w:ascii="Times New Roman" w:hAnsi="Times New Roman"/>
          <w:i/>
          <w:lang w:val="ro-RO"/>
        </w:rPr>
        <w:t>ț</w:t>
      </w:r>
      <w:r w:rsidRPr="00203596">
        <w:rPr>
          <w:rFonts w:ascii="Times New Roman" w:hAnsi="Times New Roman"/>
          <w:i/>
          <w:lang w:val="ro-RO"/>
        </w:rPr>
        <w:t>ie</w:t>
      </w:r>
      <w:r w:rsidRPr="00203596">
        <w:rPr>
          <w:rFonts w:ascii="Times New Roman" w:hAnsi="Times New Roman"/>
          <w:i/>
          <w:sz w:val="20"/>
          <w:szCs w:val="20"/>
          <w:lang w:val="ro-RO"/>
        </w:rPr>
        <w:t>! Documentul con</w:t>
      </w:r>
      <w:r w:rsidR="00203596">
        <w:rPr>
          <w:rFonts w:ascii="Times New Roman" w:hAnsi="Times New Roman"/>
          <w:i/>
          <w:sz w:val="20"/>
          <w:szCs w:val="20"/>
          <w:lang w:val="ro-RO"/>
        </w:rPr>
        <w:t>ț</w:t>
      </w:r>
      <w:r w:rsidRPr="00203596">
        <w:rPr>
          <w:rFonts w:ascii="Times New Roman" w:hAnsi="Times New Roman"/>
          <w:i/>
          <w:sz w:val="20"/>
          <w:szCs w:val="20"/>
          <w:lang w:val="ro-RO"/>
        </w:rPr>
        <w:t>ine date cu caracter personal, prelucrate în cadrul sistemului de eviden</w:t>
      </w:r>
      <w:r w:rsidR="00203596">
        <w:rPr>
          <w:rFonts w:ascii="Times New Roman" w:hAnsi="Times New Roman"/>
          <w:i/>
          <w:sz w:val="20"/>
          <w:szCs w:val="20"/>
          <w:lang w:val="ro-RO"/>
        </w:rPr>
        <w:t>ț</w:t>
      </w:r>
      <w:r w:rsidRPr="00203596">
        <w:rPr>
          <w:rFonts w:ascii="Times New Roman" w:hAnsi="Times New Roman"/>
          <w:i/>
          <w:sz w:val="20"/>
          <w:szCs w:val="20"/>
          <w:lang w:val="ro-RO"/>
        </w:rPr>
        <w:t>ă nr. 0000806-001, înregistrat în Registrul de eviden</w:t>
      </w:r>
      <w:r w:rsidR="00203596">
        <w:rPr>
          <w:rFonts w:ascii="Times New Roman" w:hAnsi="Times New Roman"/>
          <w:i/>
          <w:sz w:val="20"/>
          <w:szCs w:val="20"/>
          <w:lang w:val="ro-RO"/>
        </w:rPr>
        <w:t>ț</w:t>
      </w:r>
      <w:r w:rsidRPr="00203596">
        <w:rPr>
          <w:rFonts w:ascii="Times New Roman" w:hAnsi="Times New Roman"/>
          <w:i/>
          <w:sz w:val="20"/>
          <w:szCs w:val="20"/>
          <w:lang w:val="ro-RO"/>
        </w:rPr>
        <w:t xml:space="preserve">ă al operatorilor de date cu caracter personal </w:t>
      </w:r>
      <w:hyperlink r:id="rId73" w:history="1">
        <w:r w:rsidRPr="00203596">
          <w:rPr>
            <w:rFonts w:ascii="Times New Roman" w:hAnsi="Times New Roman"/>
            <w:i/>
            <w:sz w:val="20"/>
            <w:szCs w:val="20"/>
            <w:u w:val="single"/>
            <w:lang w:val="ro-RO"/>
          </w:rPr>
          <w:t>www.registru.datepersonale.md</w:t>
        </w:r>
      </w:hyperlink>
      <w:r w:rsidRPr="00203596">
        <w:rPr>
          <w:rFonts w:ascii="Times New Roman" w:hAnsi="Times New Roman"/>
          <w:i/>
          <w:sz w:val="20"/>
          <w:szCs w:val="20"/>
          <w:u w:val="single"/>
          <w:lang w:val="ro-RO"/>
        </w:rPr>
        <w:t>.</w:t>
      </w:r>
      <w:r w:rsidRPr="00203596">
        <w:rPr>
          <w:rFonts w:ascii="Times New Roman" w:hAnsi="Times New Roman"/>
          <w:i/>
          <w:sz w:val="20"/>
          <w:szCs w:val="20"/>
          <w:lang w:val="ro-RO"/>
        </w:rPr>
        <w:t xml:space="preserve"> Prelucrarea ulterioară a acestor date poate fi efectuată numai în condițiile prevăzute de Legea nr. 133 din 08.07.2011 privind protecția datelor cu caracter personal.</w:t>
      </w:r>
    </w:p>
    <w:p w14:paraId="5721A01A" w14:textId="77777777" w:rsidR="00E02669" w:rsidRPr="00203596" w:rsidRDefault="00E02669" w:rsidP="00D57130">
      <w:pPr>
        <w:ind w:firstLine="720"/>
        <w:rPr>
          <w:rFonts w:ascii="Times New Roman" w:hAnsi="Times New Roman"/>
          <w:sz w:val="28"/>
          <w:szCs w:val="28"/>
          <w:lang w:val="ro-RO"/>
        </w:rPr>
      </w:pPr>
    </w:p>
    <w:sectPr w:rsidR="00E02669" w:rsidRPr="00203596" w:rsidSect="001F4D5B">
      <w:footerReference w:type="default" r:id="rId74"/>
      <w:pgSz w:w="12240" w:h="15840"/>
      <w:pgMar w:top="1077" w:right="805" w:bottom="635" w:left="805" w:header="720" w:footer="720" w:gutter="0"/>
      <w:cols w:space="720"/>
      <w:noEndnote/>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1DEAF6B" w14:textId="77777777" w:rsidR="007E1C72" w:rsidRDefault="007E1C72">
      <w:pPr>
        <w:spacing w:after="0" w:line="240" w:lineRule="auto"/>
      </w:pPr>
      <w:r>
        <w:separator/>
      </w:r>
    </w:p>
  </w:endnote>
  <w:endnote w:type="continuationSeparator" w:id="0">
    <w:p w14:paraId="4D42840A" w14:textId="77777777" w:rsidR="007E1C72" w:rsidRDefault="007E1C7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5704B7" w14:textId="046D96D2" w:rsidR="00D04325" w:rsidRDefault="00D04325">
    <w:pPr>
      <w:pStyle w:val="Footer"/>
      <w:jc w:val="center"/>
    </w:pPr>
    <w:r>
      <w:fldChar w:fldCharType="begin"/>
    </w:r>
    <w:r>
      <w:instrText xml:space="preserve"> PAGE   \* MERGEFORMAT </w:instrText>
    </w:r>
    <w:r>
      <w:fldChar w:fldCharType="separate"/>
    </w:r>
    <w:r>
      <w:rPr>
        <w:noProof/>
      </w:rPr>
      <w:t>12</w:t>
    </w:r>
    <w:r>
      <w:fldChar w:fldCharType="end"/>
    </w:r>
  </w:p>
  <w:p w14:paraId="705CCD0D" w14:textId="77777777" w:rsidR="00D04325" w:rsidRDefault="00D04325"/>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E67EDE" w14:textId="410FF675" w:rsidR="00D04325" w:rsidRDefault="00D04325">
    <w:pPr>
      <w:pStyle w:val="Footer"/>
      <w:jc w:val="center"/>
    </w:pPr>
    <w:r>
      <w:fldChar w:fldCharType="begin"/>
    </w:r>
    <w:r>
      <w:instrText xml:space="preserve"> PAGE   \* MERGEFORMAT </w:instrText>
    </w:r>
    <w:r>
      <w:fldChar w:fldCharType="separate"/>
    </w:r>
    <w:r>
      <w:rPr>
        <w:noProof/>
      </w:rPr>
      <w:t>14</w:t>
    </w:r>
    <w:r>
      <w:fldChar w:fldCharType="end"/>
    </w:r>
  </w:p>
  <w:p w14:paraId="399DE024" w14:textId="77777777" w:rsidR="00D04325" w:rsidRDefault="00D04325" w:rsidP="00155B87"/>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332398" w14:textId="45B7F1FF" w:rsidR="00D04325" w:rsidRDefault="00D04325">
    <w:pPr>
      <w:pStyle w:val="Footer"/>
      <w:jc w:val="center"/>
    </w:pPr>
    <w:r>
      <w:fldChar w:fldCharType="begin"/>
    </w:r>
    <w:r>
      <w:instrText xml:space="preserve"> PAGE   \* MERGEFORMAT </w:instrText>
    </w:r>
    <w:r>
      <w:fldChar w:fldCharType="separate"/>
    </w:r>
    <w:r>
      <w:rPr>
        <w:noProof/>
      </w:rPr>
      <w:t>19</w:t>
    </w:r>
    <w:r>
      <w:fldChar w:fldCharType="end"/>
    </w:r>
  </w:p>
  <w:p w14:paraId="0BE97223" w14:textId="77777777" w:rsidR="00D04325" w:rsidRDefault="00D04325" w:rsidP="00155B87"/>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7705DC1" w14:textId="77777777" w:rsidR="007E1C72" w:rsidRDefault="007E1C72">
      <w:pPr>
        <w:spacing w:after="0" w:line="240" w:lineRule="auto"/>
      </w:pPr>
      <w:r>
        <w:separator/>
      </w:r>
    </w:p>
  </w:footnote>
  <w:footnote w:type="continuationSeparator" w:id="0">
    <w:p w14:paraId="52320B1B" w14:textId="77777777" w:rsidR="007E1C72" w:rsidRDefault="007E1C72">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9"/>
    <w:multiLevelType w:val="hybridMultilevel"/>
    <w:tmpl w:val="A2E84E20"/>
    <w:lvl w:ilvl="0" w:tplc="42CAB656">
      <w:start w:val="1"/>
      <w:numFmt w:val="decimal"/>
      <w:lvlText w:val="%1."/>
      <w:lvlJc w:val="left"/>
      <w:pPr>
        <w:ind w:left="700" w:hanging="360"/>
      </w:pPr>
      <w:rPr>
        <w:rFonts w:hint="default"/>
        <w:b w:val="0"/>
      </w:rPr>
    </w:lvl>
    <w:lvl w:ilvl="1" w:tplc="04090019" w:tentative="1">
      <w:start w:val="1"/>
      <w:numFmt w:val="lowerLetter"/>
      <w:lvlText w:val="%2."/>
      <w:lvlJc w:val="left"/>
      <w:pPr>
        <w:ind w:left="1420" w:hanging="360"/>
      </w:pPr>
    </w:lvl>
    <w:lvl w:ilvl="2" w:tplc="0409001B" w:tentative="1">
      <w:start w:val="1"/>
      <w:numFmt w:val="lowerRoman"/>
      <w:lvlText w:val="%3."/>
      <w:lvlJc w:val="right"/>
      <w:pPr>
        <w:ind w:left="2140" w:hanging="180"/>
      </w:pPr>
    </w:lvl>
    <w:lvl w:ilvl="3" w:tplc="0409000F" w:tentative="1">
      <w:start w:val="1"/>
      <w:numFmt w:val="decimal"/>
      <w:lvlText w:val="%4."/>
      <w:lvlJc w:val="left"/>
      <w:pPr>
        <w:ind w:left="2860" w:hanging="360"/>
      </w:pPr>
    </w:lvl>
    <w:lvl w:ilvl="4" w:tplc="04090019" w:tentative="1">
      <w:start w:val="1"/>
      <w:numFmt w:val="lowerLetter"/>
      <w:lvlText w:val="%5."/>
      <w:lvlJc w:val="left"/>
      <w:pPr>
        <w:ind w:left="3580" w:hanging="360"/>
      </w:pPr>
    </w:lvl>
    <w:lvl w:ilvl="5" w:tplc="0409001B" w:tentative="1">
      <w:start w:val="1"/>
      <w:numFmt w:val="lowerRoman"/>
      <w:lvlText w:val="%6."/>
      <w:lvlJc w:val="right"/>
      <w:pPr>
        <w:ind w:left="4300" w:hanging="180"/>
      </w:pPr>
    </w:lvl>
    <w:lvl w:ilvl="6" w:tplc="0409000F" w:tentative="1">
      <w:start w:val="1"/>
      <w:numFmt w:val="decimal"/>
      <w:lvlText w:val="%7."/>
      <w:lvlJc w:val="left"/>
      <w:pPr>
        <w:ind w:left="5020" w:hanging="360"/>
      </w:pPr>
    </w:lvl>
    <w:lvl w:ilvl="7" w:tplc="04090019" w:tentative="1">
      <w:start w:val="1"/>
      <w:numFmt w:val="lowerLetter"/>
      <w:lvlText w:val="%8."/>
      <w:lvlJc w:val="left"/>
      <w:pPr>
        <w:ind w:left="5740" w:hanging="360"/>
      </w:pPr>
    </w:lvl>
    <w:lvl w:ilvl="8" w:tplc="0409001B" w:tentative="1">
      <w:start w:val="1"/>
      <w:numFmt w:val="lowerRoman"/>
      <w:lvlText w:val="%9."/>
      <w:lvlJc w:val="right"/>
      <w:pPr>
        <w:ind w:left="6460" w:hanging="180"/>
      </w:pPr>
    </w:lvl>
  </w:abstractNum>
  <w:abstractNum w:abstractNumId="1" w15:restartNumberingAfterBreak="0">
    <w:nsid w:val="0000000C"/>
    <w:multiLevelType w:val="hybridMultilevel"/>
    <w:tmpl w:val="C3C00F24"/>
    <w:lvl w:ilvl="0" w:tplc="5A025D32">
      <w:start w:val="1"/>
      <w:numFmt w:val="upperRoman"/>
      <w:lvlText w:val="%1."/>
      <w:lvlJc w:val="left"/>
      <w:pPr>
        <w:ind w:left="720" w:hanging="720"/>
      </w:pPr>
      <w:rPr>
        <w:rFonts w:cs="Times New Roman"/>
        <w:b/>
        <w:i w:val="0"/>
        <w:color w:val="auto"/>
        <w:sz w:val="16"/>
        <w:szCs w:val="16"/>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2" w15:restartNumberingAfterBreak="0">
    <w:nsid w:val="0000000F"/>
    <w:multiLevelType w:val="hybridMultilevel"/>
    <w:tmpl w:val="1E40C948"/>
    <w:lvl w:ilvl="0" w:tplc="79401966">
      <w:start w:val="1"/>
      <w:numFmt w:val="lowerLetter"/>
      <w:lvlText w:val="%1)"/>
      <w:lvlJc w:val="left"/>
      <w:pPr>
        <w:ind w:left="720" w:hanging="360"/>
      </w:pPr>
      <w:rPr>
        <w:rFonts w:ascii="Times New Roman" w:eastAsia="Times New Roman" w:hAnsi="Times New Roman" w:cs="Times New Roman"/>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0000015"/>
    <w:multiLevelType w:val="hybridMultilevel"/>
    <w:tmpl w:val="6D96A4BC"/>
    <w:lvl w:ilvl="0" w:tplc="04090017">
      <w:start w:val="1"/>
      <w:numFmt w:val="lowerLetter"/>
      <w:lvlText w:val="%1)"/>
      <w:lvlJc w:val="left"/>
      <w:pPr>
        <w:ind w:left="720" w:hanging="360"/>
      </w:pPr>
      <w:rPr>
        <w:rFonts w:cs="Times New Roman" w:hint="default"/>
      </w:rPr>
    </w:lvl>
    <w:lvl w:ilvl="1" w:tplc="04090019" w:tentative="1">
      <w:start w:val="1"/>
      <w:numFmt w:val="lowerLetter"/>
      <w:lvlText w:val="%2."/>
      <w:lvlJc w:val="left"/>
      <w:pPr>
        <w:ind w:left="1440" w:hanging="360"/>
      </w:pPr>
      <w:rPr>
        <w:rFonts w:cs="Times New Roman"/>
      </w:rPr>
    </w:lvl>
    <w:lvl w:ilvl="2" w:tplc="0409001B" w:tentative="1">
      <w:start w:val="1"/>
      <w:numFmt w:val="lowerRoman"/>
      <w:lvlText w:val="%3."/>
      <w:lvlJc w:val="right"/>
      <w:pPr>
        <w:ind w:left="2160" w:hanging="180"/>
      </w:pPr>
      <w:rPr>
        <w:rFonts w:cs="Times New Roman"/>
      </w:rPr>
    </w:lvl>
    <w:lvl w:ilvl="3" w:tplc="0409000F" w:tentative="1">
      <w:start w:val="1"/>
      <w:numFmt w:val="decimal"/>
      <w:lvlText w:val="%4."/>
      <w:lvlJc w:val="left"/>
      <w:pPr>
        <w:ind w:left="2880" w:hanging="360"/>
      </w:pPr>
      <w:rPr>
        <w:rFonts w:cs="Times New Roman"/>
      </w:rPr>
    </w:lvl>
    <w:lvl w:ilvl="4" w:tplc="04090019" w:tentative="1">
      <w:start w:val="1"/>
      <w:numFmt w:val="lowerLetter"/>
      <w:lvlText w:val="%5."/>
      <w:lvlJc w:val="left"/>
      <w:pPr>
        <w:ind w:left="3600" w:hanging="360"/>
      </w:pPr>
      <w:rPr>
        <w:rFonts w:cs="Times New Roman"/>
      </w:rPr>
    </w:lvl>
    <w:lvl w:ilvl="5" w:tplc="0409001B" w:tentative="1">
      <w:start w:val="1"/>
      <w:numFmt w:val="lowerRoman"/>
      <w:lvlText w:val="%6."/>
      <w:lvlJc w:val="right"/>
      <w:pPr>
        <w:ind w:left="4320" w:hanging="180"/>
      </w:pPr>
      <w:rPr>
        <w:rFonts w:cs="Times New Roman"/>
      </w:rPr>
    </w:lvl>
    <w:lvl w:ilvl="6" w:tplc="0409000F" w:tentative="1">
      <w:start w:val="1"/>
      <w:numFmt w:val="decimal"/>
      <w:lvlText w:val="%7."/>
      <w:lvlJc w:val="left"/>
      <w:pPr>
        <w:ind w:left="5040" w:hanging="360"/>
      </w:pPr>
      <w:rPr>
        <w:rFonts w:cs="Times New Roman"/>
      </w:rPr>
    </w:lvl>
    <w:lvl w:ilvl="7" w:tplc="04090019" w:tentative="1">
      <w:start w:val="1"/>
      <w:numFmt w:val="lowerLetter"/>
      <w:lvlText w:val="%8."/>
      <w:lvlJc w:val="left"/>
      <w:pPr>
        <w:ind w:left="5760" w:hanging="360"/>
      </w:pPr>
      <w:rPr>
        <w:rFonts w:cs="Times New Roman"/>
      </w:rPr>
    </w:lvl>
    <w:lvl w:ilvl="8" w:tplc="0409001B" w:tentative="1">
      <w:start w:val="1"/>
      <w:numFmt w:val="lowerRoman"/>
      <w:lvlText w:val="%9."/>
      <w:lvlJc w:val="right"/>
      <w:pPr>
        <w:ind w:left="6480" w:hanging="180"/>
      </w:pPr>
      <w:rPr>
        <w:rFonts w:cs="Times New Roman"/>
      </w:rPr>
    </w:lvl>
  </w:abstractNum>
  <w:abstractNum w:abstractNumId="4" w15:restartNumberingAfterBreak="0">
    <w:nsid w:val="0000001A"/>
    <w:multiLevelType w:val="hybridMultilevel"/>
    <w:tmpl w:val="DEA028B2"/>
    <w:lvl w:ilvl="0" w:tplc="965AA5DE">
      <w:start w:val="1"/>
      <w:numFmt w:val="lowerLetter"/>
      <w:lvlText w:val="%1)"/>
      <w:lvlJc w:val="left"/>
      <w:pPr>
        <w:ind w:left="720" w:hanging="360"/>
      </w:pPr>
      <w:rPr>
        <w:rFonts w:hint="default"/>
        <w:color w:val="000000"/>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000001B"/>
    <w:multiLevelType w:val="hybridMultilevel"/>
    <w:tmpl w:val="5FAE2392"/>
    <w:lvl w:ilvl="0" w:tplc="04090017">
      <w:start w:val="2"/>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0000023"/>
    <w:multiLevelType w:val="hybridMultilevel"/>
    <w:tmpl w:val="42948706"/>
    <w:lvl w:ilvl="0" w:tplc="8514C662">
      <w:start w:val="1"/>
      <w:numFmt w:val="upperLetter"/>
      <w:lvlText w:val="%1."/>
      <w:lvlJc w:val="left"/>
      <w:pPr>
        <w:ind w:left="720" w:hanging="360"/>
      </w:pPr>
      <w:rPr>
        <w:rFonts w:cs="Times New Roman"/>
        <w:b/>
        <w:color w:val="000000"/>
      </w:rPr>
    </w:lvl>
    <w:lvl w:ilvl="1" w:tplc="04090019">
      <w:start w:val="1"/>
      <w:numFmt w:val="lowerLetter"/>
      <w:lvlText w:val="%2."/>
      <w:lvlJc w:val="left"/>
      <w:pPr>
        <w:ind w:left="1440" w:hanging="360"/>
      </w:pPr>
      <w:rPr>
        <w:rFonts w:cs="Times New Roman"/>
      </w:rPr>
    </w:lvl>
    <w:lvl w:ilvl="2" w:tplc="0409001B">
      <w:start w:val="1"/>
      <w:numFmt w:val="lowerRoman"/>
      <w:lvlText w:val="%3."/>
      <w:lvlJc w:val="right"/>
      <w:pPr>
        <w:ind w:left="2160" w:hanging="180"/>
      </w:pPr>
      <w:rPr>
        <w:rFonts w:cs="Times New Roman"/>
      </w:rPr>
    </w:lvl>
    <w:lvl w:ilvl="3" w:tplc="0409000F">
      <w:start w:val="1"/>
      <w:numFmt w:val="decimal"/>
      <w:lvlText w:val="%4."/>
      <w:lvlJc w:val="left"/>
      <w:pPr>
        <w:ind w:left="2880" w:hanging="360"/>
      </w:pPr>
      <w:rPr>
        <w:rFonts w:cs="Times New Roman"/>
      </w:rPr>
    </w:lvl>
    <w:lvl w:ilvl="4" w:tplc="04090019">
      <w:start w:val="1"/>
      <w:numFmt w:val="lowerLetter"/>
      <w:lvlText w:val="%5."/>
      <w:lvlJc w:val="left"/>
      <w:pPr>
        <w:ind w:left="3600" w:hanging="360"/>
      </w:pPr>
      <w:rPr>
        <w:rFonts w:cs="Times New Roman"/>
      </w:rPr>
    </w:lvl>
    <w:lvl w:ilvl="5" w:tplc="0409001B">
      <w:start w:val="1"/>
      <w:numFmt w:val="lowerRoman"/>
      <w:lvlText w:val="%6."/>
      <w:lvlJc w:val="right"/>
      <w:pPr>
        <w:ind w:left="4320" w:hanging="180"/>
      </w:pPr>
      <w:rPr>
        <w:rFonts w:cs="Times New Roman"/>
      </w:rPr>
    </w:lvl>
    <w:lvl w:ilvl="6" w:tplc="0409000F">
      <w:start w:val="1"/>
      <w:numFmt w:val="decimal"/>
      <w:lvlText w:val="%7."/>
      <w:lvlJc w:val="left"/>
      <w:pPr>
        <w:ind w:left="5040" w:hanging="360"/>
      </w:pPr>
      <w:rPr>
        <w:rFonts w:cs="Times New Roman"/>
      </w:rPr>
    </w:lvl>
    <w:lvl w:ilvl="7" w:tplc="04090019">
      <w:start w:val="1"/>
      <w:numFmt w:val="lowerLetter"/>
      <w:lvlText w:val="%8."/>
      <w:lvlJc w:val="left"/>
      <w:pPr>
        <w:ind w:left="5760" w:hanging="360"/>
      </w:pPr>
      <w:rPr>
        <w:rFonts w:cs="Times New Roman"/>
      </w:rPr>
    </w:lvl>
    <w:lvl w:ilvl="8" w:tplc="0409001B">
      <w:start w:val="1"/>
      <w:numFmt w:val="lowerRoman"/>
      <w:lvlText w:val="%9."/>
      <w:lvlJc w:val="right"/>
      <w:pPr>
        <w:ind w:left="6480" w:hanging="180"/>
      </w:pPr>
      <w:rPr>
        <w:rFonts w:cs="Times New Roman"/>
      </w:rPr>
    </w:lvl>
  </w:abstractNum>
  <w:abstractNum w:abstractNumId="7" w15:restartNumberingAfterBreak="0">
    <w:nsid w:val="00000026"/>
    <w:multiLevelType w:val="hybridMultilevel"/>
    <w:tmpl w:val="9E8285A2"/>
    <w:lvl w:ilvl="0" w:tplc="510EFB26">
      <w:start w:val="1"/>
      <w:numFmt w:val="lowerLetter"/>
      <w:lvlText w:val="%1)"/>
      <w:lvlJc w:val="left"/>
      <w:pPr>
        <w:ind w:left="720" w:hanging="360"/>
      </w:pPr>
      <w:rPr>
        <w:rFonts w:hint="default"/>
        <w:color w:val="000000"/>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00462164"/>
    <w:multiLevelType w:val="hybridMultilevel"/>
    <w:tmpl w:val="8FCE78F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0AD70D6F"/>
    <w:multiLevelType w:val="hybridMultilevel"/>
    <w:tmpl w:val="34D2C69A"/>
    <w:lvl w:ilvl="0" w:tplc="C7465EDE">
      <w:numFmt w:val="bullet"/>
      <w:lvlText w:val="-"/>
      <w:lvlJc w:val="left"/>
      <w:pPr>
        <w:ind w:left="720" w:hanging="360"/>
      </w:pPr>
      <w:rPr>
        <w:rFonts w:ascii="Times New Roman" w:eastAsia="Times New Roman" w:hAnsi="Times New Roman"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10" w15:restartNumberingAfterBreak="0">
    <w:nsid w:val="190D4002"/>
    <w:multiLevelType w:val="hybridMultilevel"/>
    <w:tmpl w:val="91840D40"/>
    <w:lvl w:ilvl="0" w:tplc="DE26EF04">
      <w:start w:val="13"/>
      <w:numFmt w:val="decimal"/>
      <w:lvlText w:val="%1."/>
      <w:lvlJc w:val="left"/>
      <w:pPr>
        <w:ind w:left="700" w:hanging="360"/>
      </w:pPr>
      <w:rPr>
        <w:rFonts w:hint="default"/>
        <w:b w:val="0"/>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1" w15:restartNumberingAfterBreak="0">
    <w:nsid w:val="1A0C70DC"/>
    <w:multiLevelType w:val="hybridMultilevel"/>
    <w:tmpl w:val="DEA028B2"/>
    <w:lvl w:ilvl="0" w:tplc="FFFFFFFF">
      <w:start w:val="1"/>
      <w:numFmt w:val="lowerLetter"/>
      <w:lvlText w:val="%1)"/>
      <w:lvlJc w:val="left"/>
      <w:pPr>
        <w:ind w:left="720" w:hanging="360"/>
      </w:pPr>
      <w:rPr>
        <w:rFonts w:hint="default"/>
        <w:color w:val="000000"/>
      </w:rPr>
    </w:lvl>
    <w:lvl w:ilvl="1" w:tplc="FFFFFFFF">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23633A22"/>
    <w:multiLevelType w:val="multilevel"/>
    <w:tmpl w:val="23633A22"/>
    <w:lvl w:ilvl="0">
      <w:start w:val="1"/>
      <w:numFmt w:val="upperRoman"/>
      <w:lvlText w:val="%1."/>
      <w:lvlJc w:val="right"/>
      <w:pPr>
        <w:ind w:left="720" w:hanging="360"/>
      </w:pPr>
      <w:rPr>
        <w:color w:val="4F81BD" w:themeColor="accent1"/>
      </w:rPr>
    </w:lvl>
    <w:lvl w:ilvl="1">
      <w:start w:val="1"/>
      <w:numFmt w:val="decimal"/>
      <w:lvlText w:val="%2."/>
      <w:lvlJc w:val="left"/>
      <w:pPr>
        <w:ind w:left="1440" w:hanging="360"/>
      </w:pPr>
      <w:rPr>
        <w:b/>
        <w:bCs w:val="0"/>
        <w:i w:val="0"/>
        <w:iCs/>
        <w:color w:val="auto"/>
        <w:sz w:val="22"/>
        <w:szCs w:val="22"/>
      </w:rPr>
    </w:lvl>
    <w:lvl w:ilvl="2">
      <w:start w:val="1"/>
      <w:numFmt w:val="bullet"/>
      <w:lvlText w:val=""/>
      <w:lvlJc w:val="left"/>
      <w:pPr>
        <w:ind w:left="2340" w:hanging="360"/>
      </w:pPr>
      <w:rPr>
        <w:rFonts w:ascii="Symbol" w:hAnsi="Symbol" w:hint="default"/>
      </w:r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3" w15:restartNumberingAfterBreak="0">
    <w:nsid w:val="24092362"/>
    <w:multiLevelType w:val="hybridMultilevel"/>
    <w:tmpl w:val="DEA028B2"/>
    <w:lvl w:ilvl="0" w:tplc="FFFFFFFF">
      <w:start w:val="1"/>
      <w:numFmt w:val="lowerLetter"/>
      <w:lvlText w:val="%1)"/>
      <w:lvlJc w:val="left"/>
      <w:pPr>
        <w:ind w:left="720" w:hanging="360"/>
      </w:pPr>
      <w:rPr>
        <w:rFonts w:hint="default"/>
        <w:color w:val="000000"/>
      </w:rPr>
    </w:lvl>
    <w:lvl w:ilvl="1" w:tplc="FFFFFFFF">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254F0B23"/>
    <w:multiLevelType w:val="hybridMultilevel"/>
    <w:tmpl w:val="DCE035A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B20261D"/>
    <w:multiLevelType w:val="hybridMultilevel"/>
    <w:tmpl w:val="DEA028B2"/>
    <w:lvl w:ilvl="0" w:tplc="FFFFFFFF">
      <w:start w:val="1"/>
      <w:numFmt w:val="lowerLetter"/>
      <w:lvlText w:val="%1)"/>
      <w:lvlJc w:val="left"/>
      <w:pPr>
        <w:ind w:left="720" w:hanging="360"/>
      </w:pPr>
      <w:rPr>
        <w:rFonts w:hint="default"/>
        <w:color w:val="000000"/>
      </w:rPr>
    </w:lvl>
    <w:lvl w:ilvl="1" w:tplc="FFFFFFFF">
      <w:start w:val="1"/>
      <w:numFmt w:val="bullet"/>
      <w:lvlText w:val="o"/>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449D759F"/>
    <w:multiLevelType w:val="hybridMultilevel"/>
    <w:tmpl w:val="E0B0844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4C8718E6"/>
    <w:multiLevelType w:val="hybridMultilevel"/>
    <w:tmpl w:val="A866DEE4"/>
    <w:lvl w:ilvl="0" w:tplc="709EEB54">
      <w:start w:val="12"/>
      <w:numFmt w:val="decimal"/>
      <w:lvlText w:val="%1."/>
      <w:lvlJc w:val="left"/>
      <w:pPr>
        <w:ind w:left="720" w:hanging="360"/>
      </w:pPr>
      <w:rPr>
        <w:rFonts w:hint="default"/>
      </w:r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18" w15:restartNumberingAfterBreak="0">
    <w:nsid w:val="4D6C70A0"/>
    <w:multiLevelType w:val="multilevel"/>
    <w:tmpl w:val="4D6C70A0"/>
    <w:lvl w:ilvl="0">
      <w:start w:val="1"/>
      <w:numFmt w:val="bullet"/>
      <w:lvlText w:val=""/>
      <w:lvlJc w:val="left"/>
      <w:pPr>
        <w:ind w:left="786" w:hanging="360"/>
      </w:pPr>
      <w:rPr>
        <w:rFonts w:ascii="Symbol" w:hAnsi="Symbol" w:hint="default"/>
        <w:color w:val="auto"/>
      </w:rPr>
    </w:lvl>
    <w:lvl w:ilvl="1">
      <w:start w:val="1"/>
      <w:numFmt w:val="bullet"/>
      <w:lvlText w:val="o"/>
      <w:lvlJc w:val="left"/>
      <w:pPr>
        <w:ind w:left="1506" w:hanging="360"/>
      </w:pPr>
      <w:rPr>
        <w:rFonts w:ascii="Courier New" w:hAnsi="Courier New" w:cs="Courier New" w:hint="default"/>
      </w:rPr>
    </w:lvl>
    <w:lvl w:ilvl="2">
      <w:start w:val="1"/>
      <w:numFmt w:val="bullet"/>
      <w:lvlText w:val=""/>
      <w:lvlJc w:val="left"/>
      <w:pPr>
        <w:ind w:left="2226" w:hanging="360"/>
      </w:pPr>
      <w:rPr>
        <w:rFonts w:ascii="Wingdings" w:hAnsi="Wingdings" w:hint="default"/>
      </w:rPr>
    </w:lvl>
    <w:lvl w:ilvl="3">
      <w:start w:val="1"/>
      <w:numFmt w:val="bullet"/>
      <w:lvlText w:val=""/>
      <w:lvlJc w:val="left"/>
      <w:pPr>
        <w:ind w:left="2946" w:hanging="360"/>
      </w:pPr>
      <w:rPr>
        <w:rFonts w:ascii="Symbol" w:hAnsi="Symbol" w:hint="default"/>
      </w:rPr>
    </w:lvl>
    <w:lvl w:ilvl="4">
      <w:start w:val="1"/>
      <w:numFmt w:val="bullet"/>
      <w:lvlText w:val="o"/>
      <w:lvlJc w:val="left"/>
      <w:pPr>
        <w:ind w:left="3666" w:hanging="360"/>
      </w:pPr>
      <w:rPr>
        <w:rFonts w:ascii="Courier New" w:hAnsi="Courier New" w:cs="Courier New" w:hint="default"/>
      </w:rPr>
    </w:lvl>
    <w:lvl w:ilvl="5">
      <w:start w:val="1"/>
      <w:numFmt w:val="bullet"/>
      <w:lvlText w:val=""/>
      <w:lvlJc w:val="left"/>
      <w:pPr>
        <w:ind w:left="4386" w:hanging="360"/>
      </w:pPr>
      <w:rPr>
        <w:rFonts w:ascii="Wingdings" w:hAnsi="Wingdings" w:hint="default"/>
      </w:rPr>
    </w:lvl>
    <w:lvl w:ilvl="6">
      <w:start w:val="1"/>
      <w:numFmt w:val="bullet"/>
      <w:lvlText w:val=""/>
      <w:lvlJc w:val="left"/>
      <w:pPr>
        <w:ind w:left="5106" w:hanging="360"/>
      </w:pPr>
      <w:rPr>
        <w:rFonts w:ascii="Symbol" w:hAnsi="Symbol" w:hint="default"/>
      </w:rPr>
    </w:lvl>
    <w:lvl w:ilvl="7">
      <w:start w:val="1"/>
      <w:numFmt w:val="bullet"/>
      <w:lvlText w:val="o"/>
      <w:lvlJc w:val="left"/>
      <w:pPr>
        <w:ind w:left="5826" w:hanging="360"/>
      </w:pPr>
      <w:rPr>
        <w:rFonts w:ascii="Courier New" w:hAnsi="Courier New" w:cs="Courier New" w:hint="default"/>
      </w:rPr>
    </w:lvl>
    <w:lvl w:ilvl="8">
      <w:start w:val="1"/>
      <w:numFmt w:val="bullet"/>
      <w:lvlText w:val=""/>
      <w:lvlJc w:val="left"/>
      <w:pPr>
        <w:ind w:left="6546" w:hanging="360"/>
      </w:pPr>
      <w:rPr>
        <w:rFonts w:ascii="Wingdings" w:hAnsi="Wingdings" w:hint="default"/>
      </w:rPr>
    </w:lvl>
  </w:abstractNum>
  <w:abstractNum w:abstractNumId="19" w15:restartNumberingAfterBreak="0">
    <w:nsid w:val="4E217A7C"/>
    <w:multiLevelType w:val="hybridMultilevel"/>
    <w:tmpl w:val="D8387A56"/>
    <w:lvl w:ilvl="0" w:tplc="8DD0FCFC">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3164737"/>
    <w:multiLevelType w:val="hybridMultilevel"/>
    <w:tmpl w:val="BDE0D026"/>
    <w:lvl w:ilvl="0" w:tplc="FE12A602">
      <w:start w:val="1"/>
      <w:numFmt w:val="decimal"/>
      <w:lvlText w:val="%1."/>
      <w:lvlJc w:val="left"/>
      <w:pPr>
        <w:ind w:left="720" w:hanging="360"/>
      </w:pPr>
      <w:rPr>
        <w:rFonts w:hint="default"/>
        <w:b w:val="0"/>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639C3507"/>
    <w:multiLevelType w:val="multilevel"/>
    <w:tmpl w:val="639C3507"/>
    <w:lvl w:ilvl="0">
      <w:start w:val="1"/>
      <w:numFmt w:val="bullet"/>
      <w:lvlText w:val=""/>
      <w:lvlJc w:val="left"/>
      <w:pPr>
        <w:ind w:left="902" w:hanging="360"/>
      </w:pPr>
      <w:rPr>
        <w:rFonts w:ascii="Symbol" w:hAnsi="Symbol" w:hint="default"/>
      </w:rPr>
    </w:lvl>
    <w:lvl w:ilvl="1">
      <w:start w:val="1"/>
      <w:numFmt w:val="bullet"/>
      <w:lvlText w:val="o"/>
      <w:lvlJc w:val="left"/>
      <w:pPr>
        <w:ind w:left="1622" w:hanging="360"/>
      </w:pPr>
      <w:rPr>
        <w:rFonts w:ascii="Courier New" w:hAnsi="Courier New" w:cs="Courier New" w:hint="default"/>
      </w:rPr>
    </w:lvl>
    <w:lvl w:ilvl="2">
      <w:start w:val="1"/>
      <w:numFmt w:val="bullet"/>
      <w:lvlText w:val=""/>
      <w:lvlJc w:val="left"/>
      <w:pPr>
        <w:ind w:left="2342" w:hanging="360"/>
      </w:pPr>
      <w:rPr>
        <w:rFonts w:ascii="Wingdings" w:hAnsi="Wingdings" w:hint="default"/>
      </w:rPr>
    </w:lvl>
    <w:lvl w:ilvl="3">
      <w:start w:val="1"/>
      <w:numFmt w:val="bullet"/>
      <w:lvlText w:val=""/>
      <w:lvlJc w:val="left"/>
      <w:pPr>
        <w:ind w:left="3062" w:hanging="360"/>
      </w:pPr>
      <w:rPr>
        <w:rFonts w:ascii="Symbol" w:hAnsi="Symbol" w:hint="default"/>
      </w:rPr>
    </w:lvl>
    <w:lvl w:ilvl="4">
      <w:start w:val="1"/>
      <w:numFmt w:val="bullet"/>
      <w:lvlText w:val="o"/>
      <w:lvlJc w:val="left"/>
      <w:pPr>
        <w:ind w:left="3782" w:hanging="360"/>
      </w:pPr>
      <w:rPr>
        <w:rFonts w:ascii="Courier New" w:hAnsi="Courier New" w:cs="Courier New" w:hint="default"/>
      </w:rPr>
    </w:lvl>
    <w:lvl w:ilvl="5">
      <w:start w:val="1"/>
      <w:numFmt w:val="bullet"/>
      <w:lvlText w:val=""/>
      <w:lvlJc w:val="left"/>
      <w:pPr>
        <w:ind w:left="4502" w:hanging="360"/>
      </w:pPr>
      <w:rPr>
        <w:rFonts w:ascii="Wingdings" w:hAnsi="Wingdings" w:hint="default"/>
      </w:rPr>
    </w:lvl>
    <w:lvl w:ilvl="6">
      <w:start w:val="1"/>
      <w:numFmt w:val="bullet"/>
      <w:lvlText w:val=""/>
      <w:lvlJc w:val="left"/>
      <w:pPr>
        <w:ind w:left="5222" w:hanging="360"/>
      </w:pPr>
      <w:rPr>
        <w:rFonts w:ascii="Symbol" w:hAnsi="Symbol" w:hint="default"/>
      </w:rPr>
    </w:lvl>
    <w:lvl w:ilvl="7">
      <w:start w:val="1"/>
      <w:numFmt w:val="bullet"/>
      <w:lvlText w:val="o"/>
      <w:lvlJc w:val="left"/>
      <w:pPr>
        <w:ind w:left="5942" w:hanging="360"/>
      </w:pPr>
      <w:rPr>
        <w:rFonts w:ascii="Courier New" w:hAnsi="Courier New" w:cs="Courier New" w:hint="default"/>
      </w:rPr>
    </w:lvl>
    <w:lvl w:ilvl="8">
      <w:start w:val="1"/>
      <w:numFmt w:val="bullet"/>
      <w:lvlText w:val=""/>
      <w:lvlJc w:val="left"/>
      <w:pPr>
        <w:ind w:left="6662" w:hanging="360"/>
      </w:pPr>
      <w:rPr>
        <w:rFonts w:ascii="Wingdings" w:hAnsi="Wingdings" w:hint="default"/>
      </w:rPr>
    </w:lvl>
  </w:abstractNum>
  <w:abstractNum w:abstractNumId="22" w15:restartNumberingAfterBreak="0">
    <w:nsid w:val="63B56252"/>
    <w:multiLevelType w:val="hybridMultilevel"/>
    <w:tmpl w:val="52D06006"/>
    <w:lvl w:ilvl="0" w:tplc="50CE86FC">
      <w:start w:val="1"/>
      <w:numFmt w:val="lowerLetter"/>
      <w:lvlText w:val="%1)"/>
      <w:lvlJc w:val="left"/>
      <w:pPr>
        <w:ind w:left="720" w:hanging="360"/>
      </w:pPr>
      <w:rPr>
        <w:rFonts w:hint="default"/>
        <w:color w:val="0000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67FC6954"/>
    <w:multiLevelType w:val="hybridMultilevel"/>
    <w:tmpl w:val="C2FA9982"/>
    <w:lvl w:ilvl="0" w:tplc="B7362752">
      <w:start w:val="18"/>
      <w:numFmt w:val="bullet"/>
      <w:lvlText w:val="-"/>
      <w:lvlJc w:val="left"/>
      <w:pPr>
        <w:ind w:left="1080" w:hanging="360"/>
      </w:pPr>
      <w:rPr>
        <w:rFonts w:ascii="Times New Roman" w:eastAsia="Times New Roman" w:hAnsi="Times New Roman"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691E704D"/>
    <w:multiLevelType w:val="multilevel"/>
    <w:tmpl w:val="691E704D"/>
    <w:lvl w:ilvl="0">
      <w:start w:val="12"/>
      <w:numFmt w:val="bullet"/>
      <w:lvlText w:val="-"/>
      <w:lvlJc w:val="left"/>
      <w:pPr>
        <w:ind w:left="902" w:hanging="360"/>
      </w:pPr>
      <w:rPr>
        <w:rFonts w:ascii="Times New Roman" w:eastAsia="Verdana" w:hAnsi="Times New Roman" w:cs="Times New Roman" w:hint="default"/>
        <w:b/>
      </w:rPr>
    </w:lvl>
    <w:lvl w:ilvl="1">
      <w:start w:val="1"/>
      <w:numFmt w:val="bullet"/>
      <w:lvlText w:val="o"/>
      <w:lvlJc w:val="left"/>
      <w:pPr>
        <w:ind w:left="1622" w:hanging="360"/>
      </w:pPr>
      <w:rPr>
        <w:rFonts w:ascii="Courier New" w:hAnsi="Courier New" w:cs="Courier New" w:hint="default"/>
      </w:rPr>
    </w:lvl>
    <w:lvl w:ilvl="2">
      <w:start w:val="1"/>
      <w:numFmt w:val="bullet"/>
      <w:lvlText w:val=""/>
      <w:lvlJc w:val="left"/>
      <w:pPr>
        <w:ind w:left="2342" w:hanging="360"/>
      </w:pPr>
      <w:rPr>
        <w:rFonts w:ascii="Wingdings" w:hAnsi="Wingdings" w:hint="default"/>
      </w:rPr>
    </w:lvl>
    <w:lvl w:ilvl="3">
      <w:start w:val="1"/>
      <w:numFmt w:val="bullet"/>
      <w:lvlText w:val=""/>
      <w:lvlJc w:val="left"/>
      <w:pPr>
        <w:ind w:left="3062" w:hanging="360"/>
      </w:pPr>
      <w:rPr>
        <w:rFonts w:ascii="Symbol" w:hAnsi="Symbol" w:hint="default"/>
      </w:rPr>
    </w:lvl>
    <w:lvl w:ilvl="4">
      <w:start w:val="1"/>
      <w:numFmt w:val="bullet"/>
      <w:lvlText w:val="o"/>
      <w:lvlJc w:val="left"/>
      <w:pPr>
        <w:ind w:left="3782" w:hanging="360"/>
      </w:pPr>
      <w:rPr>
        <w:rFonts w:ascii="Courier New" w:hAnsi="Courier New" w:cs="Courier New" w:hint="default"/>
      </w:rPr>
    </w:lvl>
    <w:lvl w:ilvl="5">
      <w:start w:val="1"/>
      <w:numFmt w:val="bullet"/>
      <w:lvlText w:val=""/>
      <w:lvlJc w:val="left"/>
      <w:pPr>
        <w:ind w:left="4502" w:hanging="360"/>
      </w:pPr>
      <w:rPr>
        <w:rFonts w:ascii="Wingdings" w:hAnsi="Wingdings" w:hint="default"/>
      </w:rPr>
    </w:lvl>
    <w:lvl w:ilvl="6">
      <w:start w:val="1"/>
      <w:numFmt w:val="bullet"/>
      <w:lvlText w:val=""/>
      <w:lvlJc w:val="left"/>
      <w:pPr>
        <w:ind w:left="5222" w:hanging="360"/>
      </w:pPr>
      <w:rPr>
        <w:rFonts w:ascii="Symbol" w:hAnsi="Symbol" w:hint="default"/>
      </w:rPr>
    </w:lvl>
    <w:lvl w:ilvl="7">
      <w:start w:val="1"/>
      <w:numFmt w:val="bullet"/>
      <w:lvlText w:val="o"/>
      <w:lvlJc w:val="left"/>
      <w:pPr>
        <w:ind w:left="5942" w:hanging="360"/>
      </w:pPr>
      <w:rPr>
        <w:rFonts w:ascii="Courier New" w:hAnsi="Courier New" w:cs="Courier New" w:hint="default"/>
      </w:rPr>
    </w:lvl>
    <w:lvl w:ilvl="8">
      <w:start w:val="1"/>
      <w:numFmt w:val="bullet"/>
      <w:lvlText w:val=""/>
      <w:lvlJc w:val="left"/>
      <w:pPr>
        <w:ind w:left="6662" w:hanging="360"/>
      </w:pPr>
      <w:rPr>
        <w:rFonts w:ascii="Wingdings" w:hAnsi="Wingdings" w:hint="default"/>
      </w:rPr>
    </w:lvl>
  </w:abstractNum>
  <w:abstractNum w:abstractNumId="25" w15:restartNumberingAfterBreak="0">
    <w:nsid w:val="73FC5416"/>
    <w:multiLevelType w:val="hybridMultilevel"/>
    <w:tmpl w:val="5256FFF6"/>
    <w:lvl w:ilvl="0" w:tplc="C7465EDE">
      <w:numFmt w:val="bullet"/>
      <w:lvlText w:val="-"/>
      <w:lvlJc w:val="left"/>
      <w:pPr>
        <w:ind w:left="720" w:hanging="360"/>
      </w:pPr>
      <w:rPr>
        <w:rFonts w:ascii="Times New Roman" w:eastAsia="Times New Roman" w:hAnsi="Times New Roman" w:hint="default"/>
      </w:rPr>
    </w:lvl>
    <w:lvl w:ilvl="1" w:tplc="04190003" w:tentative="1">
      <w:start w:val="1"/>
      <w:numFmt w:val="bullet"/>
      <w:lvlText w:val="o"/>
      <w:lvlJc w:val="left"/>
      <w:pPr>
        <w:ind w:left="1440" w:hanging="360"/>
      </w:pPr>
      <w:rPr>
        <w:rFonts w:ascii="Courier New" w:hAnsi="Courier New" w:cs="Courier New" w:hint="default"/>
      </w:rPr>
    </w:lvl>
    <w:lvl w:ilvl="2" w:tplc="04190005" w:tentative="1">
      <w:start w:val="1"/>
      <w:numFmt w:val="bullet"/>
      <w:lvlText w:val=""/>
      <w:lvlJc w:val="left"/>
      <w:pPr>
        <w:ind w:left="2160" w:hanging="360"/>
      </w:pPr>
      <w:rPr>
        <w:rFonts w:ascii="Wingdings" w:hAnsi="Wingdings" w:hint="default"/>
      </w:rPr>
    </w:lvl>
    <w:lvl w:ilvl="3" w:tplc="04190001" w:tentative="1">
      <w:start w:val="1"/>
      <w:numFmt w:val="bullet"/>
      <w:lvlText w:val=""/>
      <w:lvlJc w:val="left"/>
      <w:pPr>
        <w:ind w:left="2880" w:hanging="360"/>
      </w:pPr>
      <w:rPr>
        <w:rFonts w:ascii="Symbol" w:hAnsi="Symbol" w:hint="default"/>
      </w:rPr>
    </w:lvl>
    <w:lvl w:ilvl="4" w:tplc="04190003" w:tentative="1">
      <w:start w:val="1"/>
      <w:numFmt w:val="bullet"/>
      <w:lvlText w:val="o"/>
      <w:lvlJc w:val="left"/>
      <w:pPr>
        <w:ind w:left="3600" w:hanging="360"/>
      </w:pPr>
      <w:rPr>
        <w:rFonts w:ascii="Courier New" w:hAnsi="Courier New" w:cs="Courier New" w:hint="default"/>
      </w:rPr>
    </w:lvl>
    <w:lvl w:ilvl="5" w:tplc="04190005" w:tentative="1">
      <w:start w:val="1"/>
      <w:numFmt w:val="bullet"/>
      <w:lvlText w:val=""/>
      <w:lvlJc w:val="left"/>
      <w:pPr>
        <w:ind w:left="4320" w:hanging="360"/>
      </w:pPr>
      <w:rPr>
        <w:rFonts w:ascii="Wingdings" w:hAnsi="Wingdings" w:hint="default"/>
      </w:rPr>
    </w:lvl>
    <w:lvl w:ilvl="6" w:tplc="04190001" w:tentative="1">
      <w:start w:val="1"/>
      <w:numFmt w:val="bullet"/>
      <w:lvlText w:val=""/>
      <w:lvlJc w:val="left"/>
      <w:pPr>
        <w:ind w:left="5040" w:hanging="360"/>
      </w:pPr>
      <w:rPr>
        <w:rFonts w:ascii="Symbol" w:hAnsi="Symbol" w:hint="default"/>
      </w:rPr>
    </w:lvl>
    <w:lvl w:ilvl="7" w:tplc="04190003" w:tentative="1">
      <w:start w:val="1"/>
      <w:numFmt w:val="bullet"/>
      <w:lvlText w:val="o"/>
      <w:lvlJc w:val="left"/>
      <w:pPr>
        <w:ind w:left="5760" w:hanging="360"/>
      </w:pPr>
      <w:rPr>
        <w:rFonts w:ascii="Courier New" w:hAnsi="Courier New" w:cs="Courier New" w:hint="default"/>
      </w:rPr>
    </w:lvl>
    <w:lvl w:ilvl="8" w:tplc="04190005" w:tentative="1">
      <w:start w:val="1"/>
      <w:numFmt w:val="bullet"/>
      <w:lvlText w:val=""/>
      <w:lvlJc w:val="left"/>
      <w:pPr>
        <w:ind w:left="6480" w:hanging="360"/>
      </w:pPr>
      <w:rPr>
        <w:rFonts w:ascii="Wingdings" w:hAnsi="Wingdings" w:hint="default"/>
      </w:rPr>
    </w:lvl>
  </w:abstractNum>
  <w:abstractNum w:abstractNumId="26" w15:restartNumberingAfterBreak="0">
    <w:nsid w:val="7BFD6230"/>
    <w:multiLevelType w:val="hybridMultilevel"/>
    <w:tmpl w:val="112E63D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F995D8B"/>
    <w:multiLevelType w:val="hybridMultilevel"/>
    <w:tmpl w:val="CD689AC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
  </w:num>
  <w:num w:numId="2">
    <w:abstractNumId w:val="6"/>
  </w:num>
  <w:num w:numId="3">
    <w:abstractNumId w:val="3"/>
  </w:num>
  <w:num w:numId="4">
    <w:abstractNumId w:val="2"/>
  </w:num>
  <w:num w:numId="5">
    <w:abstractNumId w:val="0"/>
  </w:num>
  <w:num w:numId="6">
    <w:abstractNumId w:val="7"/>
  </w:num>
  <w:num w:numId="7">
    <w:abstractNumId w:val="5"/>
  </w:num>
  <w:num w:numId="8">
    <w:abstractNumId w:val="4"/>
  </w:num>
  <w:num w:numId="9">
    <w:abstractNumId w:val="16"/>
  </w:num>
  <w:num w:numId="10">
    <w:abstractNumId w:val="22"/>
  </w:num>
  <w:num w:numId="11">
    <w:abstractNumId w:val="17"/>
  </w:num>
  <w:num w:numId="12">
    <w:abstractNumId w:val="10"/>
  </w:num>
  <w:num w:numId="13">
    <w:abstractNumId w:val="9"/>
  </w:num>
  <w:num w:numId="14">
    <w:abstractNumId w:val="25"/>
  </w:num>
  <w:num w:numId="15">
    <w:abstractNumId w:val="26"/>
  </w:num>
  <w:num w:numId="16">
    <w:abstractNumId w:val="14"/>
  </w:num>
  <w:num w:numId="17">
    <w:abstractNumId w:val="27"/>
  </w:num>
  <w:num w:numId="18">
    <w:abstractNumId w:val="20"/>
  </w:num>
  <w:num w:numId="19">
    <w:abstractNumId w:val="13"/>
  </w:num>
  <w:num w:numId="20">
    <w:abstractNumId w:val="19"/>
  </w:num>
  <w:num w:numId="21">
    <w:abstractNumId w:val="8"/>
  </w:num>
  <w:num w:numId="22">
    <w:abstractNumId w:val="11"/>
  </w:num>
  <w:num w:numId="23">
    <w:abstractNumId w:val="24"/>
  </w:num>
  <w:num w:numId="24">
    <w:abstractNumId w:val="21"/>
  </w:num>
  <w:num w:numId="25">
    <w:abstractNumId w:val="12"/>
  </w:num>
  <w:num w:numId="26">
    <w:abstractNumId w:val="18"/>
  </w:num>
  <w:num w:numId="27">
    <w:abstractNumId w:val="23"/>
  </w:num>
  <w:num w:numId="28">
    <w:abstractNumId w:val="15"/>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bordersDoNotSurroundHeader/>
  <w:bordersDoNotSurroundFooter/>
  <w:gutterAtTop/>
  <w:proofState w:spelling="clean" w:grammar="clean"/>
  <w:defaultTabStop w:val="720"/>
  <w:hyphenationZone w:val="425"/>
  <w:drawingGridHorizontalSpacing w:val="120"/>
  <w:drawingGridVerticalSpacing w:val="120"/>
  <w:displayHorizontalDrawingGridEvery w:val="0"/>
  <w:displayVerticalDrawingGridEvery w:val="3"/>
  <w:doNotUseMarginsForDrawingGridOrigin/>
  <w:doNotShadeFormData/>
  <w:characterSpacingControl w:val="compressPunctuation"/>
  <w:doNotValidateAgainstSchema/>
  <w:doNotDemarcateInvalidXml/>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91D99"/>
    <w:rsid w:val="00000445"/>
    <w:rsid w:val="000014C3"/>
    <w:rsid w:val="000027EB"/>
    <w:rsid w:val="000122E2"/>
    <w:rsid w:val="00012D05"/>
    <w:rsid w:val="00012FE8"/>
    <w:rsid w:val="000136F0"/>
    <w:rsid w:val="00015E0B"/>
    <w:rsid w:val="0001663B"/>
    <w:rsid w:val="00017375"/>
    <w:rsid w:val="00023626"/>
    <w:rsid w:val="000241E8"/>
    <w:rsid w:val="0002519A"/>
    <w:rsid w:val="0002557C"/>
    <w:rsid w:val="00026223"/>
    <w:rsid w:val="000263D8"/>
    <w:rsid w:val="0003215A"/>
    <w:rsid w:val="00032399"/>
    <w:rsid w:val="00032E14"/>
    <w:rsid w:val="00033EEA"/>
    <w:rsid w:val="000346CC"/>
    <w:rsid w:val="000353B8"/>
    <w:rsid w:val="00036312"/>
    <w:rsid w:val="00044998"/>
    <w:rsid w:val="00045BE0"/>
    <w:rsid w:val="000466A3"/>
    <w:rsid w:val="00050706"/>
    <w:rsid w:val="00051017"/>
    <w:rsid w:val="00052B5E"/>
    <w:rsid w:val="00053B8F"/>
    <w:rsid w:val="0005594A"/>
    <w:rsid w:val="00057274"/>
    <w:rsid w:val="000625D6"/>
    <w:rsid w:val="00062B66"/>
    <w:rsid w:val="00066A88"/>
    <w:rsid w:val="00070390"/>
    <w:rsid w:val="000720DB"/>
    <w:rsid w:val="00072AC1"/>
    <w:rsid w:val="00073827"/>
    <w:rsid w:val="0007778B"/>
    <w:rsid w:val="00081013"/>
    <w:rsid w:val="00085E43"/>
    <w:rsid w:val="00087B9C"/>
    <w:rsid w:val="00092BEA"/>
    <w:rsid w:val="000A0DA8"/>
    <w:rsid w:val="000A29A7"/>
    <w:rsid w:val="000A40CC"/>
    <w:rsid w:val="000B58AF"/>
    <w:rsid w:val="000C101A"/>
    <w:rsid w:val="000C141D"/>
    <w:rsid w:val="000C31F5"/>
    <w:rsid w:val="000D24AA"/>
    <w:rsid w:val="000D4AD0"/>
    <w:rsid w:val="000D6DA4"/>
    <w:rsid w:val="000E37DA"/>
    <w:rsid w:val="000E3F4A"/>
    <w:rsid w:val="000F538A"/>
    <w:rsid w:val="00101338"/>
    <w:rsid w:val="001026C0"/>
    <w:rsid w:val="0010441B"/>
    <w:rsid w:val="00106E2D"/>
    <w:rsid w:val="00112120"/>
    <w:rsid w:val="0011329A"/>
    <w:rsid w:val="00115A4D"/>
    <w:rsid w:val="00121631"/>
    <w:rsid w:val="00121870"/>
    <w:rsid w:val="00123F47"/>
    <w:rsid w:val="00124BAD"/>
    <w:rsid w:val="00130730"/>
    <w:rsid w:val="001316DC"/>
    <w:rsid w:val="0013293C"/>
    <w:rsid w:val="0013343F"/>
    <w:rsid w:val="00136495"/>
    <w:rsid w:val="00136E21"/>
    <w:rsid w:val="00142095"/>
    <w:rsid w:val="00142CBB"/>
    <w:rsid w:val="001467A2"/>
    <w:rsid w:val="00147600"/>
    <w:rsid w:val="00150C4E"/>
    <w:rsid w:val="00155B82"/>
    <w:rsid w:val="00155B87"/>
    <w:rsid w:val="00156CF3"/>
    <w:rsid w:val="00163DA4"/>
    <w:rsid w:val="00164EE3"/>
    <w:rsid w:val="001679D1"/>
    <w:rsid w:val="00167BA6"/>
    <w:rsid w:val="00175B9F"/>
    <w:rsid w:val="00176D8E"/>
    <w:rsid w:val="00181C40"/>
    <w:rsid w:val="00191BCB"/>
    <w:rsid w:val="001928F0"/>
    <w:rsid w:val="00193142"/>
    <w:rsid w:val="00196E8F"/>
    <w:rsid w:val="001A5294"/>
    <w:rsid w:val="001B09A1"/>
    <w:rsid w:val="001B1490"/>
    <w:rsid w:val="001B1EF6"/>
    <w:rsid w:val="001B2B1D"/>
    <w:rsid w:val="001B5605"/>
    <w:rsid w:val="001B5EB6"/>
    <w:rsid w:val="001B6B8E"/>
    <w:rsid w:val="001B7554"/>
    <w:rsid w:val="001B7799"/>
    <w:rsid w:val="001B7B1C"/>
    <w:rsid w:val="001C2CFA"/>
    <w:rsid w:val="001C2DFA"/>
    <w:rsid w:val="001C4242"/>
    <w:rsid w:val="001C54C1"/>
    <w:rsid w:val="001D221B"/>
    <w:rsid w:val="001D23B8"/>
    <w:rsid w:val="001E1A52"/>
    <w:rsid w:val="001E1A90"/>
    <w:rsid w:val="001E3B46"/>
    <w:rsid w:val="001E6320"/>
    <w:rsid w:val="001F11A4"/>
    <w:rsid w:val="001F1B05"/>
    <w:rsid w:val="001F321D"/>
    <w:rsid w:val="001F361A"/>
    <w:rsid w:val="001F4D5B"/>
    <w:rsid w:val="001F7016"/>
    <w:rsid w:val="001F7C84"/>
    <w:rsid w:val="002008EC"/>
    <w:rsid w:val="00202580"/>
    <w:rsid w:val="00203596"/>
    <w:rsid w:val="00205A7E"/>
    <w:rsid w:val="00210A68"/>
    <w:rsid w:val="00217801"/>
    <w:rsid w:val="00220126"/>
    <w:rsid w:val="002201E2"/>
    <w:rsid w:val="002237D6"/>
    <w:rsid w:val="002243D7"/>
    <w:rsid w:val="00224F5B"/>
    <w:rsid w:val="002256C3"/>
    <w:rsid w:val="00232179"/>
    <w:rsid w:val="00232636"/>
    <w:rsid w:val="00233BDA"/>
    <w:rsid w:val="00234C8C"/>
    <w:rsid w:val="002377E4"/>
    <w:rsid w:val="002448AD"/>
    <w:rsid w:val="002537EC"/>
    <w:rsid w:val="002540BE"/>
    <w:rsid w:val="00255408"/>
    <w:rsid w:val="00256FC6"/>
    <w:rsid w:val="002607F8"/>
    <w:rsid w:val="00263518"/>
    <w:rsid w:val="002658B3"/>
    <w:rsid w:val="00266FE4"/>
    <w:rsid w:val="002670B2"/>
    <w:rsid w:val="002673E0"/>
    <w:rsid w:val="002705E0"/>
    <w:rsid w:val="002719BA"/>
    <w:rsid w:val="00271DE4"/>
    <w:rsid w:val="00272A6E"/>
    <w:rsid w:val="002753C4"/>
    <w:rsid w:val="002777DD"/>
    <w:rsid w:val="002835CA"/>
    <w:rsid w:val="00285E91"/>
    <w:rsid w:val="00287664"/>
    <w:rsid w:val="00290188"/>
    <w:rsid w:val="002A0C28"/>
    <w:rsid w:val="002A1982"/>
    <w:rsid w:val="002A1A8C"/>
    <w:rsid w:val="002A1C01"/>
    <w:rsid w:val="002A2010"/>
    <w:rsid w:val="002A4CA5"/>
    <w:rsid w:val="002A50A6"/>
    <w:rsid w:val="002A5CD3"/>
    <w:rsid w:val="002B39F5"/>
    <w:rsid w:val="002B775C"/>
    <w:rsid w:val="002C2099"/>
    <w:rsid w:val="002C2F8F"/>
    <w:rsid w:val="002C308C"/>
    <w:rsid w:val="002C314D"/>
    <w:rsid w:val="002C48D4"/>
    <w:rsid w:val="002D5897"/>
    <w:rsid w:val="002D7287"/>
    <w:rsid w:val="002E0790"/>
    <w:rsid w:val="002E0CE6"/>
    <w:rsid w:val="002E2039"/>
    <w:rsid w:val="002E2F29"/>
    <w:rsid w:val="002E4C35"/>
    <w:rsid w:val="002E6B42"/>
    <w:rsid w:val="002F1155"/>
    <w:rsid w:val="002F373B"/>
    <w:rsid w:val="002F4F6B"/>
    <w:rsid w:val="002F5964"/>
    <w:rsid w:val="00300DD0"/>
    <w:rsid w:val="003056F6"/>
    <w:rsid w:val="0031098C"/>
    <w:rsid w:val="00311B65"/>
    <w:rsid w:val="00317183"/>
    <w:rsid w:val="003172F7"/>
    <w:rsid w:val="00323BB3"/>
    <w:rsid w:val="00327C02"/>
    <w:rsid w:val="003301E5"/>
    <w:rsid w:val="00330C6D"/>
    <w:rsid w:val="0033393F"/>
    <w:rsid w:val="00341E1B"/>
    <w:rsid w:val="00343287"/>
    <w:rsid w:val="00346681"/>
    <w:rsid w:val="00352583"/>
    <w:rsid w:val="00355D14"/>
    <w:rsid w:val="00356799"/>
    <w:rsid w:val="00360471"/>
    <w:rsid w:val="003631D1"/>
    <w:rsid w:val="00363286"/>
    <w:rsid w:val="00367153"/>
    <w:rsid w:val="003710EC"/>
    <w:rsid w:val="00375A4E"/>
    <w:rsid w:val="00376D92"/>
    <w:rsid w:val="003774ED"/>
    <w:rsid w:val="0038469B"/>
    <w:rsid w:val="00387E9D"/>
    <w:rsid w:val="00391E6C"/>
    <w:rsid w:val="003929B9"/>
    <w:rsid w:val="003945B6"/>
    <w:rsid w:val="003974CF"/>
    <w:rsid w:val="003A1DA3"/>
    <w:rsid w:val="003A1DBF"/>
    <w:rsid w:val="003A6B6E"/>
    <w:rsid w:val="003B00EF"/>
    <w:rsid w:val="003B0855"/>
    <w:rsid w:val="003B0B70"/>
    <w:rsid w:val="003B1BEF"/>
    <w:rsid w:val="003B1C8D"/>
    <w:rsid w:val="003B1E0E"/>
    <w:rsid w:val="003B2D36"/>
    <w:rsid w:val="003B6E22"/>
    <w:rsid w:val="003B72FE"/>
    <w:rsid w:val="003D102A"/>
    <w:rsid w:val="003D10EB"/>
    <w:rsid w:val="003D1F65"/>
    <w:rsid w:val="003D2880"/>
    <w:rsid w:val="003D63C4"/>
    <w:rsid w:val="003E29E4"/>
    <w:rsid w:val="003E5223"/>
    <w:rsid w:val="003F18CB"/>
    <w:rsid w:val="003F23B1"/>
    <w:rsid w:val="003F38F7"/>
    <w:rsid w:val="004023C9"/>
    <w:rsid w:val="004052F1"/>
    <w:rsid w:val="00405B71"/>
    <w:rsid w:val="004116E6"/>
    <w:rsid w:val="00411763"/>
    <w:rsid w:val="00412BCD"/>
    <w:rsid w:val="004132A3"/>
    <w:rsid w:val="00414B77"/>
    <w:rsid w:val="00414B83"/>
    <w:rsid w:val="00415956"/>
    <w:rsid w:val="004163B2"/>
    <w:rsid w:val="00421601"/>
    <w:rsid w:val="004269A5"/>
    <w:rsid w:val="00426C82"/>
    <w:rsid w:val="00430C05"/>
    <w:rsid w:val="0043309E"/>
    <w:rsid w:val="00436C50"/>
    <w:rsid w:val="00441D1F"/>
    <w:rsid w:val="0044695D"/>
    <w:rsid w:val="00446DF9"/>
    <w:rsid w:val="00455481"/>
    <w:rsid w:val="00461850"/>
    <w:rsid w:val="004633C2"/>
    <w:rsid w:val="00464FFF"/>
    <w:rsid w:val="00466DA1"/>
    <w:rsid w:val="004709C7"/>
    <w:rsid w:val="0047163E"/>
    <w:rsid w:val="004716D0"/>
    <w:rsid w:val="00475136"/>
    <w:rsid w:val="004774E4"/>
    <w:rsid w:val="004832EC"/>
    <w:rsid w:val="00486D71"/>
    <w:rsid w:val="00487482"/>
    <w:rsid w:val="00487D52"/>
    <w:rsid w:val="00492B9B"/>
    <w:rsid w:val="00494A36"/>
    <w:rsid w:val="00497873"/>
    <w:rsid w:val="004A3355"/>
    <w:rsid w:val="004B1713"/>
    <w:rsid w:val="004C0616"/>
    <w:rsid w:val="004C173E"/>
    <w:rsid w:val="004C2007"/>
    <w:rsid w:val="004C46A4"/>
    <w:rsid w:val="004D1D76"/>
    <w:rsid w:val="004D2889"/>
    <w:rsid w:val="004D548C"/>
    <w:rsid w:val="004D760F"/>
    <w:rsid w:val="004D7F43"/>
    <w:rsid w:val="004E2FE4"/>
    <w:rsid w:val="004E5488"/>
    <w:rsid w:val="004E6D73"/>
    <w:rsid w:val="004E7FEE"/>
    <w:rsid w:val="004F0DBB"/>
    <w:rsid w:val="004F458D"/>
    <w:rsid w:val="004F5472"/>
    <w:rsid w:val="0050313E"/>
    <w:rsid w:val="00503727"/>
    <w:rsid w:val="005078FB"/>
    <w:rsid w:val="00510CC4"/>
    <w:rsid w:val="0051137C"/>
    <w:rsid w:val="00511EAC"/>
    <w:rsid w:val="00515E5C"/>
    <w:rsid w:val="005306F2"/>
    <w:rsid w:val="00544931"/>
    <w:rsid w:val="00551E8A"/>
    <w:rsid w:val="005521C0"/>
    <w:rsid w:val="00552F2C"/>
    <w:rsid w:val="005576E1"/>
    <w:rsid w:val="00560A59"/>
    <w:rsid w:val="00562DD9"/>
    <w:rsid w:val="00563174"/>
    <w:rsid w:val="00564D46"/>
    <w:rsid w:val="0057248C"/>
    <w:rsid w:val="00573EE6"/>
    <w:rsid w:val="00581B3C"/>
    <w:rsid w:val="00582DE8"/>
    <w:rsid w:val="00583B12"/>
    <w:rsid w:val="005846E8"/>
    <w:rsid w:val="00592CE3"/>
    <w:rsid w:val="00595302"/>
    <w:rsid w:val="005A4BED"/>
    <w:rsid w:val="005A52C5"/>
    <w:rsid w:val="005A5F6A"/>
    <w:rsid w:val="005B1194"/>
    <w:rsid w:val="005C0EF3"/>
    <w:rsid w:val="005C7304"/>
    <w:rsid w:val="005D3E58"/>
    <w:rsid w:val="005D5AA0"/>
    <w:rsid w:val="005D646B"/>
    <w:rsid w:val="005E02AE"/>
    <w:rsid w:val="005E254D"/>
    <w:rsid w:val="005E41B8"/>
    <w:rsid w:val="005E6B3E"/>
    <w:rsid w:val="005E7D63"/>
    <w:rsid w:val="005F0A1A"/>
    <w:rsid w:val="005F7A05"/>
    <w:rsid w:val="00604238"/>
    <w:rsid w:val="0060498E"/>
    <w:rsid w:val="00605308"/>
    <w:rsid w:val="006121CD"/>
    <w:rsid w:val="00617E3D"/>
    <w:rsid w:val="00620F1E"/>
    <w:rsid w:val="00622B6A"/>
    <w:rsid w:val="006232F2"/>
    <w:rsid w:val="00623F9D"/>
    <w:rsid w:val="00626B1B"/>
    <w:rsid w:val="00627BF6"/>
    <w:rsid w:val="00630C78"/>
    <w:rsid w:val="0063336C"/>
    <w:rsid w:val="00633DBB"/>
    <w:rsid w:val="00640B63"/>
    <w:rsid w:val="0064532E"/>
    <w:rsid w:val="00647549"/>
    <w:rsid w:val="00650A3B"/>
    <w:rsid w:val="00650DD3"/>
    <w:rsid w:val="00655C2A"/>
    <w:rsid w:val="006650B1"/>
    <w:rsid w:val="00665F01"/>
    <w:rsid w:val="00670B7B"/>
    <w:rsid w:val="00675688"/>
    <w:rsid w:val="00681F67"/>
    <w:rsid w:val="00683394"/>
    <w:rsid w:val="006879E3"/>
    <w:rsid w:val="00693F88"/>
    <w:rsid w:val="0069404C"/>
    <w:rsid w:val="006956CB"/>
    <w:rsid w:val="0069594D"/>
    <w:rsid w:val="006A41D1"/>
    <w:rsid w:val="006B438C"/>
    <w:rsid w:val="006B6C51"/>
    <w:rsid w:val="006B77D1"/>
    <w:rsid w:val="006B7FE0"/>
    <w:rsid w:val="006C0023"/>
    <w:rsid w:val="006C2C7B"/>
    <w:rsid w:val="006C3359"/>
    <w:rsid w:val="006C75BC"/>
    <w:rsid w:val="006C7CB3"/>
    <w:rsid w:val="006D251B"/>
    <w:rsid w:val="006D54E3"/>
    <w:rsid w:val="006D750D"/>
    <w:rsid w:val="006E1F62"/>
    <w:rsid w:val="006E2EB5"/>
    <w:rsid w:val="006E4708"/>
    <w:rsid w:val="006E5947"/>
    <w:rsid w:val="006F0D2A"/>
    <w:rsid w:val="006F0F2A"/>
    <w:rsid w:val="006F411A"/>
    <w:rsid w:val="006F5320"/>
    <w:rsid w:val="006F5866"/>
    <w:rsid w:val="006F6FC2"/>
    <w:rsid w:val="006F70FB"/>
    <w:rsid w:val="007003E0"/>
    <w:rsid w:val="007032DA"/>
    <w:rsid w:val="0070375F"/>
    <w:rsid w:val="00704A21"/>
    <w:rsid w:val="007063D6"/>
    <w:rsid w:val="00706711"/>
    <w:rsid w:val="00711AB9"/>
    <w:rsid w:val="0071264E"/>
    <w:rsid w:val="0071403F"/>
    <w:rsid w:val="00721090"/>
    <w:rsid w:val="00723393"/>
    <w:rsid w:val="00724222"/>
    <w:rsid w:val="0072429E"/>
    <w:rsid w:val="00726CB0"/>
    <w:rsid w:val="00727EC1"/>
    <w:rsid w:val="00730164"/>
    <w:rsid w:val="0073049E"/>
    <w:rsid w:val="00745300"/>
    <w:rsid w:val="0075029B"/>
    <w:rsid w:val="00757F98"/>
    <w:rsid w:val="0076654C"/>
    <w:rsid w:val="00771442"/>
    <w:rsid w:val="00773390"/>
    <w:rsid w:val="00773AB6"/>
    <w:rsid w:val="00783B4B"/>
    <w:rsid w:val="00784F93"/>
    <w:rsid w:val="00785288"/>
    <w:rsid w:val="007879F7"/>
    <w:rsid w:val="007908CB"/>
    <w:rsid w:val="00790BD7"/>
    <w:rsid w:val="00791BA9"/>
    <w:rsid w:val="007A2F79"/>
    <w:rsid w:val="007A50DA"/>
    <w:rsid w:val="007B2BEC"/>
    <w:rsid w:val="007B385B"/>
    <w:rsid w:val="007B3CF4"/>
    <w:rsid w:val="007B5828"/>
    <w:rsid w:val="007C106A"/>
    <w:rsid w:val="007D2232"/>
    <w:rsid w:val="007D3351"/>
    <w:rsid w:val="007D5FDE"/>
    <w:rsid w:val="007D7EDB"/>
    <w:rsid w:val="007E1C72"/>
    <w:rsid w:val="007E29D8"/>
    <w:rsid w:val="007E435B"/>
    <w:rsid w:val="007E4B23"/>
    <w:rsid w:val="007E648D"/>
    <w:rsid w:val="007F0EC2"/>
    <w:rsid w:val="00802F10"/>
    <w:rsid w:val="00806AED"/>
    <w:rsid w:val="00810AE1"/>
    <w:rsid w:val="00812702"/>
    <w:rsid w:val="008153FF"/>
    <w:rsid w:val="00822B2A"/>
    <w:rsid w:val="00822D01"/>
    <w:rsid w:val="00825489"/>
    <w:rsid w:val="00825692"/>
    <w:rsid w:val="00831940"/>
    <w:rsid w:val="008359A8"/>
    <w:rsid w:val="00837633"/>
    <w:rsid w:val="0084086E"/>
    <w:rsid w:val="008410C1"/>
    <w:rsid w:val="00841C09"/>
    <w:rsid w:val="008479C4"/>
    <w:rsid w:val="00847D84"/>
    <w:rsid w:val="0085316F"/>
    <w:rsid w:val="00856B5B"/>
    <w:rsid w:val="00860538"/>
    <w:rsid w:val="00863D80"/>
    <w:rsid w:val="00864A76"/>
    <w:rsid w:val="00867CC9"/>
    <w:rsid w:val="00872337"/>
    <w:rsid w:val="00872358"/>
    <w:rsid w:val="00872750"/>
    <w:rsid w:val="00872DC0"/>
    <w:rsid w:val="00876011"/>
    <w:rsid w:val="0088062D"/>
    <w:rsid w:val="00881183"/>
    <w:rsid w:val="00881A57"/>
    <w:rsid w:val="0088342B"/>
    <w:rsid w:val="00892043"/>
    <w:rsid w:val="008935C4"/>
    <w:rsid w:val="00893B57"/>
    <w:rsid w:val="008947C7"/>
    <w:rsid w:val="008A604A"/>
    <w:rsid w:val="008B13D6"/>
    <w:rsid w:val="008B3A41"/>
    <w:rsid w:val="008B4D96"/>
    <w:rsid w:val="008C0CEE"/>
    <w:rsid w:val="008C1C1A"/>
    <w:rsid w:val="008C3016"/>
    <w:rsid w:val="008C4CB8"/>
    <w:rsid w:val="008C6825"/>
    <w:rsid w:val="008D21F9"/>
    <w:rsid w:val="008D2B75"/>
    <w:rsid w:val="008D64AE"/>
    <w:rsid w:val="008E0673"/>
    <w:rsid w:val="008E1810"/>
    <w:rsid w:val="008E2CE4"/>
    <w:rsid w:val="008E73EB"/>
    <w:rsid w:val="008F1D97"/>
    <w:rsid w:val="008F22ED"/>
    <w:rsid w:val="008F3CA5"/>
    <w:rsid w:val="00900FEB"/>
    <w:rsid w:val="00906EEE"/>
    <w:rsid w:val="00907492"/>
    <w:rsid w:val="00907889"/>
    <w:rsid w:val="00922041"/>
    <w:rsid w:val="00922D15"/>
    <w:rsid w:val="00923B62"/>
    <w:rsid w:val="00925BB0"/>
    <w:rsid w:val="00926819"/>
    <w:rsid w:val="00926902"/>
    <w:rsid w:val="00927D95"/>
    <w:rsid w:val="0093059E"/>
    <w:rsid w:val="00930AFB"/>
    <w:rsid w:val="009315F1"/>
    <w:rsid w:val="00933456"/>
    <w:rsid w:val="00936A1F"/>
    <w:rsid w:val="00954671"/>
    <w:rsid w:val="00962790"/>
    <w:rsid w:val="0096394D"/>
    <w:rsid w:val="00966714"/>
    <w:rsid w:val="00967232"/>
    <w:rsid w:val="00971E60"/>
    <w:rsid w:val="00972DB8"/>
    <w:rsid w:val="00973164"/>
    <w:rsid w:val="00974E2A"/>
    <w:rsid w:val="00975F6C"/>
    <w:rsid w:val="00976F38"/>
    <w:rsid w:val="009807B5"/>
    <w:rsid w:val="0098111A"/>
    <w:rsid w:val="00981651"/>
    <w:rsid w:val="009846CB"/>
    <w:rsid w:val="00985929"/>
    <w:rsid w:val="00986161"/>
    <w:rsid w:val="00986781"/>
    <w:rsid w:val="00993C61"/>
    <w:rsid w:val="00994B4D"/>
    <w:rsid w:val="009977C0"/>
    <w:rsid w:val="009A0C16"/>
    <w:rsid w:val="009A57EA"/>
    <w:rsid w:val="009B1E48"/>
    <w:rsid w:val="009B2429"/>
    <w:rsid w:val="009B3710"/>
    <w:rsid w:val="009B45ED"/>
    <w:rsid w:val="009B7DCD"/>
    <w:rsid w:val="009C04D8"/>
    <w:rsid w:val="009C1DE4"/>
    <w:rsid w:val="009C1F68"/>
    <w:rsid w:val="009C32D7"/>
    <w:rsid w:val="009C5AFB"/>
    <w:rsid w:val="009C6B81"/>
    <w:rsid w:val="009D23F4"/>
    <w:rsid w:val="009D6B21"/>
    <w:rsid w:val="009E0126"/>
    <w:rsid w:val="009E0936"/>
    <w:rsid w:val="009E66A3"/>
    <w:rsid w:val="009F38A5"/>
    <w:rsid w:val="009F506B"/>
    <w:rsid w:val="00A006CA"/>
    <w:rsid w:val="00A052FE"/>
    <w:rsid w:val="00A10BB3"/>
    <w:rsid w:val="00A1207F"/>
    <w:rsid w:val="00A13E10"/>
    <w:rsid w:val="00A147D7"/>
    <w:rsid w:val="00A15C19"/>
    <w:rsid w:val="00A169BF"/>
    <w:rsid w:val="00A20540"/>
    <w:rsid w:val="00A22AB3"/>
    <w:rsid w:val="00A22AC5"/>
    <w:rsid w:val="00A2320B"/>
    <w:rsid w:val="00A30138"/>
    <w:rsid w:val="00A30FD7"/>
    <w:rsid w:val="00A35B38"/>
    <w:rsid w:val="00A36314"/>
    <w:rsid w:val="00A368F4"/>
    <w:rsid w:val="00A37F74"/>
    <w:rsid w:val="00A418EB"/>
    <w:rsid w:val="00A54984"/>
    <w:rsid w:val="00A55635"/>
    <w:rsid w:val="00A569DC"/>
    <w:rsid w:val="00A56EE5"/>
    <w:rsid w:val="00A607E7"/>
    <w:rsid w:val="00A614AB"/>
    <w:rsid w:val="00A6303D"/>
    <w:rsid w:val="00A63C71"/>
    <w:rsid w:val="00A643DD"/>
    <w:rsid w:val="00A71203"/>
    <w:rsid w:val="00A755E0"/>
    <w:rsid w:val="00A8122A"/>
    <w:rsid w:val="00A8252E"/>
    <w:rsid w:val="00A83C09"/>
    <w:rsid w:val="00A86784"/>
    <w:rsid w:val="00A96E1A"/>
    <w:rsid w:val="00A97670"/>
    <w:rsid w:val="00AA1186"/>
    <w:rsid w:val="00AA1E12"/>
    <w:rsid w:val="00AA470C"/>
    <w:rsid w:val="00AA75D2"/>
    <w:rsid w:val="00AB0F9A"/>
    <w:rsid w:val="00AB12CC"/>
    <w:rsid w:val="00AB1EDA"/>
    <w:rsid w:val="00AC03AE"/>
    <w:rsid w:val="00AC6FC3"/>
    <w:rsid w:val="00AD0467"/>
    <w:rsid w:val="00AD0E55"/>
    <w:rsid w:val="00AD2CBC"/>
    <w:rsid w:val="00AD3BD7"/>
    <w:rsid w:val="00AD4A32"/>
    <w:rsid w:val="00AD72A3"/>
    <w:rsid w:val="00AE02E2"/>
    <w:rsid w:val="00AE0B26"/>
    <w:rsid w:val="00AE2B63"/>
    <w:rsid w:val="00AE4BC6"/>
    <w:rsid w:val="00AF0EAA"/>
    <w:rsid w:val="00B02FFB"/>
    <w:rsid w:val="00B04F8C"/>
    <w:rsid w:val="00B07E3A"/>
    <w:rsid w:val="00B23001"/>
    <w:rsid w:val="00B25630"/>
    <w:rsid w:val="00B2573C"/>
    <w:rsid w:val="00B25C3D"/>
    <w:rsid w:val="00B31B19"/>
    <w:rsid w:val="00B3288E"/>
    <w:rsid w:val="00B32A7E"/>
    <w:rsid w:val="00B375C3"/>
    <w:rsid w:val="00B37E63"/>
    <w:rsid w:val="00B40273"/>
    <w:rsid w:val="00B41F41"/>
    <w:rsid w:val="00B42A2D"/>
    <w:rsid w:val="00B47404"/>
    <w:rsid w:val="00B511C5"/>
    <w:rsid w:val="00B53869"/>
    <w:rsid w:val="00B54338"/>
    <w:rsid w:val="00B56CF0"/>
    <w:rsid w:val="00B5735A"/>
    <w:rsid w:val="00B6248F"/>
    <w:rsid w:val="00B66A41"/>
    <w:rsid w:val="00B75D24"/>
    <w:rsid w:val="00B80322"/>
    <w:rsid w:val="00B810A6"/>
    <w:rsid w:val="00B81E46"/>
    <w:rsid w:val="00B8384E"/>
    <w:rsid w:val="00B9051A"/>
    <w:rsid w:val="00B91D99"/>
    <w:rsid w:val="00B92142"/>
    <w:rsid w:val="00BA14AB"/>
    <w:rsid w:val="00BA2B8B"/>
    <w:rsid w:val="00BA3440"/>
    <w:rsid w:val="00BA43BF"/>
    <w:rsid w:val="00BA66E9"/>
    <w:rsid w:val="00BA699F"/>
    <w:rsid w:val="00BB0807"/>
    <w:rsid w:val="00BB120A"/>
    <w:rsid w:val="00BB2068"/>
    <w:rsid w:val="00BB318A"/>
    <w:rsid w:val="00BC15B2"/>
    <w:rsid w:val="00BC317F"/>
    <w:rsid w:val="00BC3B50"/>
    <w:rsid w:val="00BC4B5F"/>
    <w:rsid w:val="00BC5C76"/>
    <w:rsid w:val="00BC6138"/>
    <w:rsid w:val="00BC79F1"/>
    <w:rsid w:val="00BE2AD7"/>
    <w:rsid w:val="00BE4031"/>
    <w:rsid w:val="00BE546C"/>
    <w:rsid w:val="00BF55A4"/>
    <w:rsid w:val="00BF6682"/>
    <w:rsid w:val="00C03D95"/>
    <w:rsid w:val="00C05B2F"/>
    <w:rsid w:val="00C05CA9"/>
    <w:rsid w:val="00C06D94"/>
    <w:rsid w:val="00C070BC"/>
    <w:rsid w:val="00C13317"/>
    <w:rsid w:val="00C14569"/>
    <w:rsid w:val="00C204DF"/>
    <w:rsid w:val="00C222D4"/>
    <w:rsid w:val="00C262EA"/>
    <w:rsid w:val="00C26AC4"/>
    <w:rsid w:val="00C300C7"/>
    <w:rsid w:val="00C33AAD"/>
    <w:rsid w:val="00C34ADA"/>
    <w:rsid w:val="00C35384"/>
    <w:rsid w:val="00C35A2D"/>
    <w:rsid w:val="00C412D5"/>
    <w:rsid w:val="00C427A9"/>
    <w:rsid w:val="00C42F02"/>
    <w:rsid w:val="00C42F7D"/>
    <w:rsid w:val="00C463CC"/>
    <w:rsid w:val="00C50C8F"/>
    <w:rsid w:val="00C51C05"/>
    <w:rsid w:val="00C52D33"/>
    <w:rsid w:val="00C541B5"/>
    <w:rsid w:val="00C563FB"/>
    <w:rsid w:val="00C61340"/>
    <w:rsid w:val="00C62521"/>
    <w:rsid w:val="00C62C09"/>
    <w:rsid w:val="00C6575E"/>
    <w:rsid w:val="00C76654"/>
    <w:rsid w:val="00C822F5"/>
    <w:rsid w:val="00C827CE"/>
    <w:rsid w:val="00C82DA6"/>
    <w:rsid w:val="00C8405D"/>
    <w:rsid w:val="00C86622"/>
    <w:rsid w:val="00C90D6A"/>
    <w:rsid w:val="00C93CCF"/>
    <w:rsid w:val="00CA2517"/>
    <w:rsid w:val="00CA2848"/>
    <w:rsid w:val="00CA56D7"/>
    <w:rsid w:val="00CB0530"/>
    <w:rsid w:val="00CB102F"/>
    <w:rsid w:val="00CB2814"/>
    <w:rsid w:val="00CB5B60"/>
    <w:rsid w:val="00CB67CE"/>
    <w:rsid w:val="00CB754A"/>
    <w:rsid w:val="00CB7621"/>
    <w:rsid w:val="00CC0AB4"/>
    <w:rsid w:val="00CC2D71"/>
    <w:rsid w:val="00CC7401"/>
    <w:rsid w:val="00CD0477"/>
    <w:rsid w:val="00CD4A99"/>
    <w:rsid w:val="00CD56CD"/>
    <w:rsid w:val="00CD5AFA"/>
    <w:rsid w:val="00CD5C98"/>
    <w:rsid w:val="00CE0A76"/>
    <w:rsid w:val="00CE1152"/>
    <w:rsid w:val="00CE1D23"/>
    <w:rsid w:val="00CE6835"/>
    <w:rsid w:val="00CF0F25"/>
    <w:rsid w:val="00CF2D3D"/>
    <w:rsid w:val="00CF39A7"/>
    <w:rsid w:val="00CF4961"/>
    <w:rsid w:val="00CF5DA7"/>
    <w:rsid w:val="00CF71A8"/>
    <w:rsid w:val="00CF7B30"/>
    <w:rsid w:val="00D014F2"/>
    <w:rsid w:val="00D04325"/>
    <w:rsid w:val="00D05E66"/>
    <w:rsid w:val="00D07420"/>
    <w:rsid w:val="00D102E0"/>
    <w:rsid w:val="00D11283"/>
    <w:rsid w:val="00D112DE"/>
    <w:rsid w:val="00D126E6"/>
    <w:rsid w:val="00D173E0"/>
    <w:rsid w:val="00D26967"/>
    <w:rsid w:val="00D31526"/>
    <w:rsid w:val="00D344DD"/>
    <w:rsid w:val="00D36758"/>
    <w:rsid w:val="00D377FE"/>
    <w:rsid w:val="00D40022"/>
    <w:rsid w:val="00D403C7"/>
    <w:rsid w:val="00D42EB5"/>
    <w:rsid w:val="00D44B13"/>
    <w:rsid w:val="00D45FF0"/>
    <w:rsid w:val="00D47C47"/>
    <w:rsid w:val="00D502C8"/>
    <w:rsid w:val="00D517AB"/>
    <w:rsid w:val="00D57091"/>
    <w:rsid w:val="00D57130"/>
    <w:rsid w:val="00D62065"/>
    <w:rsid w:val="00D6676E"/>
    <w:rsid w:val="00D72EE7"/>
    <w:rsid w:val="00D739B5"/>
    <w:rsid w:val="00D75564"/>
    <w:rsid w:val="00D81B81"/>
    <w:rsid w:val="00D81FFB"/>
    <w:rsid w:val="00D82DCB"/>
    <w:rsid w:val="00D8321E"/>
    <w:rsid w:val="00D83DB7"/>
    <w:rsid w:val="00D84ADA"/>
    <w:rsid w:val="00D85D80"/>
    <w:rsid w:val="00D8621E"/>
    <w:rsid w:val="00D90D8E"/>
    <w:rsid w:val="00D9434F"/>
    <w:rsid w:val="00D97FF7"/>
    <w:rsid w:val="00DA542E"/>
    <w:rsid w:val="00DA78D0"/>
    <w:rsid w:val="00DA7B0B"/>
    <w:rsid w:val="00DB0F90"/>
    <w:rsid w:val="00DC1C45"/>
    <w:rsid w:val="00DC40E7"/>
    <w:rsid w:val="00DC41B3"/>
    <w:rsid w:val="00DC4B52"/>
    <w:rsid w:val="00DC55CB"/>
    <w:rsid w:val="00DC6CEC"/>
    <w:rsid w:val="00DD04E0"/>
    <w:rsid w:val="00DD0662"/>
    <w:rsid w:val="00DD4B5A"/>
    <w:rsid w:val="00DD4F67"/>
    <w:rsid w:val="00DD5962"/>
    <w:rsid w:val="00DD5ACB"/>
    <w:rsid w:val="00DD7C75"/>
    <w:rsid w:val="00DE22F7"/>
    <w:rsid w:val="00DE2C28"/>
    <w:rsid w:val="00DE68BD"/>
    <w:rsid w:val="00DE7B12"/>
    <w:rsid w:val="00DF2400"/>
    <w:rsid w:val="00DF525B"/>
    <w:rsid w:val="00DF60E0"/>
    <w:rsid w:val="00E013F6"/>
    <w:rsid w:val="00E02669"/>
    <w:rsid w:val="00E0449E"/>
    <w:rsid w:val="00E1027F"/>
    <w:rsid w:val="00E1078C"/>
    <w:rsid w:val="00E131B1"/>
    <w:rsid w:val="00E13560"/>
    <w:rsid w:val="00E178B6"/>
    <w:rsid w:val="00E25429"/>
    <w:rsid w:val="00E27B22"/>
    <w:rsid w:val="00E30BCD"/>
    <w:rsid w:val="00E31215"/>
    <w:rsid w:val="00E35D0A"/>
    <w:rsid w:val="00E43397"/>
    <w:rsid w:val="00E47FC9"/>
    <w:rsid w:val="00E507E9"/>
    <w:rsid w:val="00E52ED8"/>
    <w:rsid w:val="00E547B2"/>
    <w:rsid w:val="00E54B2D"/>
    <w:rsid w:val="00E570ED"/>
    <w:rsid w:val="00E6350A"/>
    <w:rsid w:val="00E736F3"/>
    <w:rsid w:val="00E75CD8"/>
    <w:rsid w:val="00E76317"/>
    <w:rsid w:val="00E773DF"/>
    <w:rsid w:val="00E80A5B"/>
    <w:rsid w:val="00E81F88"/>
    <w:rsid w:val="00E83F81"/>
    <w:rsid w:val="00E8609C"/>
    <w:rsid w:val="00E9110A"/>
    <w:rsid w:val="00E91272"/>
    <w:rsid w:val="00E91A56"/>
    <w:rsid w:val="00E92104"/>
    <w:rsid w:val="00E92597"/>
    <w:rsid w:val="00E925B7"/>
    <w:rsid w:val="00E943E9"/>
    <w:rsid w:val="00EA15F3"/>
    <w:rsid w:val="00EA5126"/>
    <w:rsid w:val="00EA5B0A"/>
    <w:rsid w:val="00EA5FDA"/>
    <w:rsid w:val="00EB017C"/>
    <w:rsid w:val="00EB3111"/>
    <w:rsid w:val="00EC1E6D"/>
    <w:rsid w:val="00EC409A"/>
    <w:rsid w:val="00EC6216"/>
    <w:rsid w:val="00EC7CD6"/>
    <w:rsid w:val="00ED7C3C"/>
    <w:rsid w:val="00EF3300"/>
    <w:rsid w:val="00EF408F"/>
    <w:rsid w:val="00EF6E7F"/>
    <w:rsid w:val="00F01335"/>
    <w:rsid w:val="00F01CB7"/>
    <w:rsid w:val="00F06107"/>
    <w:rsid w:val="00F07ECF"/>
    <w:rsid w:val="00F1137F"/>
    <w:rsid w:val="00F11EF8"/>
    <w:rsid w:val="00F168AD"/>
    <w:rsid w:val="00F174F3"/>
    <w:rsid w:val="00F2273A"/>
    <w:rsid w:val="00F26400"/>
    <w:rsid w:val="00F26B1F"/>
    <w:rsid w:val="00F3073E"/>
    <w:rsid w:val="00F379F9"/>
    <w:rsid w:val="00F435E7"/>
    <w:rsid w:val="00F436FD"/>
    <w:rsid w:val="00F44103"/>
    <w:rsid w:val="00F50EEE"/>
    <w:rsid w:val="00F51CF4"/>
    <w:rsid w:val="00F53632"/>
    <w:rsid w:val="00F550AC"/>
    <w:rsid w:val="00F56C77"/>
    <w:rsid w:val="00F63668"/>
    <w:rsid w:val="00F67B75"/>
    <w:rsid w:val="00F706E9"/>
    <w:rsid w:val="00F72CE1"/>
    <w:rsid w:val="00F8009C"/>
    <w:rsid w:val="00F83B54"/>
    <w:rsid w:val="00F87B18"/>
    <w:rsid w:val="00F92696"/>
    <w:rsid w:val="00F9435C"/>
    <w:rsid w:val="00FA52D4"/>
    <w:rsid w:val="00FA5FF2"/>
    <w:rsid w:val="00FA72C8"/>
    <w:rsid w:val="00FA7B77"/>
    <w:rsid w:val="00FB052A"/>
    <w:rsid w:val="00FB5581"/>
    <w:rsid w:val="00FC092E"/>
    <w:rsid w:val="00FC2E10"/>
    <w:rsid w:val="00FC5758"/>
    <w:rsid w:val="00FC5EE5"/>
    <w:rsid w:val="00FC6672"/>
    <w:rsid w:val="00FC6A86"/>
    <w:rsid w:val="00FC6D8C"/>
    <w:rsid w:val="00FD0645"/>
    <w:rsid w:val="00FD0B59"/>
    <w:rsid w:val="00FD116C"/>
    <w:rsid w:val="00FD28AB"/>
    <w:rsid w:val="00FE1666"/>
    <w:rsid w:val="00FE37CA"/>
    <w:rsid w:val="00FE600E"/>
    <w:rsid w:val="00FF16F2"/>
    <w:rsid w:val="00FF28FE"/>
    <w:rsid w:val="00FF6D0E"/>
    <w:rsid w:val="00FF778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2F18B597"/>
  <w15:docId w15:val="{05878D5B-7A70-4096-B6AB-F551ACB12A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Times New Roman" w:hAnsi="Calibri" w:cs="Calibri"/>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3393F"/>
    <w:pPr>
      <w:spacing w:after="160" w:line="259" w:lineRule="auto"/>
    </w:pPr>
    <w:rPr>
      <w:rFonts w:cs="Times New Roman"/>
      <w:sz w:val="22"/>
      <w:szCs w:val="22"/>
    </w:rPr>
  </w:style>
  <w:style w:type="paragraph" w:styleId="Heading1">
    <w:name w:val="heading 1"/>
    <w:basedOn w:val="Normal"/>
    <w:next w:val="Normal"/>
    <w:link w:val="Heading1Char"/>
    <w:uiPriority w:val="9"/>
    <w:qFormat/>
    <w:pPr>
      <w:keepNext/>
      <w:spacing w:before="240" w:after="60"/>
      <w:outlineLvl w:val="0"/>
    </w:pPr>
    <w:rPr>
      <w:rFonts w:ascii="Calibri Light" w:hAnsi="Calibri Light"/>
      <w:b/>
      <w:bCs/>
      <w:kern w:val="32"/>
      <w:sz w:val="32"/>
      <w:szCs w:val="32"/>
    </w:rPr>
  </w:style>
  <w:style w:type="paragraph" w:styleId="Heading2">
    <w:name w:val="heading 2"/>
    <w:basedOn w:val="Normal"/>
    <w:next w:val="Normal"/>
    <w:link w:val="Heading2Char"/>
    <w:uiPriority w:val="9"/>
    <w:semiHidden/>
    <w:unhideWhenUsed/>
    <w:qFormat/>
    <w:pPr>
      <w:keepNext/>
      <w:keepLines/>
      <w:spacing w:before="40" w:after="0"/>
      <w:outlineLvl w:val="1"/>
    </w:pPr>
    <w:rPr>
      <w:rFonts w:ascii="Calibri Light" w:eastAsia="SimSun" w:hAnsi="Calibri Light" w:cs="SimSun"/>
      <w:color w:val="2F5496"/>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Pr>
      <w:rFonts w:ascii="Calibri Light" w:hAnsi="Calibri Light" w:cs="Times New Roman"/>
      <w:b/>
      <w:kern w:val="32"/>
      <w:sz w:val="32"/>
    </w:rPr>
  </w:style>
  <w:style w:type="paragraph" w:styleId="NormalWeb">
    <w:name w:val="Normal (Web)"/>
    <w:basedOn w:val="Normal"/>
    <w:uiPriority w:val="99"/>
    <w:rPr>
      <w:rFonts w:ascii="Times New Roman" w:hAnsi="Times New Roman"/>
      <w:sz w:val="24"/>
      <w:szCs w:val="24"/>
    </w:rPr>
  </w:style>
  <w:style w:type="character" w:styleId="Strong">
    <w:name w:val="Strong"/>
    <w:basedOn w:val="DefaultParagraphFont"/>
    <w:uiPriority w:val="22"/>
    <w:qFormat/>
    <w:rPr>
      <w:rFonts w:cs="Times New Roman"/>
      <w:b/>
    </w:rPr>
  </w:style>
  <w:style w:type="paragraph" w:styleId="ListParagraph">
    <w:name w:val="List Paragraph"/>
    <w:basedOn w:val="Normal"/>
    <w:link w:val="ListParagraphChar"/>
    <w:uiPriority w:val="34"/>
    <w:qFormat/>
    <w:pPr>
      <w:ind w:left="720"/>
      <w:contextualSpacing/>
    </w:pPr>
    <w:rPr>
      <w:lang w:val="ro-RO"/>
    </w:rPr>
  </w:style>
  <w:style w:type="character" w:styleId="Hyperlink">
    <w:name w:val="Hyperlink"/>
    <w:basedOn w:val="DefaultParagraphFont"/>
    <w:uiPriority w:val="99"/>
    <w:rPr>
      <w:rFonts w:cs="Times New Roman"/>
      <w:color w:val="0563C1"/>
      <w:u w:val="single"/>
    </w:rPr>
  </w:style>
  <w:style w:type="paragraph" w:styleId="FootnoteText">
    <w:name w:val="footnote text"/>
    <w:basedOn w:val="Normal"/>
    <w:link w:val="FootnoteTextChar"/>
    <w:uiPriority w:val="99"/>
    <w:pPr>
      <w:spacing w:after="0" w:line="240" w:lineRule="auto"/>
    </w:pPr>
    <w:rPr>
      <w:sz w:val="20"/>
      <w:szCs w:val="20"/>
      <w:lang w:val="ro-RO"/>
    </w:rPr>
  </w:style>
  <w:style w:type="character" w:customStyle="1" w:styleId="FootnoteTextChar">
    <w:name w:val="Footnote Text Char"/>
    <w:basedOn w:val="DefaultParagraphFont"/>
    <w:link w:val="FootnoteText"/>
    <w:uiPriority w:val="99"/>
    <w:rPr>
      <w:rFonts w:eastAsia="Times New Roman" w:cs="Times New Roman"/>
      <w:sz w:val="20"/>
      <w:lang w:val="ro-RO"/>
    </w:rPr>
  </w:style>
  <w:style w:type="character" w:styleId="FootnoteReference">
    <w:name w:val="footnote reference"/>
    <w:basedOn w:val="DefaultParagraphFont"/>
    <w:uiPriority w:val="99"/>
    <w:rPr>
      <w:rFonts w:cs="Times New Roman"/>
      <w:vertAlign w:val="superscript"/>
    </w:rPr>
  </w:style>
  <w:style w:type="character" w:customStyle="1" w:styleId="UnresolvedMention1">
    <w:name w:val="Unresolved Mention1"/>
    <w:basedOn w:val="DefaultParagraphFont"/>
    <w:uiPriority w:val="99"/>
    <w:rPr>
      <w:rFonts w:cs="Times New Roman"/>
      <w:color w:val="605E5C"/>
      <w:shd w:val="clear" w:color="auto" w:fill="E1DFDD"/>
    </w:rPr>
  </w:style>
  <w:style w:type="paragraph" w:styleId="Header">
    <w:name w:val="header"/>
    <w:basedOn w:val="Normal"/>
    <w:link w:val="HeaderChar"/>
    <w:uiPriority w:val="99"/>
    <w:pPr>
      <w:tabs>
        <w:tab w:val="center" w:pos="4680"/>
        <w:tab w:val="right" w:pos="9360"/>
      </w:tabs>
    </w:pPr>
  </w:style>
  <w:style w:type="character" w:customStyle="1" w:styleId="HeaderChar">
    <w:name w:val="Header Char"/>
    <w:basedOn w:val="DefaultParagraphFont"/>
    <w:link w:val="Header"/>
    <w:uiPriority w:val="99"/>
    <w:rPr>
      <w:rFonts w:cs="Times New Roman"/>
      <w:sz w:val="22"/>
    </w:rPr>
  </w:style>
  <w:style w:type="paragraph" w:styleId="Footer">
    <w:name w:val="footer"/>
    <w:basedOn w:val="Normal"/>
    <w:link w:val="FooterChar"/>
    <w:uiPriority w:val="99"/>
    <w:pPr>
      <w:tabs>
        <w:tab w:val="center" w:pos="4680"/>
        <w:tab w:val="right" w:pos="9360"/>
      </w:tabs>
    </w:pPr>
  </w:style>
  <w:style w:type="character" w:customStyle="1" w:styleId="FooterChar">
    <w:name w:val="Footer Char"/>
    <w:basedOn w:val="DefaultParagraphFont"/>
    <w:link w:val="Footer"/>
    <w:uiPriority w:val="99"/>
    <w:rPr>
      <w:rFonts w:cs="Times New Roman"/>
      <w:sz w:val="22"/>
    </w:rPr>
  </w:style>
  <w:style w:type="paragraph" w:customStyle="1" w:styleId="BodyA">
    <w:name w:val="Body A"/>
    <w:pPr>
      <w:pBdr>
        <w:top w:val="none" w:sz="96" w:space="31" w:color="FFFFFF" w:frame="1"/>
        <w:left w:val="none" w:sz="96" w:space="31" w:color="FFFFFF" w:frame="1"/>
        <w:bottom w:val="none" w:sz="96" w:space="31" w:color="FFFFFF" w:frame="1"/>
        <w:right w:val="none" w:sz="96" w:space="31" w:color="FFFFFF" w:frame="1"/>
      </w:pBdr>
      <w:spacing w:after="200" w:line="276" w:lineRule="auto"/>
    </w:pPr>
    <w:rPr>
      <w:color w:val="000000"/>
      <w:sz w:val="22"/>
      <w:szCs w:val="22"/>
      <w:u w:color="000000"/>
    </w:rPr>
  </w:style>
  <w:style w:type="table" w:styleId="TableGrid">
    <w:name w:val="Table Grid"/>
    <w:basedOn w:val="TableNormal"/>
    <w:uiPriority w:val="39"/>
    <w:rPr>
      <w:rFonts w:cs="Times New Roman"/>
      <w:sz w:val="22"/>
      <w:szCs w:val="22"/>
      <w:lang w:val="ro-RO"/>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Light1">
    <w:name w:val="Table Grid Light1"/>
    <w:basedOn w:val="TableNormal"/>
    <w:uiPriority w:val="40"/>
    <w:rPr>
      <w:rFonts w:cs="Times New Roman"/>
      <w:sz w:val="22"/>
      <w:szCs w:val="22"/>
      <w:lang w:val="ro-RO"/>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styleId="TOCHeading">
    <w:name w:val="TOC Heading"/>
    <w:basedOn w:val="Heading1"/>
    <w:next w:val="Normal"/>
    <w:uiPriority w:val="39"/>
    <w:qFormat/>
    <w:pPr>
      <w:keepLines/>
      <w:spacing w:after="0"/>
      <w:outlineLvl w:val="9"/>
    </w:pPr>
    <w:rPr>
      <w:b w:val="0"/>
      <w:bCs w:val="0"/>
      <w:color w:val="2F5496"/>
      <w:kern w:val="0"/>
    </w:rPr>
  </w:style>
  <w:style w:type="paragraph" w:styleId="BalloonText">
    <w:name w:val="Balloon Text"/>
    <w:basedOn w:val="Normal"/>
    <w:link w:val="BalloonTextChar"/>
    <w:uiPriority w:val="9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Pr>
      <w:rFonts w:ascii="Segoe UI" w:hAnsi="Segoe UI" w:cs="Times New Roman"/>
      <w:sz w:val="18"/>
    </w:rPr>
  </w:style>
  <w:style w:type="character" w:styleId="CommentReference">
    <w:name w:val="annotation reference"/>
    <w:basedOn w:val="DefaultParagraphFont"/>
    <w:uiPriority w:val="99"/>
    <w:rPr>
      <w:rFonts w:cs="Times New Roman"/>
      <w:sz w:val="16"/>
      <w:szCs w:val="16"/>
    </w:rPr>
  </w:style>
  <w:style w:type="paragraph" w:styleId="CommentText">
    <w:name w:val="annotation text"/>
    <w:basedOn w:val="Normal"/>
    <w:link w:val="CommentTextChar"/>
    <w:uiPriority w:val="99"/>
    <w:rPr>
      <w:sz w:val="20"/>
      <w:szCs w:val="20"/>
    </w:rPr>
  </w:style>
  <w:style w:type="character" w:customStyle="1" w:styleId="CommentTextChar">
    <w:name w:val="Comment Text Char"/>
    <w:basedOn w:val="DefaultParagraphFont"/>
    <w:link w:val="CommentText"/>
    <w:uiPriority w:val="99"/>
    <w:rPr>
      <w:rFonts w:cs="Times New Roman"/>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cs="Times New Roman"/>
      <w:b/>
      <w:bCs/>
    </w:rPr>
  </w:style>
  <w:style w:type="paragraph" w:styleId="Revision">
    <w:name w:val="Revision"/>
    <w:uiPriority w:val="99"/>
    <w:rPr>
      <w:rFonts w:cs="Times New Roman"/>
      <w:sz w:val="22"/>
      <w:szCs w:val="22"/>
    </w:rPr>
  </w:style>
  <w:style w:type="character" w:customStyle="1" w:styleId="Heading2Char">
    <w:name w:val="Heading 2 Char"/>
    <w:basedOn w:val="DefaultParagraphFont"/>
    <w:link w:val="Heading2"/>
    <w:uiPriority w:val="9"/>
    <w:rPr>
      <w:rFonts w:ascii="Calibri Light" w:eastAsia="SimSun" w:hAnsi="Calibri Light" w:cs="SimSun"/>
      <w:color w:val="2F5496"/>
      <w:sz w:val="26"/>
      <w:szCs w:val="26"/>
    </w:rPr>
  </w:style>
  <w:style w:type="character" w:customStyle="1" w:styleId="ListParagraphChar">
    <w:name w:val="List Paragraph Char"/>
    <w:basedOn w:val="DefaultParagraphFont"/>
    <w:link w:val="ListParagraph"/>
    <w:uiPriority w:val="34"/>
    <w:rPr>
      <w:rFonts w:cs="Times New Roman"/>
      <w:sz w:val="22"/>
      <w:szCs w:val="22"/>
      <w:lang w:val="ro-RO"/>
    </w:rPr>
  </w:style>
  <w:style w:type="character" w:styleId="Emphasis">
    <w:name w:val="Emphasis"/>
    <w:basedOn w:val="DefaultParagraphFont"/>
    <w:uiPriority w:val="20"/>
    <w:qFormat/>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relyOnVML/>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customXml" Target="../customXml/item55.xml"/><Relationship Id="rId63" Type="http://schemas.openxmlformats.org/officeDocument/2006/relationships/footnotes" Target="footnotes.xml"/><Relationship Id="rId68" Type="http://schemas.openxmlformats.org/officeDocument/2006/relationships/hyperlink" Target="http://www.brd.gov.md" TargetMode="External"/><Relationship Id="rId76"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customXml" Target="../customXml/item58.xml"/><Relationship Id="rId66" Type="http://schemas.openxmlformats.org/officeDocument/2006/relationships/image" Target="media/image2.png"/><Relationship Id="rId7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61" Type="http://schemas.openxmlformats.org/officeDocument/2006/relationships/settings" Target="setting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tyles" Target="styles.xml"/><Relationship Id="rId65" Type="http://schemas.openxmlformats.org/officeDocument/2006/relationships/image" Target="media/image1.png"/><Relationship Id="rId73" Type="http://schemas.openxmlformats.org/officeDocument/2006/relationships/hyperlink" Target="http://www.registru.datepersonale.md/"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customXml" Target="../customXml/item56.xml"/><Relationship Id="rId64" Type="http://schemas.openxmlformats.org/officeDocument/2006/relationships/endnotes" Target="endnotes.xml"/><Relationship Id="rId69" Type="http://schemas.openxmlformats.org/officeDocument/2006/relationships/hyperlink" Target="mailto:brd@gov.md" TargetMode="Externa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footer" Target="footer2.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numbering" Target="numbering.xml"/><Relationship Id="rId67" Type="http://schemas.openxmlformats.org/officeDocument/2006/relationships/image" Target="media/image3.png"/><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webSettings" Target="webSettings.xml"/><Relationship Id="rId70" Type="http://schemas.openxmlformats.org/officeDocument/2006/relationships/hyperlink" Target="mailto:brd@gov.md"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b:Sources xmlns:b="http://schemas.openxmlformats.org/officeDocument/2006/bibliography" xmlns="http://schemas.openxmlformats.org/officeDocument/2006/bibliography" SelectedStyle="\APASixthEditionOfficeOnline.xsl" StyleName="APA" Version="6"/>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38.xml><?xml version="1.0" encoding="utf-8"?>
<mcd:customData xmlns="http://www.wps.cn/android/officeDocument/2013/mofficeCustomData" xmlns:mcd="http://www.wps.cn/android/officeDocument/2013/mofficeCustomData" version="2">
  <mcd:comments/>
</mcd:customData>
</file>

<file path=customXml/item39.xml><?xml version="1.0" encoding="utf-8"?>
<mcd:customData xmlns="http://www.wps.cn/android/officeDocument/2013/mofficeCustomData" xmlns:mcd="http://www.wps.cn/android/officeDocument/2013/mofficeCustomData" version="2">
  <mcd:comments/>
</mcd:customData>
</file>

<file path=customXml/item40.xml><?xml version="1.0" encoding="utf-8"?>
<mcd:customData xmlns="http://www.wps.cn/android/officeDocument/2013/mofficeCustomData" xmlns:mcd="http://www.wps.cn/android/officeDocument/2013/mofficeCustomData" version="2">
  <mcd:comments/>
</mcd:customData>
</file>

<file path=customXml/item41.xml><?xml version="1.0" encoding="utf-8"?>
<mcd:customData xmlns="http://www.wps.cn/android/officeDocument/2013/mofficeCustomData" xmlns:mcd="http://www.wps.cn/android/officeDocument/2013/mofficeCustomData" version="2">
  <mcd:comments/>
</mcd:customData>
</file>

<file path=customXml/item42.xml><?xml version="1.0" encoding="utf-8"?>
<mcd:customData xmlns="http://www.wps.cn/android/officeDocument/2013/mofficeCustomData" xmlns:mcd="http://www.wps.cn/android/officeDocument/2013/mofficeCustomData" version="2">
  <mcd:comments/>
</mcd:customData>
</file>

<file path=customXml/item43.xml><?xml version="1.0" encoding="utf-8"?>
<mcd:customData xmlns="http://www.wps.cn/android/officeDocument/2013/mofficeCustomData" xmlns:mcd="http://www.wps.cn/android/officeDocument/2013/mofficeCustomData" version="2">
  <mcd:comments/>
</mcd:customData>
</file>

<file path=customXml/item44.xml><?xml version="1.0" encoding="utf-8"?>
<mcd:customData xmlns="http://www.wps.cn/android/officeDocument/2013/mofficeCustomData" xmlns:mcd="http://www.wps.cn/android/officeDocument/2013/mofficeCustomData" version="2">
  <mcd:comments/>
</mcd:customData>
</file>

<file path=customXml/item45.xml><?xml version="1.0" encoding="utf-8"?>
<mcd:customData xmlns="http://www.wps.cn/android/officeDocument/2013/mofficeCustomData" xmlns:mcd="http://www.wps.cn/android/officeDocument/2013/mofficeCustomData" version="2">
  <mcd:comments/>
</mcd:customData>
</file>

<file path=customXml/item46.xml><?xml version="1.0" encoding="utf-8"?>
<mcd:customData xmlns="http://www.wps.cn/android/officeDocument/2013/mofficeCustomData" xmlns:mcd="http://www.wps.cn/android/officeDocument/2013/mofficeCustomData" version="2">
  <mcd:comments/>
</mcd:customData>
</file>

<file path=customXml/item47.xml><?xml version="1.0" encoding="utf-8"?>
<mcd:customData xmlns="http://www.wps.cn/android/officeDocument/2013/mofficeCustomData" xmlns:mcd="http://www.wps.cn/android/officeDocument/2013/mofficeCustomData" version="2">
  <mcd:comments/>
</mcd:customData>
</file>

<file path=customXml/item48.xml><?xml version="1.0" encoding="utf-8"?>
<mcd:customData xmlns="http://www.wps.cn/android/officeDocument/2013/mofficeCustomData" xmlns:mcd="http://www.wps.cn/android/officeDocument/2013/mofficeCustomData" version="2">
  <mcd:comments/>
</mcd:customData>
</file>

<file path=customXml/item49.xml><?xml version="1.0" encoding="utf-8"?>
<mcd:customData xmlns="http://www.wps.cn/android/officeDocument/2013/mofficeCustomData" xmlns:mcd="http://www.wps.cn/android/officeDocument/2013/mofficeCustomData" version="2">
  <mcd:comments/>
</mcd:customData>
</file>

<file path=customXml/item50.xml><?xml version="1.0" encoding="utf-8"?>
<mcd:customData xmlns="http://www.wps.cn/android/officeDocument/2013/mofficeCustomData" xmlns:mcd="http://www.wps.cn/android/officeDocument/2013/mofficeCustomData" version="2">
  <mcd:comments/>
</mcd:customData>
</file>

<file path=customXml/item51.xml><?xml version="1.0" encoding="utf-8"?>
<mcd:customData xmlns="http://www.wps.cn/android/officeDocument/2013/mofficeCustomData" xmlns:mcd="http://www.wps.cn/android/officeDocument/2013/mofficeCustomData" version="2">
  <mcd:comments/>
</mcd:customData>
</file>

<file path=customXml/item52.xml><?xml version="1.0" encoding="utf-8"?>
<mcd:customData xmlns="http://www.wps.cn/android/officeDocument/2013/mofficeCustomData" xmlns:mcd="http://www.wps.cn/android/officeDocument/2013/mofficeCustomData" version="2">
  <mcd:comments/>
</mcd:customData>
</file>

<file path=customXml/item53.xml><?xml version="1.0" encoding="utf-8"?>
<mcd:customData xmlns="http://www.wps.cn/android/officeDocument/2013/mofficeCustomData" xmlns:mcd="http://www.wps.cn/android/officeDocument/2013/mofficeCustomData" version="2">
  <mcd:comments/>
</mcd:customData>
</file>

<file path=customXml/item54.xml><?xml version="1.0" encoding="utf-8"?>
<mcd:customData xmlns="http://www.wps.cn/android/officeDocument/2013/mofficeCustomData" xmlns:mcd="http://www.wps.cn/android/officeDocument/2013/mofficeCustomData" version="2">
  <mcd:comments/>
</mcd:customData>
</file>

<file path=customXml/item55.xml><?xml version="1.0" encoding="utf-8"?>
<mcd:customData xmlns="http://www.wps.cn/android/officeDocument/2013/mofficeCustomData" xmlns:mcd="http://www.wps.cn/android/officeDocument/2013/mofficeCustomData" version="2">
  <mcd:comments/>
</mcd:customData>
</file>

<file path=customXml/item56.xml><?xml version="1.0" encoding="utf-8"?>
<mcd:customData xmlns="http://www.wps.cn/android/officeDocument/2013/mofficeCustomData" xmlns:mcd="http://www.wps.cn/android/officeDocument/2013/mofficeCustomData" version="2">
  <mcd:comments/>
</mcd:customData>
</file>

<file path=customXml/item57.xml><?xml version="1.0" encoding="utf-8"?>
<mcd:customData xmlns="http://www.wps.cn/android/officeDocument/2013/mofficeCustomData" xmlns:mcd="http://www.wps.cn/android/officeDocument/2013/mofficeCustomData" version="2">
  <mcd:comments/>
</mcd:customData>
</file>

<file path=customXml/item58.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500E02D2-85A3-4EB7-BEFD-3702DB3C2BC3}">
  <ds:schemaRefs>
    <ds:schemaRef ds:uri="http://www.wps.cn/android/officeDocument/2013/mofficeCustomData"/>
  </ds:schemaRefs>
</ds:datastoreItem>
</file>

<file path=customXml/itemProps2.xml><?xml version="1.0" encoding="utf-8"?>
<ds:datastoreItem xmlns:ds="http://schemas.openxmlformats.org/officeDocument/2006/customXml" ds:itemID="{127C47B2-A915-4D87-968E-F33DE31F7C95}">
  <ds:schemaRefs>
    <ds:schemaRef ds:uri="http://www.wps.cn/android/officeDocument/2013/mofficeCustomData"/>
  </ds:schemaRefs>
</ds:datastoreItem>
</file>

<file path=customXml/itemProps3.xml><?xml version="1.0" encoding="utf-8"?>
<ds:datastoreItem xmlns:ds="http://schemas.openxmlformats.org/officeDocument/2006/customXml" ds:itemID="{E120CB10-F00B-4E6F-92D0-28BBE1E3028E}">
  <ds:schemaRefs>
    <ds:schemaRef ds:uri="http://www.wps.cn/android/officeDocument/2013/mofficeCustomData"/>
  </ds:schemaRefs>
</ds:datastoreItem>
</file>

<file path=customXml/itemProps4.xml><?xml version="1.0" encoding="utf-8"?>
<ds:datastoreItem xmlns:ds="http://schemas.openxmlformats.org/officeDocument/2006/customXml" ds:itemID="{7D8F323C-7595-4E2E-913E-1A80BAEE9A29}">
  <ds:schemaRefs>
    <ds:schemaRef ds:uri="http://www.wps.cn/android/officeDocument/2013/mofficeCustomData"/>
  </ds:schemaRefs>
</ds:datastoreItem>
</file>

<file path=customXml/itemProps5.xml><?xml version="1.0" encoding="utf-8"?>
<ds:datastoreItem xmlns:ds="http://schemas.openxmlformats.org/officeDocument/2006/customXml" ds:itemID="{DCAD2EDC-2261-4D61-A0BB-DE26CA925212}">
  <ds:schemaRefs>
    <ds:schemaRef ds:uri="http://www.wps.cn/android/officeDocument/2013/mofficeCustomData"/>
  </ds:schemaRefs>
</ds:datastoreItem>
</file>

<file path=customXml/itemProps6.xml><?xml version="1.0" encoding="utf-8"?>
<ds:datastoreItem xmlns:ds="http://schemas.openxmlformats.org/officeDocument/2006/customXml" ds:itemID="{8E689DA2-C0A9-4EB0-872A-F44EF98B46B9}">
  <ds:schemaRefs>
    <ds:schemaRef ds:uri="http://www.wps.cn/android/officeDocument/2013/mofficeCustomData"/>
  </ds:schemaRefs>
</ds:datastoreItem>
</file>

<file path=customXml/itemProps7.xml><?xml version="1.0" encoding="utf-8"?>
<ds:datastoreItem xmlns:ds="http://schemas.openxmlformats.org/officeDocument/2006/customXml" ds:itemID="{BB2086E8-4D3D-4048-AD0A-4F909ED89EE0}">
  <ds:schemaRefs>
    <ds:schemaRef ds:uri="http://www.wps.cn/android/officeDocument/2013/mofficeCustomData"/>
  </ds:schemaRefs>
</ds:datastoreItem>
</file>

<file path=customXml/itemProps8.xml><?xml version="1.0" encoding="utf-8"?>
<ds:datastoreItem xmlns:ds="http://schemas.openxmlformats.org/officeDocument/2006/customXml" ds:itemID="{81BAE9C2-F00C-4120-9F48-5ED188994C2C}">
  <ds:schemaRefs>
    <ds:schemaRef ds:uri="http://www.wps.cn/android/officeDocument/2013/mofficeCustomData"/>
  </ds:schemaRefs>
</ds:datastoreItem>
</file>

<file path=customXml/itemProps9.xml><?xml version="1.0" encoding="utf-8"?>
<ds:datastoreItem xmlns:ds="http://schemas.openxmlformats.org/officeDocument/2006/customXml" ds:itemID="{17CA97B7-2F32-4266-8C90-D28746CBDFB6}">
  <ds:schemaRefs>
    <ds:schemaRef ds:uri="http://www.wps.cn/android/officeDocument/2013/mofficeCustomData"/>
  </ds:schemaRefs>
</ds:datastoreItem>
</file>

<file path=customXml/itemProps10.xml><?xml version="1.0" encoding="utf-8"?>
<ds:datastoreItem xmlns:ds="http://schemas.openxmlformats.org/officeDocument/2006/customXml" ds:itemID="{60EF5330-ACAC-48D0-822A-52B11DB909D2}">
  <ds:schemaRefs>
    <ds:schemaRef ds:uri="http://www.wps.cn/android/officeDocument/2013/mofficeCustomData"/>
  </ds:schemaRefs>
</ds:datastoreItem>
</file>

<file path=customXml/itemProps11.xml><?xml version="1.0" encoding="utf-8"?>
<ds:datastoreItem xmlns:ds="http://schemas.openxmlformats.org/officeDocument/2006/customXml" ds:itemID="{7A604CFF-AF29-4518-996A-C33F39B0B021}">
  <ds:schemaRefs>
    <ds:schemaRef ds:uri="http://www.wps.cn/android/officeDocument/2013/mofficeCustomData"/>
  </ds:schemaRefs>
</ds:datastoreItem>
</file>

<file path=customXml/itemProps12.xml><?xml version="1.0" encoding="utf-8"?>
<ds:datastoreItem xmlns:ds="http://schemas.openxmlformats.org/officeDocument/2006/customXml" ds:itemID="{07AA7990-5660-46D3-B4F3-D3BD99A1497D}">
  <ds:schemaRefs>
    <ds:schemaRef ds:uri="http://www.wps.cn/android/officeDocument/2013/mofficeCustomData"/>
  </ds:schemaRefs>
</ds:datastoreItem>
</file>

<file path=customXml/itemProps13.xml><?xml version="1.0" encoding="utf-8"?>
<ds:datastoreItem xmlns:ds="http://schemas.openxmlformats.org/officeDocument/2006/customXml" ds:itemID="{DF0FC37D-C07F-489E-A2F3-6986BC9F8D4C}">
  <ds:schemaRefs>
    <ds:schemaRef ds:uri="http://www.wps.cn/android/officeDocument/2013/mofficeCustomData"/>
  </ds:schemaRefs>
</ds:datastoreItem>
</file>

<file path=customXml/itemProps14.xml><?xml version="1.0" encoding="utf-8"?>
<ds:datastoreItem xmlns:ds="http://schemas.openxmlformats.org/officeDocument/2006/customXml" ds:itemID="{CD3471DC-F6A7-475C-A247-223DA6469F34}">
  <ds:schemaRefs>
    <ds:schemaRef ds:uri="http://www.wps.cn/android/officeDocument/2013/mofficeCustomData"/>
  </ds:schemaRefs>
</ds:datastoreItem>
</file>

<file path=customXml/itemProps15.xml><?xml version="1.0" encoding="utf-8"?>
<ds:datastoreItem xmlns:ds="http://schemas.openxmlformats.org/officeDocument/2006/customXml" ds:itemID="{70AEC937-69AE-4DC1-B94B-05A0F394FC97}">
  <ds:schemaRefs>
    <ds:schemaRef ds:uri="http://www.wps.cn/android/officeDocument/2013/mofficeCustomData"/>
  </ds:schemaRefs>
</ds:datastoreItem>
</file>

<file path=customXml/itemProps16.xml><?xml version="1.0" encoding="utf-8"?>
<ds:datastoreItem xmlns:ds="http://schemas.openxmlformats.org/officeDocument/2006/customXml" ds:itemID="{D2BC12EB-7784-4893-93ED-2BB2B98F587B}">
  <ds:schemaRefs>
    <ds:schemaRef ds:uri="http://www.wps.cn/android/officeDocument/2013/mofficeCustomData"/>
  </ds:schemaRefs>
</ds:datastoreItem>
</file>

<file path=customXml/itemProps17.xml><?xml version="1.0" encoding="utf-8"?>
<ds:datastoreItem xmlns:ds="http://schemas.openxmlformats.org/officeDocument/2006/customXml" ds:itemID="{7B53FD98-9414-45A9-A440-7FD55CF16E86}">
  <ds:schemaRefs>
    <ds:schemaRef ds:uri="http://www.wps.cn/android/officeDocument/2013/mofficeCustomData"/>
  </ds:schemaRefs>
</ds:datastoreItem>
</file>

<file path=customXml/itemProps18.xml><?xml version="1.0" encoding="utf-8"?>
<ds:datastoreItem xmlns:ds="http://schemas.openxmlformats.org/officeDocument/2006/customXml" ds:itemID="{6E92AC55-A8CC-4CA0-8F1E-03A0CBAFF0F9}">
  <ds:schemaRefs>
    <ds:schemaRef ds:uri="http://www.wps.cn/android/officeDocument/2013/mofficeCustomData"/>
  </ds:schemaRefs>
</ds:datastoreItem>
</file>

<file path=customXml/itemProps19.xml><?xml version="1.0" encoding="utf-8"?>
<ds:datastoreItem xmlns:ds="http://schemas.openxmlformats.org/officeDocument/2006/customXml" ds:itemID="{1366D9A0-BC02-4FEE-845B-9B5582C21A8E}">
  <ds:schemaRefs>
    <ds:schemaRef ds:uri="http://www.wps.cn/android/officeDocument/2013/mofficeCustomData"/>
  </ds:schemaRefs>
</ds:datastoreItem>
</file>

<file path=customXml/itemProps20.xml><?xml version="1.0" encoding="utf-8"?>
<ds:datastoreItem xmlns:ds="http://schemas.openxmlformats.org/officeDocument/2006/customXml" ds:itemID="{3065F892-8252-4D93-BEC3-2B257BD50744}">
  <ds:schemaRefs>
    <ds:schemaRef ds:uri="http://schemas.openxmlformats.org/officeDocument/2006/bibliography"/>
  </ds:schemaRefs>
</ds:datastoreItem>
</file>

<file path=customXml/itemProps21.xml><?xml version="1.0" encoding="utf-8"?>
<ds:datastoreItem xmlns:ds="http://schemas.openxmlformats.org/officeDocument/2006/customXml" ds:itemID="{DB40F63D-CC84-44E2-8CEB-E78B16E716C5}">
  <ds:schemaRefs>
    <ds:schemaRef ds:uri="http://www.wps.cn/android/officeDocument/2013/mofficeCustomData"/>
  </ds:schemaRefs>
</ds:datastoreItem>
</file>

<file path=customXml/itemProps22.xml><?xml version="1.0" encoding="utf-8"?>
<ds:datastoreItem xmlns:ds="http://schemas.openxmlformats.org/officeDocument/2006/customXml" ds:itemID="{FA8E2A21-2570-4F86-B61D-56DB6A63FF33}">
  <ds:schemaRefs>
    <ds:schemaRef ds:uri="http://www.wps.cn/android/officeDocument/2013/mofficeCustomData"/>
  </ds:schemaRefs>
</ds:datastoreItem>
</file>

<file path=customXml/itemProps23.xml><?xml version="1.0" encoding="utf-8"?>
<ds:datastoreItem xmlns:ds="http://schemas.openxmlformats.org/officeDocument/2006/customXml" ds:itemID="{99C174B9-656A-4DD9-93BB-256E4602FD14}">
  <ds:schemaRefs>
    <ds:schemaRef ds:uri="http://www.wps.cn/android/officeDocument/2013/mofficeCustomData"/>
  </ds:schemaRefs>
</ds:datastoreItem>
</file>

<file path=customXml/itemProps24.xml><?xml version="1.0" encoding="utf-8"?>
<ds:datastoreItem xmlns:ds="http://schemas.openxmlformats.org/officeDocument/2006/customXml" ds:itemID="{ACFA48AD-EA0C-4E7B-8AA5-E9E6CB84E761}">
  <ds:schemaRefs>
    <ds:schemaRef ds:uri="http://www.wps.cn/android/officeDocument/2013/mofficeCustomData"/>
  </ds:schemaRefs>
</ds:datastoreItem>
</file>

<file path=customXml/itemProps25.xml><?xml version="1.0" encoding="utf-8"?>
<ds:datastoreItem xmlns:ds="http://schemas.openxmlformats.org/officeDocument/2006/customXml" ds:itemID="{0AB083BA-8D1C-4E4C-BC9A-4264CA6578BE}">
  <ds:schemaRefs>
    <ds:schemaRef ds:uri="http://www.wps.cn/android/officeDocument/2013/mofficeCustomData"/>
  </ds:schemaRefs>
</ds:datastoreItem>
</file>

<file path=customXml/itemProps26.xml><?xml version="1.0" encoding="utf-8"?>
<ds:datastoreItem xmlns:ds="http://schemas.openxmlformats.org/officeDocument/2006/customXml" ds:itemID="{1CE0B150-BA2A-4D5E-BAF0-5D44E7A87833}">
  <ds:schemaRefs>
    <ds:schemaRef ds:uri="http://www.wps.cn/android/officeDocument/2013/mofficeCustomData"/>
  </ds:schemaRefs>
</ds:datastoreItem>
</file>

<file path=customXml/itemProps27.xml><?xml version="1.0" encoding="utf-8"?>
<ds:datastoreItem xmlns:ds="http://schemas.openxmlformats.org/officeDocument/2006/customXml" ds:itemID="{04AE5BE1-F3C3-4269-AA82-8812154DDD9F}">
  <ds:schemaRefs>
    <ds:schemaRef ds:uri="http://www.wps.cn/android/officeDocument/2013/mofficeCustomData"/>
  </ds:schemaRefs>
</ds:datastoreItem>
</file>

<file path=customXml/itemProps28.xml><?xml version="1.0" encoding="utf-8"?>
<ds:datastoreItem xmlns:ds="http://schemas.openxmlformats.org/officeDocument/2006/customXml" ds:itemID="{5CC14592-5AC6-473E-869B-059B9EE4DD5E}">
  <ds:schemaRefs>
    <ds:schemaRef ds:uri="http://www.wps.cn/android/officeDocument/2013/mofficeCustomData"/>
  </ds:schemaRefs>
</ds:datastoreItem>
</file>

<file path=customXml/itemProps29.xml><?xml version="1.0" encoding="utf-8"?>
<ds:datastoreItem xmlns:ds="http://schemas.openxmlformats.org/officeDocument/2006/customXml" ds:itemID="{D4617077-7F49-4ED4-A7A1-9B661E484430}">
  <ds:schemaRefs>
    <ds:schemaRef ds:uri="http://www.wps.cn/android/officeDocument/2013/mofficeCustomData"/>
  </ds:schemaRefs>
</ds:datastoreItem>
</file>

<file path=customXml/itemProps30.xml><?xml version="1.0" encoding="utf-8"?>
<ds:datastoreItem xmlns:ds="http://schemas.openxmlformats.org/officeDocument/2006/customXml" ds:itemID="{1E962EDA-FEEA-40C9-8B31-ABDFDFCD8090}">
  <ds:schemaRefs>
    <ds:schemaRef ds:uri="http://www.wps.cn/android/officeDocument/2013/mofficeCustomData"/>
  </ds:schemaRefs>
</ds:datastoreItem>
</file>

<file path=customXml/itemProps31.xml><?xml version="1.0" encoding="utf-8"?>
<ds:datastoreItem xmlns:ds="http://schemas.openxmlformats.org/officeDocument/2006/customXml" ds:itemID="{08ECBBA1-78F6-48C3-84DC-082CF18D2676}">
  <ds:schemaRefs>
    <ds:schemaRef ds:uri="http://www.wps.cn/android/officeDocument/2013/mofficeCustomData"/>
  </ds:schemaRefs>
</ds:datastoreItem>
</file>

<file path=customXml/itemProps32.xml><?xml version="1.0" encoding="utf-8"?>
<ds:datastoreItem xmlns:ds="http://schemas.openxmlformats.org/officeDocument/2006/customXml" ds:itemID="{92BBC110-C23B-4DD0-8888-1E903EA1BC73}">
  <ds:schemaRefs>
    <ds:schemaRef ds:uri="http://www.wps.cn/android/officeDocument/2013/mofficeCustomData"/>
  </ds:schemaRefs>
</ds:datastoreItem>
</file>

<file path=customXml/itemProps33.xml><?xml version="1.0" encoding="utf-8"?>
<ds:datastoreItem xmlns:ds="http://schemas.openxmlformats.org/officeDocument/2006/customXml" ds:itemID="{D995D4F5-553D-44D3-BAD6-28CF27CDED60}">
  <ds:schemaRefs>
    <ds:schemaRef ds:uri="http://www.wps.cn/android/officeDocument/2013/mofficeCustomData"/>
  </ds:schemaRefs>
</ds:datastoreItem>
</file>

<file path=customXml/itemProps34.xml><?xml version="1.0" encoding="utf-8"?>
<ds:datastoreItem xmlns:ds="http://schemas.openxmlformats.org/officeDocument/2006/customXml" ds:itemID="{084940A6-35C5-4990-8BA2-34CCF22098E6}">
  <ds:schemaRefs>
    <ds:schemaRef ds:uri="http://www.wps.cn/android/officeDocument/2013/mofficeCustomData"/>
  </ds:schemaRefs>
</ds:datastoreItem>
</file>

<file path=customXml/itemProps35.xml><?xml version="1.0" encoding="utf-8"?>
<ds:datastoreItem xmlns:ds="http://schemas.openxmlformats.org/officeDocument/2006/customXml" ds:itemID="{89763C9B-7C6C-489F-8B95-E71F30D9612C}">
  <ds:schemaRefs>
    <ds:schemaRef ds:uri="http://www.wps.cn/android/officeDocument/2013/mofficeCustomData"/>
  </ds:schemaRefs>
</ds:datastoreItem>
</file>

<file path=customXml/itemProps36.xml><?xml version="1.0" encoding="utf-8"?>
<ds:datastoreItem xmlns:ds="http://schemas.openxmlformats.org/officeDocument/2006/customXml" ds:itemID="{BD40C830-8301-47A1-8F3F-65A96884ED69}">
  <ds:schemaRefs>
    <ds:schemaRef ds:uri="http://www.wps.cn/android/officeDocument/2013/mofficeCustomData"/>
  </ds:schemaRefs>
</ds:datastoreItem>
</file>

<file path=customXml/itemProps37.xml><?xml version="1.0" encoding="utf-8"?>
<ds:datastoreItem xmlns:ds="http://schemas.openxmlformats.org/officeDocument/2006/customXml" ds:itemID="{8BFAF332-379A-4365-98C7-8B42B6568C2B}">
  <ds:schemaRefs>
    <ds:schemaRef ds:uri="http://www.wps.cn/android/officeDocument/2013/mofficeCustomData"/>
  </ds:schemaRefs>
</ds:datastoreItem>
</file>

<file path=customXml/itemProps38.xml><?xml version="1.0" encoding="utf-8"?>
<ds:datastoreItem xmlns:ds="http://schemas.openxmlformats.org/officeDocument/2006/customXml" ds:itemID="{FDA9DA60-A72A-42F6-92DD-55E32017EC44}">
  <ds:schemaRefs>
    <ds:schemaRef ds:uri="http://www.wps.cn/android/officeDocument/2013/mofficeCustomData"/>
  </ds:schemaRefs>
</ds:datastoreItem>
</file>

<file path=customXml/itemProps39.xml><?xml version="1.0" encoding="utf-8"?>
<ds:datastoreItem xmlns:ds="http://schemas.openxmlformats.org/officeDocument/2006/customXml" ds:itemID="{26C23830-D897-4210-8704-B53905BB3911}">
  <ds:schemaRefs>
    <ds:schemaRef ds:uri="http://www.wps.cn/android/officeDocument/2013/mofficeCustomData"/>
  </ds:schemaRefs>
</ds:datastoreItem>
</file>

<file path=customXml/itemProps40.xml><?xml version="1.0" encoding="utf-8"?>
<ds:datastoreItem xmlns:ds="http://schemas.openxmlformats.org/officeDocument/2006/customXml" ds:itemID="{482FCC1E-D76D-4122-BBD1-A20B9C198CE6}">
  <ds:schemaRefs>
    <ds:schemaRef ds:uri="http://www.wps.cn/android/officeDocument/2013/mofficeCustomData"/>
  </ds:schemaRefs>
</ds:datastoreItem>
</file>

<file path=customXml/itemProps41.xml><?xml version="1.0" encoding="utf-8"?>
<ds:datastoreItem xmlns:ds="http://schemas.openxmlformats.org/officeDocument/2006/customXml" ds:itemID="{049FEE9C-4CAD-47FC-BC6C-F6A54F9ADAC7}">
  <ds:schemaRefs>
    <ds:schemaRef ds:uri="http://www.wps.cn/android/officeDocument/2013/mofficeCustomData"/>
  </ds:schemaRefs>
</ds:datastoreItem>
</file>

<file path=customXml/itemProps42.xml><?xml version="1.0" encoding="utf-8"?>
<ds:datastoreItem xmlns:ds="http://schemas.openxmlformats.org/officeDocument/2006/customXml" ds:itemID="{15B616FC-5F65-4F11-A024-1372421E0573}">
  <ds:schemaRefs>
    <ds:schemaRef ds:uri="http://www.wps.cn/android/officeDocument/2013/mofficeCustomData"/>
  </ds:schemaRefs>
</ds:datastoreItem>
</file>

<file path=customXml/itemProps43.xml><?xml version="1.0" encoding="utf-8"?>
<ds:datastoreItem xmlns:ds="http://schemas.openxmlformats.org/officeDocument/2006/customXml" ds:itemID="{2030D5C6-45BF-4972-87D7-8AF24550FBAD}">
  <ds:schemaRefs>
    <ds:schemaRef ds:uri="http://www.wps.cn/android/officeDocument/2013/mofficeCustomData"/>
  </ds:schemaRefs>
</ds:datastoreItem>
</file>

<file path=customXml/itemProps44.xml><?xml version="1.0" encoding="utf-8"?>
<ds:datastoreItem xmlns:ds="http://schemas.openxmlformats.org/officeDocument/2006/customXml" ds:itemID="{39A938CA-9E69-463C-8937-E09FF78CB0E0}">
  <ds:schemaRefs>
    <ds:schemaRef ds:uri="http://www.wps.cn/android/officeDocument/2013/mofficeCustomData"/>
  </ds:schemaRefs>
</ds:datastoreItem>
</file>

<file path=customXml/itemProps45.xml><?xml version="1.0" encoding="utf-8"?>
<ds:datastoreItem xmlns:ds="http://schemas.openxmlformats.org/officeDocument/2006/customXml" ds:itemID="{F4E519B5-EF3F-4E13-AEBE-E0DCF224D729}">
  <ds:schemaRefs>
    <ds:schemaRef ds:uri="http://www.wps.cn/android/officeDocument/2013/mofficeCustomData"/>
  </ds:schemaRefs>
</ds:datastoreItem>
</file>

<file path=customXml/itemProps46.xml><?xml version="1.0" encoding="utf-8"?>
<ds:datastoreItem xmlns:ds="http://schemas.openxmlformats.org/officeDocument/2006/customXml" ds:itemID="{FD66B708-0FB3-4F23-8B48-46AF4EF4604D}">
  <ds:schemaRefs>
    <ds:schemaRef ds:uri="http://www.wps.cn/android/officeDocument/2013/mofficeCustomData"/>
  </ds:schemaRefs>
</ds:datastoreItem>
</file>

<file path=customXml/itemProps47.xml><?xml version="1.0" encoding="utf-8"?>
<ds:datastoreItem xmlns:ds="http://schemas.openxmlformats.org/officeDocument/2006/customXml" ds:itemID="{2B5B211A-B01C-47CD-9047-33A02CE6D98A}">
  <ds:schemaRefs>
    <ds:schemaRef ds:uri="http://www.wps.cn/android/officeDocument/2013/mofficeCustomData"/>
  </ds:schemaRefs>
</ds:datastoreItem>
</file>

<file path=customXml/itemProps48.xml><?xml version="1.0" encoding="utf-8"?>
<ds:datastoreItem xmlns:ds="http://schemas.openxmlformats.org/officeDocument/2006/customXml" ds:itemID="{DF60CB88-9D8E-47DA-A8B1-53F24719FE8E}">
  <ds:schemaRefs>
    <ds:schemaRef ds:uri="http://www.wps.cn/android/officeDocument/2013/mofficeCustomData"/>
  </ds:schemaRefs>
</ds:datastoreItem>
</file>

<file path=customXml/itemProps49.xml><?xml version="1.0" encoding="utf-8"?>
<ds:datastoreItem xmlns:ds="http://schemas.openxmlformats.org/officeDocument/2006/customXml" ds:itemID="{C89BE087-7B0E-4202-8F95-83583FF69996}">
  <ds:schemaRefs>
    <ds:schemaRef ds:uri="http://www.wps.cn/android/officeDocument/2013/mofficeCustomData"/>
  </ds:schemaRefs>
</ds:datastoreItem>
</file>

<file path=customXml/itemProps50.xml><?xml version="1.0" encoding="utf-8"?>
<ds:datastoreItem xmlns:ds="http://schemas.openxmlformats.org/officeDocument/2006/customXml" ds:itemID="{FEF85BE2-C1FB-4F9F-9834-FB9092F9973E}">
  <ds:schemaRefs>
    <ds:schemaRef ds:uri="http://www.wps.cn/android/officeDocument/2013/mofficeCustomData"/>
  </ds:schemaRefs>
</ds:datastoreItem>
</file>

<file path=customXml/itemProps51.xml><?xml version="1.0" encoding="utf-8"?>
<ds:datastoreItem xmlns:ds="http://schemas.openxmlformats.org/officeDocument/2006/customXml" ds:itemID="{EA5A6512-1D11-49B8-B8AD-B79F39D089B5}">
  <ds:schemaRefs>
    <ds:schemaRef ds:uri="http://www.wps.cn/android/officeDocument/2013/mofficeCustomData"/>
  </ds:schemaRefs>
</ds:datastoreItem>
</file>

<file path=customXml/itemProps52.xml><?xml version="1.0" encoding="utf-8"?>
<ds:datastoreItem xmlns:ds="http://schemas.openxmlformats.org/officeDocument/2006/customXml" ds:itemID="{DD2A9287-4F25-4E9A-9A5A-0D8F6B0FB9C1}">
  <ds:schemaRefs>
    <ds:schemaRef ds:uri="http://www.wps.cn/android/officeDocument/2013/mofficeCustomData"/>
  </ds:schemaRefs>
</ds:datastoreItem>
</file>

<file path=customXml/itemProps53.xml><?xml version="1.0" encoding="utf-8"?>
<ds:datastoreItem xmlns:ds="http://schemas.openxmlformats.org/officeDocument/2006/customXml" ds:itemID="{C75ADD6A-6912-49B7-9099-470132A3469B}">
  <ds:schemaRefs>
    <ds:schemaRef ds:uri="http://www.wps.cn/android/officeDocument/2013/mofficeCustomData"/>
  </ds:schemaRefs>
</ds:datastoreItem>
</file>

<file path=customXml/itemProps54.xml><?xml version="1.0" encoding="utf-8"?>
<ds:datastoreItem xmlns:ds="http://schemas.openxmlformats.org/officeDocument/2006/customXml" ds:itemID="{7CD3780D-F67A-4686-B8EF-CCC707724AD8}">
  <ds:schemaRefs>
    <ds:schemaRef ds:uri="http://www.wps.cn/android/officeDocument/2013/mofficeCustomData"/>
  </ds:schemaRefs>
</ds:datastoreItem>
</file>

<file path=customXml/itemProps55.xml><?xml version="1.0" encoding="utf-8"?>
<ds:datastoreItem xmlns:ds="http://schemas.openxmlformats.org/officeDocument/2006/customXml" ds:itemID="{9373942A-FBE8-4331-8812-C5576E687530}">
  <ds:schemaRefs>
    <ds:schemaRef ds:uri="http://www.wps.cn/android/officeDocument/2013/mofficeCustomData"/>
  </ds:schemaRefs>
</ds:datastoreItem>
</file>

<file path=customXml/itemProps56.xml><?xml version="1.0" encoding="utf-8"?>
<ds:datastoreItem xmlns:ds="http://schemas.openxmlformats.org/officeDocument/2006/customXml" ds:itemID="{ACB85549-D261-4858-B929-97CEF6E7E72C}">
  <ds:schemaRefs>
    <ds:schemaRef ds:uri="http://www.wps.cn/android/officeDocument/2013/mofficeCustomData"/>
  </ds:schemaRefs>
</ds:datastoreItem>
</file>

<file path=customXml/itemProps57.xml><?xml version="1.0" encoding="utf-8"?>
<ds:datastoreItem xmlns:ds="http://schemas.openxmlformats.org/officeDocument/2006/customXml" ds:itemID="{EB489641-C00F-4A01-A304-8160C776032A}">
  <ds:schemaRefs>
    <ds:schemaRef ds:uri="http://www.wps.cn/android/officeDocument/2013/mofficeCustomData"/>
  </ds:schemaRefs>
</ds:datastoreItem>
</file>

<file path=customXml/itemProps58.xml><?xml version="1.0" encoding="utf-8"?>
<ds:datastoreItem xmlns:ds="http://schemas.openxmlformats.org/officeDocument/2006/customXml" ds:itemID="{2A4CF152-D3E8-4DFC-855C-C11DC8E96607}">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21</Pages>
  <Words>5918</Words>
  <Characters>33738</Characters>
  <Application>Microsoft Office Word</Application>
  <DocSecurity>0</DocSecurity>
  <Lines>281</Lines>
  <Paragraphs>79</Paragraphs>
  <ScaleCrop>false</ScaleCrop>
  <HeadingPairs>
    <vt:vector size="6" baseType="variant">
      <vt:variant>
        <vt:lpstr>Title</vt:lpstr>
      </vt:variant>
      <vt:variant>
        <vt:i4>1</vt:i4>
      </vt:variant>
      <vt:variant>
        <vt:lpstr>Titlu</vt:lpstr>
      </vt:variant>
      <vt:variant>
        <vt:i4>1</vt:i4>
      </vt:variant>
      <vt:variant>
        <vt:lpstr>Название</vt:lpstr>
      </vt:variant>
      <vt:variant>
        <vt:i4>1</vt:i4>
      </vt:variant>
    </vt:vector>
  </HeadingPairs>
  <TitlesOfParts>
    <vt:vector size="3" baseType="lpstr">
      <vt:lpstr/>
      <vt:lpstr/>
      <vt:lpstr/>
    </vt:vector>
  </TitlesOfParts>
  <Company/>
  <LinksUpToDate>false</LinksUpToDate>
  <CharactersWithSpaces>39577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MRosca</dc:creator>
  <cp:lastModifiedBy>User</cp:lastModifiedBy>
  <cp:revision>3</cp:revision>
  <cp:lastPrinted>2023-01-26T09:35:00Z</cp:lastPrinted>
  <dcterms:created xsi:type="dcterms:W3CDTF">2024-04-22T07:04:00Z</dcterms:created>
  <dcterms:modified xsi:type="dcterms:W3CDTF">2024-04-22T07:08:00Z</dcterms:modified>
</cp:coreProperties>
</file>